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8DBBB-70CB-4D22-B2FF-EFA7CF223AE7}" type="doc">
      <dgm:prSet loTypeId="urn:microsoft.com/office/officeart/2005/8/layout/radial1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E02740A-3144-4D2C-A09F-D30CB99FB45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 w="38100">
          <a:solidFill>
            <a:srgbClr val="090DB3"/>
          </a:solidFill>
        </a:ln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cap="all" spc="0" dirty="0" smtClean="0">
            <a:ln w="0"/>
            <a:solidFill>
              <a:srgbClr val="090DB3"/>
            </a:solidFill>
            <a:effectLst>
              <a:reflection blurRad="12700" stA="50000" endPos="50000" dist="5000" dir="5400000" sy="-100000" rotWithShape="0"/>
            </a:effectLst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cap="all" spc="0" dirty="0" smtClean="0">
              <a:ln w="0"/>
              <a:solidFill>
                <a:srgbClr val="090DB3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rPr>
            <a:t>Связная речь -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cap="all" spc="0" dirty="0" smtClean="0">
            <a:ln w="0"/>
            <a:solidFill>
              <a:srgbClr val="090DB3"/>
            </a:solidFill>
            <a:effectLst>
              <a:reflection blurRad="12700" stA="50000" endPos="50000" dist="5000" dir="5400000" sy="-100000" rotWithShape="0"/>
            </a:effectLst>
            <a:latin typeface="Bookman Old Style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cap="all" spc="0" dirty="0" smtClean="0">
              <a:ln w="0"/>
              <a:solidFill>
                <a:srgbClr val="090DB3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rPr>
            <a:t>«РЕЧЕВОЙ  РУЧЕЁК»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dirty="0">
            <a:solidFill>
              <a:srgbClr val="090DB3"/>
            </a:solidFill>
            <a:latin typeface="Bookman Old Style" pitchFamily="18" charset="0"/>
          </a:endParaRPr>
        </a:p>
      </dgm:t>
    </dgm:pt>
    <dgm:pt modelId="{D7525E9C-8905-4092-B978-05866460E106}" type="parTrans" cxnId="{12C7219F-34B2-4B81-B823-E6ACF29CDFF6}">
      <dgm:prSet/>
      <dgm:spPr/>
      <dgm:t>
        <a:bodyPr/>
        <a:lstStyle/>
        <a:p>
          <a:endParaRPr lang="ru-RU"/>
        </a:p>
      </dgm:t>
    </dgm:pt>
    <dgm:pt modelId="{EC838FFE-2AF6-4A3D-8EDC-85B1F3655C7B}" type="sibTrans" cxnId="{12C7219F-34B2-4B81-B823-E6ACF29CDFF6}">
      <dgm:prSet/>
      <dgm:spPr/>
      <dgm:t>
        <a:bodyPr/>
        <a:lstStyle/>
        <a:p>
          <a:endParaRPr lang="ru-RU"/>
        </a:p>
      </dgm:t>
    </dgm:pt>
    <dgm:pt modelId="{793CD609-D967-4D29-8490-EB54AD0D59C0}">
      <dgm:prSet phldrT="[Текст]" custT="1"/>
      <dgm:spPr>
        <a:solidFill>
          <a:srgbClr val="FFFF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2060"/>
              </a:solidFill>
            </a:rPr>
            <a:t>Составление рассказа по серии сюжетных картинок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rgbClr val="002060"/>
            </a:solidFill>
          </a:endParaRPr>
        </a:p>
      </dgm:t>
    </dgm:pt>
    <dgm:pt modelId="{61ED2B88-8FDF-4FCA-A15A-1C5D4BEEBF56}" type="parTrans" cxnId="{A0011369-15B9-439A-A723-C9F7E839EF45}">
      <dgm:prSet/>
      <dgm:spPr/>
      <dgm:t>
        <a:bodyPr/>
        <a:lstStyle/>
        <a:p>
          <a:endParaRPr lang="ru-RU"/>
        </a:p>
      </dgm:t>
    </dgm:pt>
    <dgm:pt modelId="{B3E78275-37F4-44F5-995C-F9DEBD68D4B0}" type="sibTrans" cxnId="{A0011369-15B9-439A-A723-C9F7E839EF45}">
      <dgm:prSet/>
      <dgm:spPr/>
      <dgm:t>
        <a:bodyPr/>
        <a:lstStyle/>
        <a:p>
          <a:endParaRPr lang="ru-RU"/>
        </a:p>
      </dgm:t>
    </dgm:pt>
    <dgm:pt modelId="{E6EC0941-138F-4E47-BEBD-2A91F26D3D5D}">
      <dgm:prSet phldrT="[Текст]" custT="1"/>
      <dgm:spPr>
        <a:solidFill>
          <a:srgbClr val="8C3EC6"/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Описание игрушки</a:t>
          </a:r>
          <a:endParaRPr lang="ru-RU" sz="1600" dirty="0">
            <a:solidFill>
              <a:srgbClr val="002060"/>
            </a:solidFill>
          </a:endParaRPr>
        </a:p>
      </dgm:t>
    </dgm:pt>
    <dgm:pt modelId="{828BE9A0-F766-40FF-A7DB-2FA01DCE0345}" type="parTrans" cxnId="{FAA38564-24D8-4428-B370-02A5A67D56DC}">
      <dgm:prSet/>
      <dgm:spPr/>
      <dgm:t>
        <a:bodyPr/>
        <a:lstStyle/>
        <a:p>
          <a:endParaRPr lang="ru-RU"/>
        </a:p>
      </dgm:t>
    </dgm:pt>
    <dgm:pt modelId="{23370F22-AB67-48EC-8D98-FE1C2EEC5F90}" type="sibTrans" cxnId="{FAA38564-24D8-4428-B370-02A5A67D56DC}">
      <dgm:prSet/>
      <dgm:spPr/>
      <dgm:t>
        <a:bodyPr/>
        <a:lstStyle/>
        <a:p>
          <a:endParaRPr lang="ru-RU"/>
        </a:p>
      </dgm:t>
    </dgm:pt>
    <dgm:pt modelId="{EF314EE6-B351-4828-AD83-5E744D1D3878}">
      <dgm:prSet phldrT="[Текст]" custT="1"/>
      <dgm:spPr>
        <a:solidFill>
          <a:srgbClr val="66FF33"/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Пересказ текстов</a:t>
          </a:r>
          <a:endParaRPr lang="ru-RU" sz="1600" dirty="0">
            <a:solidFill>
              <a:srgbClr val="002060"/>
            </a:solidFill>
          </a:endParaRPr>
        </a:p>
      </dgm:t>
    </dgm:pt>
    <dgm:pt modelId="{555C0D05-29D5-4385-AD93-3952AF449DD5}" type="parTrans" cxnId="{513D246F-BF9B-4801-B3A3-9BCF9A683A5A}">
      <dgm:prSet/>
      <dgm:spPr/>
      <dgm:t>
        <a:bodyPr/>
        <a:lstStyle/>
        <a:p>
          <a:endParaRPr lang="ru-RU"/>
        </a:p>
      </dgm:t>
    </dgm:pt>
    <dgm:pt modelId="{6F0837FC-4186-491F-B9EF-109A58C673CC}" type="sibTrans" cxnId="{513D246F-BF9B-4801-B3A3-9BCF9A683A5A}">
      <dgm:prSet/>
      <dgm:spPr/>
      <dgm:t>
        <a:bodyPr/>
        <a:lstStyle/>
        <a:p>
          <a:endParaRPr lang="ru-RU"/>
        </a:p>
      </dgm:t>
    </dgm:pt>
    <dgm:pt modelId="{7F8329F3-2951-45A5-80B2-4A7016CF2F7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Составление рассказа по представлению</a:t>
          </a:r>
          <a:endParaRPr lang="ru-RU" sz="1600" dirty="0">
            <a:solidFill>
              <a:srgbClr val="002060"/>
            </a:solidFill>
          </a:endParaRPr>
        </a:p>
      </dgm:t>
    </dgm:pt>
    <dgm:pt modelId="{EDAEA590-C8AA-4C0F-A3B5-EA3C8EEA078F}" type="parTrans" cxnId="{E4649CC2-B9D5-4F21-B33E-E2FF01A8C08C}">
      <dgm:prSet/>
      <dgm:spPr/>
      <dgm:t>
        <a:bodyPr/>
        <a:lstStyle/>
        <a:p>
          <a:endParaRPr lang="ru-RU"/>
        </a:p>
      </dgm:t>
    </dgm:pt>
    <dgm:pt modelId="{F81C90DE-E15B-4602-8DEB-CB4A66550B44}" type="sibTrans" cxnId="{E4649CC2-B9D5-4F21-B33E-E2FF01A8C08C}">
      <dgm:prSet/>
      <dgm:spPr/>
      <dgm:t>
        <a:bodyPr/>
        <a:lstStyle/>
        <a:p>
          <a:endParaRPr lang="ru-RU"/>
        </a:p>
      </dgm:t>
    </dgm:pt>
    <dgm:pt modelId="{2CE4D246-5F9D-4C09-AA40-9DA09E74FCC7}">
      <dgm:prSet/>
      <dgm:spPr/>
      <dgm:t>
        <a:bodyPr/>
        <a:lstStyle/>
        <a:p>
          <a:endParaRPr lang="ru-RU" dirty="0"/>
        </a:p>
      </dgm:t>
    </dgm:pt>
    <dgm:pt modelId="{11DAF054-BC26-4D9C-81AA-ABA4CB2999BB}" type="parTrans" cxnId="{00AFFD23-4C03-4899-A28B-07D666EB6C9E}">
      <dgm:prSet/>
      <dgm:spPr/>
      <dgm:t>
        <a:bodyPr/>
        <a:lstStyle/>
        <a:p>
          <a:endParaRPr lang="ru-RU"/>
        </a:p>
      </dgm:t>
    </dgm:pt>
    <dgm:pt modelId="{C4B3DC42-3534-4076-91C5-05F15221347C}" type="sibTrans" cxnId="{00AFFD23-4C03-4899-A28B-07D666EB6C9E}">
      <dgm:prSet/>
      <dgm:spPr/>
      <dgm:t>
        <a:bodyPr/>
        <a:lstStyle/>
        <a:p>
          <a:endParaRPr lang="ru-RU"/>
        </a:p>
      </dgm:t>
    </dgm:pt>
    <dgm:pt modelId="{A44D3C40-7FEF-42F4-B3E4-C3502EF33158}">
      <dgm:prSet custT="1"/>
      <dgm:spPr>
        <a:solidFill>
          <a:srgbClr val="92D050"/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Рассказывание по </a:t>
          </a:r>
          <a:r>
            <a:rPr lang="ru-RU" sz="1600" dirty="0" err="1" smtClean="0">
              <a:solidFill>
                <a:srgbClr val="002060"/>
              </a:solidFill>
            </a:rPr>
            <a:t>мнемотаблице</a:t>
          </a:r>
          <a:endParaRPr lang="ru-RU" sz="1600" dirty="0">
            <a:solidFill>
              <a:srgbClr val="002060"/>
            </a:solidFill>
          </a:endParaRPr>
        </a:p>
      </dgm:t>
    </dgm:pt>
    <dgm:pt modelId="{943ABDAF-5665-45B5-8EFF-05406C752E5C}" type="parTrans" cxnId="{DC6FFB2C-402F-48C2-B292-560DF16E073B}">
      <dgm:prSet/>
      <dgm:spPr/>
      <dgm:t>
        <a:bodyPr/>
        <a:lstStyle/>
        <a:p>
          <a:endParaRPr lang="ru-RU"/>
        </a:p>
      </dgm:t>
    </dgm:pt>
    <dgm:pt modelId="{5B601296-0857-4003-84C9-DF0FF3C3FFB3}" type="sibTrans" cxnId="{DC6FFB2C-402F-48C2-B292-560DF16E073B}">
      <dgm:prSet/>
      <dgm:spPr/>
      <dgm:t>
        <a:bodyPr/>
        <a:lstStyle/>
        <a:p>
          <a:endParaRPr lang="ru-RU"/>
        </a:p>
      </dgm:t>
    </dgm:pt>
    <dgm:pt modelId="{6B9660B1-7675-49E5-9EB5-B48083678711}">
      <dgm:prSet custT="1"/>
      <dgm:spPr>
        <a:solidFill>
          <a:srgbClr val="FAA0E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2060"/>
              </a:solidFill>
            </a:rPr>
            <a:t>Составление рассказа по сюжетной картине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rgbClr val="002060"/>
            </a:solidFill>
          </a:endParaRPr>
        </a:p>
      </dgm:t>
    </dgm:pt>
    <dgm:pt modelId="{D407BAF2-6D31-47C1-9871-4D3AC1F1B86A}" type="parTrans" cxnId="{581B2C19-FC94-40FD-B9A5-A7BC28DAC8E9}">
      <dgm:prSet/>
      <dgm:spPr/>
      <dgm:t>
        <a:bodyPr/>
        <a:lstStyle/>
        <a:p>
          <a:endParaRPr lang="ru-RU"/>
        </a:p>
      </dgm:t>
    </dgm:pt>
    <dgm:pt modelId="{5C15E9D7-3A7E-4270-B169-D49C37FD0010}" type="sibTrans" cxnId="{581B2C19-FC94-40FD-B9A5-A7BC28DAC8E9}">
      <dgm:prSet/>
      <dgm:spPr/>
      <dgm:t>
        <a:bodyPr/>
        <a:lstStyle/>
        <a:p>
          <a:endParaRPr lang="ru-RU"/>
        </a:p>
      </dgm:t>
    </dgm:pt>
    <dgm:pt modelId="{FB1D7440-1A8B-4BBC-9FC1-122BDCC601F7}">
      <dgm:prSet custT="1"/>
      <dgm:spPr>
        <a:solidFill>
          <a:srgbClr val="3195E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2060"/>
              </a:solidFill>
            </a:rPr>
            <a:t>Описание предметной картинки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F1C31685-05DF-4781-B673-F4D5099B36A6}" type="parTrans" cxnId="{FFC7FCAC-108B-4423-A5CB-99E2D2D19E0A}">
      <dgm:prSet/>
      <dgm:spPr/>
      <dgm:t>
        <a:bodyPr/>
        <a:lstStyle/>
        <a:p>
          <a:endParaRPr lang="ru-RU"/>
        </a:p>
      </dgm:t>
    </dgm:pt>
    <dgm:pt modelId="{6640CDDD-F4BD-4314-8837-F1A6E1D252BC}" type="sibTrans" cxnId="{FFC7FCAC-108B-4423-A5CB-99E2D2D19E0A}">
      <dgm:prSet/>
      <dgm:spPr/>
      <dgm:t>
        <a:bodyPr/>
        <a:lstStyle/>
        <a:p>
          <a:endParaRPr lang="ru-RU"/>
        </a:p>
      </dgm:t>
    </dgm:pt>
    <dgm:pt modelId="{58BBE9E3-0750-4434-9333-84C08C60C9F8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Чтение художественной литературы</a:t>
          </a:r>
          <a:endParaRPr lang="ru-RU" sz="1600" dirty="0">
            <a:solidFill>
              <a:schemeClr val="tx1"/>
            </a:solidFill>
          </a:endParaRPr>
        </a:p>
      </dgm:t>
    </dgm:pt>
    <dgm:pt modelId="{A8A30DC9-EDE9-4DCF-A10A-5FA95E4043B1}" type="parTrans" cxnId="{30D81FAB-CC32-4F13-A5B2-B71FA7798915}">
      <dgm:prSet/>
      <dgm:spPr/>
      <dgm:t>
        <a:bodyPr/>
        <a:lstStyle/>
        <a:p>
          <a:endParaRPr lang="ru-RU"/>
        </a:p>
      </dgm:t>
    </dgm:pt>
    <dgm:pt modelId="{FD7EA31C-0A0F-44AB-95C6-E000E8BE5BF7}" type="sibTrans" cxnId="{30D81FAB-CC32-4F13-A5B2-B71FA7798915}">
      <dgm:prSet/>
      <dgm:spPr/>
      <dgm:t>
        <a:bodyPr/>
        <a:lstStyle/>
        <a:p>
          <a:endParaRPr lang="ru-RU"/>
        </a:p>
      </dgm:t>
    </dgm:pt>
    <dgm:pt modelId="{7C2A9B7F-3515-443F-8C4F-5B4845169A90}" type="pres">
      <dgm:prSet presAssocID="{77C8DBBB-70CB-4D22-B2FF-EFA7CF223AE7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E19A90-0E02-43D8-8771-716C4A8C7B69}" type="pres">
      <dgm:prSet presAssocID="{7E02740A-3144-4D2C-A09F-D30CB99FB452}" presName="centerShape" presStyleLbl="node0" presStyleIdx="0" presStyleCnt="1" custScaleX="230313" custScaleY="214895" custLinFactNeighborX="3749" custLinFactNeighborY="995"/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449A03E9-5BCB-47CA-BE8C-B6414A8B4A24}" type="pres">
      <dgm:prSet presAssocID="{61ED2B88-8FDF-4FCA-A15A-1C5D4BEEBF56}" presName="Name9" presStyleLbl="parChTrans1D2" presStyleIdx="0" presStyleCnt="8"/>
      <dgm:spPr/>
      <dgm:t>
        <a:bodyPr/>
        <a:lstStyle/>
        <a:p>
          <a:endParaRPr lang="ru-RU"/>
        </a:p>
      </dgm:t>
    </dgm:pt>
    <dgm:pt modelId="{8F9A9434-CCE9-42D9-BAEE-7EE50858CCF0}" type="pres">
      <dgm:prSet presAssocID="{61ED2B88-8FDF-4FCA-A15A-1C5D4BEEBF56}" presName="connTx" presStyleLbl="parChTrans1D2" presStyleIdx="0" presStyleCnt="8"/>
      <dgm:spPr/>
      <dgm:t>
        <a:bodyPr/>
        <a:lstStyle/>
        <a:p>
          <a:endParaRPr lang="ru-RU"/>
        </a:p>
      </dgm:t>
    </dgm:pt>
    <dgm:pt modelId="{CA2B08CC-0D6D-4BF4-9399-63E5EBE833EA}" type="pres">
      <dgm:prSet presAssocID="{793CD609-D967-4D29-8490-EB54AD0D59C0}" presName="node" presStyleLbl="node1" presStyleIdx="0" presStyleCnt="8" custScaleX="169223" custScaleY="119899" custRadScaleRad="99029" custRadScaleInc="22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56265-30BF-4F4A-A082-1178B639ECBB}" type="pres">
      <dgm:prSet presAssocID="{828BE9A0-F766-40FF-A7DB-2FA01DCE0345}" presName="Name9" presStyleLbl="parChTrans1D2" presStyleIdx="1" presStyleCnt="8"/>
      <dgm:spPr/>
      <dgm:t>
        <a:bodyPr/>
        <a:lstStyle/>
        <a:p>
          <a:endParaRPr lang="ru-RU"/>
        </a:p>
      </dgm:t>
    </dgm:pt>
    <dgm:pt modelId="{EA814637-AA53-4086-B8FB-68893BCB3BB5}" type="pres">
      <dgm:prSet presAssocID="{828BE9A0-F766-40FF-A7DB-2FA01DCE0345}" presName="connTx" presStyleLbl="parChTrans1D2" presStyleIdx="1" presStyleCnt="8"/>
      <dgm:spPr/>
      <dgm:t>
        <a:bodyPr/>
        <a:lstStyle/>
        <a:p>
          <a:endParaRPr lang="ru-RU"/>
        </a:p>
      </dgm:t>
    </dgm:pt>
    <dgm:pt modelId="{DE54ACE0-2A11-4EE9-A1AD-DF036C08B115}" type="pres">
      <dgm:prSet presAssocID="{E6EC0941-138F-4E47-BEBD-2A91F26D3D5D}" presName="node" presStyleLbl="node1" presStyleIdx="1" presStyleCnt="8" custScaleX="157011" custScaleY="109862" custRadScaleRad="130569" custRadScaleInc="-194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124C1-E918-4A17-89FD-9C3432E303C5}" type="pres">
      <dgm:prSet presAssocID="{555C0D05-29D5-4385-AD93-3952AF449DD5}" presName="Name9" presStyleLbl="parChTrans1D2" presStyleIdx="2" presStyleCnt="8"/>
      <dgm:spPr/>
      <dgm:t>
        <a:bodyPr/>
        <a:lstStyle/>
        <a:p>
          <a:endParaRPr lang="ru-RU"/>
        </a:p>
      </dgm:t>
    </dgm:pt>
    <dgm:pt modelId="{F56BC1B9-3CEE-4E2A-AAE9-8A6FAD866D40}" type="pres">
      <dgm:prSet presAssocID="{555C0D05-29D5-4385-AD93-3952AF449DD5}" presName="connTx" presStyleLbl="parChTrans1D2" presStyleIdx="2" presStyleCnt="8"/>
      <dgm:spPr/>
      <dgm:t>
        <a:bodyPr/>
        <a:lstStyle/>
        <a:p>
          <a:endParaRPr lang="ru-RU"/>
        </a:p>
      </dgm:t>
    </dgm:pt>
    <dgm:pt modelId="{71B87392-70C9-47BA-B73E-73434260288B}" type="pres">
      <dgm:prSet presAssocID="{EF314EE6-B351-4828-AD83-5E744D1D3878}" presName="node" presStyleLbl="node1" presStyleIdx="2" presStyleCnt="8" custScaleX="173270" custScaleY="110780" custRadScaleRad="136812" custRadScaleInc="-145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45B64-B002-4E02-A937-327ECD2CD419}" type="pres">
      <dgm:prSet presAssocID="{EDAEA590-C8AA-4C0F-A3B5-EA3C8EEA078F}" presName="Name9" presStyleLbl="parChTrans1D2" presStyleIdx="3" presStyleCnt="8"/>
      <dgm:spPr/>
      <dgm:t>
        <a:bodyPr/>
        <a:lstStyle/>
        <a:p>
          <a:endParaRPr lang="ru-RU"/>
        </a:p>
      </dgm:t>
    </dgm:pt>
    <dgm:pt modelId="{9A7E8A27-F901-4D2B-918F-7E141F030CBA}" type="pres">
      <dgm:prSet presAssocID="{EDAEA590-C8AA-4C0F-A3B5-EA3C8EEA078F}" presName="connTx" presStyleLbl="parChTrans1D2" presStyleIdx="3" presStyleCnt="8"/>
      <dgm:spPr/>
      <dgm:t>
        <a:bodyPr/>
        <a:lstStyle/>
        <a:p>
          <a:endParaRPr lang="ru-RU"/>
        </a:p>
      </dgm:t>
    </dgm:pt>
    <dgm:pt modelId="{E43C40A9-7694-4A43-996B-B2B78A9F1AF1}" type="pres">
      <dgm:prSet presAssocID="{7F8329F3-2951-45A5-80B2-4A7016CF2F76}" presName="node" presStyleLbl="node1" presStyleIdx="3" presStyleCnt="8" custScaleX="179755" custScaleY="102760" custRadScaleRad="86492" custRadScaleInc="-264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5904A-BE84-4B14-BD85-175BB5E7AC5B}" type="pres">
      <dgm:prSet presAssocID="{943ABDAF-5665-45B5-8EFF-05406C752E5C}" presName="Name9" presStyleLbl="parChTrans1D2" presStyleIdx="4" presStyleCnt="8"/>
      <dgm:spPr/>
      <dgm:t>
        <a:bodyPr/>
        <a:lstStyle/>
        <a:p>
          <a:endParaRPr lang="ru-RU"/>
        </a:p>
      </dgm:t>
    </dgm:pt>
    <dgm:pt modelId="{85B51E45-70AD-46F2-B202-4688F67CE234}" type="pres">
      <dgm:prSet presAssocID="{943ABDAF-5665-45B5-8EFF-05406C752E5C}" presName="connTx" presStyleLbl="parChTrans1D2" presStyleIdx="4" presStyleCnt="8"/>
      <dgm:spPr/>
      <dgm:t>
        <a:bodyPr/>
        <a:lstStyle/>
        <a:p>
          <a:endParaRPr lang="ru-RU"/>
        </a:p>
      </dgm:t>
    </dgm:pt>
    <dgm:pt modelId="{34298F91-B191-480E-9556-A4B311CA7C6B}" type="pres">
      <dgm:prSet presAssocID="{A44D3C40-7FEF-42F4-B3E4-C3502EF33158}" presName="node" presStyleLbl="node1" presStyleIdx="4" presStyleCnt="8" custScaleX="156653" custScaleY="98886" custRadScaleRad="158001" custRadScaleInc="-261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FE113-B25D-487F-BB7C-1B8227467D44}" type="pres">
      <dgm:prSet presAssocID="{D407BAF2-6D31-47C1-9871-4D3AC1F1B86A}" presName="Name9" presStyleLbl="parChTrans1D2" presStyleIdx="5" presStyleCnt="8"/>
      <dgm:spPr/>
      <dgm:t>
        <a:bodyPr/>
        <a:lstStyle/>
        <a:p>
          <a:endParaRPr lang="ru-RU"/>
        </a:p>
      </dgm:t>
    </dgm:pt>
    <dgm:pt modelId="{A22F6C69-2393-47F3-9671-83A657EBD721}" type="pres">
      <dgm:prSet presAssocID="{D407BAF2-6D31-47C1-9871-4D3AC1F1B86A}" presName="connTx" presStyleLbl="parChTrans1D2" presStyleIdx="5" presStyleCnt="8"/>
      <dgm:spPr/>
      <dgm:t>
        <a:bodyPr/>
        <a:lstStyle/>
        <a:p>
          <a:endParaRPr lang="ru-RU"/>
        </a:p>
      </dgm:t>
    </dgm:pt>
    <dgm:pt modelId="{08256FFC-6909-4251-8E2F-33E9C7C7FF97}" type="pres">
      <dgm:prSet presAssocID="{6B9660B1-7675-49E5-9EB5-B48083678711}" presName="node" presStyleLbl="node1" presStyleIdx="5" presStyleCnt="8" custScaleX="177784" custScaleY="115608" custRadScaleRad="155609" custRadScaleInc="-338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BCE5A-E12D-44F4-8108-34E735989858}" type="pres">
      <dgm:prSet presAssocID="{F1C31685-05DF-4781-B673-F4D5099B36A6}" presName="Name9" presStyleLbl="parChTrans1D2" presStyleIdx="6" presStyleCnt="8"/>
      <dgm:spPr/>
      <dgm:t>
        <a:bodyPr/>
        <a:lstStyle/>
        <a:p>
          <a:endParaRPr lang="ru-RU"/>
        </a:p>
      </dgm:t>
    </dgm:pt>
    <dgm:pt modelId="{38B03D04-3BEE-43C0-BEB1-E71F6CCC9917}" type="pres">
      <dgm:prSet presAssocID="{F1C31685-05DF-4781-B673-F4D5099B36A6}" presName="connTx" presStyleLbl="parChTrans1D2" presStyleIdx="6" presStyleCnt="8"/>
      <dgm:spPr/>
      <dgm:t>
        <a:bodyPr/>
        <a:lstStyle/>
        <a:p>
          <a:endParaRPr lang="ru-RU"/>
        </a:p>
      </dgm:t>
    </dgm:pt>
    <dgm:pt modelId="{450BE6FA-5CC8-49DB-9325-D5211CCC61E5}" type="pres">
      <dgm:prSet presAssocID="{FB1D7440-1A8B-4BBC-9FC1-122BDCC601F7}" presName="node" presStyleLbl="node1" presStyleIdx="6" presStyleCnt="8" custScaleX="174559" custScaleY="117186" custRadScaleRad="120827" custRadScaleInc="-622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FF7B18-B0B6-4561-AE23-0170583824F8}" type="pres">
      <dgm:prSet presAssocID="{A8A30DC9-EDE9-4DCF-A10A-5FA95E4043B1}" presName="Name9" presStyleLbl="parChTrans1D2" presStyleIdx="7" presStyleCnt="8"/>
      <dgm:spPr/>
      <dgm:t>
        <a:bodyPr/>
        <a:lstStyle/>
        <a:p>
          <a:endParaRPr lang="ru-RU"/>
        </a:p>
      </dgm:t>
    </dgm:pt>
    <dgm:pt modelId="{029C07AB-3AE1-4FF3-8840-6DE19FC71E4D}" type="pres">
      <dgm:prSet presAssocID="{A8A30DC9-EDE9-4DCF-A10A-5FA95E4043B1}" presName="connTx" presStyleLbl="parChTrans1D2" presStyleIdx="7" presStyleCnt="8"/>
      <dgm:spPr/>
      <dgm:t>
        <a:bodyPr/>
        <a:lstStyle/>
        <a:p>
          <a:endParaRPr lang="ru-RU"/>
        </a:p>
      </dgm:t>
    </dgm:pt>
    <dgm:pt modelId="{4F1D7159-9517-41D8-B198-D588AE5E5CFF}" type="pres">
      <dgm:prSet presAssocID="{58BBE9E3-0750-4434-9333-84C08C60C9F8}" presName="node" presStyleLbl="node1" presStyleIdx="7" presStyleCnt="8" custScaleX="176688" custScaleY="109904" custRadScaleRad="145363" custRadScaleInc="195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CCA778-F1C4-4664-88F3-4D6A46765E3D}" type="presOf" srcId="{D407BAF2-6D31-47C1-9871-4D3AC1F1B86A}" destId="{D50FE113-B25D-487F-BB7C-1B8227467D44}" srcOrd="0" destOrd="0" presId="urn:microsoft.com/office/officeart/2005/8/layout/radial1"/>
    <dgm:cxn modelId="{34951484-9EA3-4167-AE58-A8C9ACFE44B4}" type="presOf" srcId="{828BE9A0-F766-40FF-A7DB-2FA01DCE0345}" destId="{E2156265-30BF-4F4A-A082-1178B639ECBB}" srcOrd="0" destOrd="0" presId="urn:microsoft.com/office/officeart/2005/8/layout/radial1"/>
    <dgm:cxn modelId="{BAB552E6-4BC7-4EC7-87A0-14C43458257E}" type="presOf" srcId="{943ABDAF-5665-45B5-8EFF-05406C752E5C}" destId="{85B51E45-70AD-46F2-B202-4688F67CE234}" srcOrd="1" destOrd="0" presId="urn:microsoft.com/office/officeart/2005/8/layout/radial1"/>
    <dgm:cxn modelId="{FAA38564-24D8-4428-B370-02A5A67D56DC}" srcId="{7E02740A-3144-4D2C-A09F-D30CB99FB452}" destId="{E6EC0941-138F-4E47-BEBD-2A91F26D3D5D}" srcOrd="1" destOrd="0" parTransId="{828BE9A0-F766-40FF-A7DB-2FA01DCE0345}" sibTransId="{23370F22-AB67-48EC-8D98-FE1C2EEC5F90}"/>
    <dgm:cxn modelId="{5D97875A-AD31-4811-B99B-32003CE2C9E0}" type="presOf" srcId="{58BBE9E3-0750-4434-9333-84C08C60C9F8}" destId="{4F1D7159-9517-41D8-B198-D588AE5E5CFF}" srcOrd="0" destOrd="0" presId="urn:microsoft.com/office/officeart/2005/8/layout/radial1"/>
    <dgm:cxn modelId="{56392A58-DB3D-4443-9D5B-FD9608388E0A}" type="presOf" srcId="{7E02740A-3144-4D2C-A09F-D30CB99FB452}" destId="{FDE19A90-0E02-43D8-8771-716C4A8C7B69}" srcOrd="0" destOrd="0" presId="urn:microsoft.com/office/officeart/2005/8/layout/radial1"/>
    <dgm:cxn modelId="{A9672242-833C-435C-9757-55445A77F245}" type="presOf" srcId="{555C0D05-29D5-4385-AD93-3952AF449DD5}" destId="{0D2124C1-E918-4A17-89FD-9C3432E303C5}" srcOrd="0" destOrd="0" presId="urn:microsoft.com/office/officeart/2005/8/layout/radial1"/>
    <dgm:cxn modelId="{1B454BEA-E5F6-488D-BBA5-2A7D2D6BE184}" type="presOf" srcId="{6B9660B1-7675-49E5-9EB5-B48083678711}" destId="{08256FFC-6909-4251-8E2F-33E9C7C7FF97}" srcOrd="0" destOrd="0" presId="urn:microsoft.com/office/officeart/2005/8/layout/radial1"/>
    <dgm:cxn modelId="{34FA9025-C5CD-4E01-B741-C7AAF8719641}" type="presOf" srcId="{FB1D7440-1A8B-4BBC-9FC1-122BDCC601F7}" destId="{450BE6FA-5CC8-49DB-9325-D5211CCC61E5}" srcOrd="0" destOrd="0" presId="urn:microsoft.com/office/officeart/2005/8/layout/radial1"/>
    <dgm:cxn modelId="{154E6352-D842-4792-92DF-3ABD95241346}" type="presOf" srcId="{EDAEA590-C8AA-4C0F-A3B5-EA3C8EEA078F}" destId="{77145B64-B002-4E02-A937-327ECD2CD419}" srcOrd="0" destOrd="0" presId="urn:microsoft.com/office/officeart/2005/8/layout/radial1"/>
    <dgm:cxn modelId="{E7584F6C-047C-4F68-A7A1-39EE09AED1E6}" type="presOf" srcId="{D407BAF2-6D31-47C1-9871-4D3AC1F1B86A}" destId="{A22F6C69-2393-47F3-9671-83A657EBD721}" srcOrd="1" destOrd="0" presId="urn:microsoft.com/office/officeart/2005/8/layout/radial1"/>
    <dgm:cxn modelId="{30D81FAB-CC32-4F13-A5B2-B71FA7798915}" srcId="{7E02740A-3144-4D2C-A09F-D30CB99FB452}" destId="{58BBE9E3-0750-4434-9333-84C08C60C9F8}" srcOrd="7" destOrd="0" parTransId="{A8A30DC9-EDE9-4DCF-A10A-5FA95E4043B1}" sibTransId="{FD7EA31C-0A0F-44AB-95C6-E000E8BE5BF7}"/>
    <dgm:cxn modelId="{69F83051-F802-43F4-BEAD-4C369555E7C8}" type="presOf" srcId="{77C8DBBB-70CB-4D22-B2FF-EFA7CF223AE7}" destId="{7C2A9B7F-3515-443F-8C4F-5B4845169A90}" srcOrd="0" destOrd="0" presId="urn:microsoft.com/office/officeart/2005/8/layout/radial1"/>
    <dgm:cxn modelId="{B672BE41-4BF6-4620-B9CD-8C10E29E3552}" type="presOf" srcId="{7F8329F3-2951-45A5-80B2-4A7016CF2F76}" destId="{E43C40A9-7694-4A43-996B-B2B78A9F1AF1}" srcOrd="0" destOrd="0" presId="urn:microsoft.com/office/officeart/2005/8/layout/radial1"/>
    <dgm:cxn modelId="{7424F5CA-F6FB-47E9-AD0A-C99DAA830F5D}" type="presOf" srcId="{A44D3C40-7FEF-42F4-B3E4-C3502EF33158}" destId="{34298F91-B191-480E-9556-A4B311CA7C6B}" srcOrd="0" destOrd="0" presId="urn:microsoft.com/office/officeart/2005/8/layout/radial1"/>
    <dgm:cxn modelId="{D881A6C7-DD3C-457A-88C1-4E78D2DDA63D}" type="presOf" srcId="{943ABDAF-5665-45B5-8EFF-05406C752E5C}" destId="{3D35904A-BE84-4B14-BD85-175BB5E7AC5B}" srcOrd="0" destOrd="0" presId="urn:microsoft.com/office/officeart/2005/8/layout/radial1"/>
    <dgm:cxn modelId="{F35F4269-4CA8-4287-9FF0-3B5CC7C94F08}" type="presOf" srcId="{61ED2B88-8FDF-4FCA-A15A-1C5D4BEEBF56}" destId="{8F9A9434-CCE9-42D9-BAEE-7EE50858CCF0}" srcOrd="1" destOrd="0" presId="urn:microsoft.com/office/officeart/2005/8/layout/radial1"/>
    <dgm:cxn modelId="{E4649CC2-B9D5-4F21-B33E-E2FF01A8C08C}" srcId="{7E02740A-3144-4D2C-A09F-D30CB99FB452}" destId="{7F8329F3-2951-45A5-80B2-4A7016CF2F76}" srcOrd="3" destOrd="0" parTransId="{EDAEA590-C8AA-4C0F-A3B5-EA3C8EEA078F}" sibTransId="{F81C90DE-E15B-4602-8DEB-CB4A66550B44}"/>
    <dgm:cxn modelId="{3C052E4F-65DC-4E1C-ACB3-31A9279B9FED}" type="presOf" srcId="{EF314EE6-B351-4828-AD83-5E744D1D3878}" destId="{71B87392-70C9-47BA-B73E-73434260288B}" srcOrd="0" destOrd="0" presId="urn:microsoft.com/office/officeart/2005/8/layout/radial1"/>
    <dgm:cxn modelId="{15037DFF-CD60-49F9-8C9E-5CD254A4D44E}" type="presOf" srcId="{828BE9A0-F766-40FF-A7DB-2FA01DCE0345}" destId="{EA814637-AA53-4086-B8FB-68893BCB3BB5}" srcOrd="1" destOrd="0" presId="urn:microsoft.com/office/officeart/2005/8/layout/radial1"/>
    <dgm:cxn modelId="{32F8CF13-4D14-499E-919C-CDDB93E06E73}" type="presOf" srcId="{E6EC0941-138F-4E47-BEBD-2A91F26D3D5D}" destId="{DE54ACE0-2A11-4EE9-A1AD-DF036C08B115}" srcOrd="0" destOrd="0" presId="urn:microsoft.com/office/officeart/2005/8/layout/radial1"/>
    <dgm:cxn modelId="{CA98AB0D-44D8-4A1D-9662-C6CB2BB48FC3}" type="presOf" srcId="{EDAEA590-C8AA-4C0F-A3B5-EA3C8EEA078F}" destId="{9A7E8A27-F901-4D2B-918F-7E141F030CBA}" srcOrd="1" destOrd="0" presId="urn:microsoft.com/office/officeart/2005/8/layout/radial1"/>
    <dgm:cxn modelId="{F029507D-F3BC-4D00-8457-80B31A788B6C}" type="presOf" srcId="{F1C31685-05DF-4781-B673-F4D5099B36A6}" destId="{03DBCE5A-E12D-44F4-8108-34E735989858}" srcOrd="0" destOrd="0" presId="urn:microsoft.com/office/officeart/2005/8/layout/radial1"/>
    <dgm:cxn modelId="{D83F88FA-F213-44E2-B5CD-F93E8584A01E}" type="presOf" srcId="{61ED2B88-8FDF-4FCA-A15A-1C5D4BEEBF56}" destId="{449A03E9-5BCB-47CA-BE8C-B6414A8B4A24}" srcOrd="0" destOrd="0" presId="urn:microsoft.com/office/officeart/2005/8/layout/radial1"/>
    <dgm:cxn modelId="{581B2C19-FC94-40FD-B9A5-A7BC28DAC8E9}" srcId="{7E02740A-3144-4D2C-A09F-D30CB99FB452}" destId="{6B9660B1-7675-49E5-9EB5-B48083678711}" srcOrd="5" destOrd="0" parTransId="{D407BAF2-6D31-47C1-9871-4D3AC1F1B86A}" sibTransId="{5C15E9D7-3A7E-4270-B169-D49C37FD0010}"/>
    <dgm:cxn modelId="{B7A8F278-4A7B-43E4-AB54-5B2C85004BB7}" type="presOf" srcId="{A8A30DC9-EDE9-4DCF-A10A-5FA95E4043B1}" destId="{029C07AB-3AE1-4FF3-8840-6DE19FC71E4D}" srcOrd="1" destOrd="0" presId="urn:microsoft.com/office/officeart/2005/8/layout/radial1"/>
    <dgm:cxn modelId="{8D0E4D3B-9DE2-4D75-B325-262A3BA15A52}" type="presOf" srcId="{555C0D05-29D5-4385-AD93-3952AF449DD5}" destId="{F56BC1B9-3CEE-4E2A-AAE9-8A6FAD866D40}" srcOrd="1" destOrd="0" presId="urn:microsoft.com/office/officeart/2005/8/layout/radial1"/>
    <dgm:cxn modelId="{513D246F-BF9B-4801-B3A3-9BCF9A683A5A}" srcId="{7E02740A-3144-4D2C-A09F-D30CB99FB452}" destId="{EF314EE6-B351-4828-AD83-5E744D1D3878}" srcOrd="2" destOrd="0" parTransId="{555C0D05-29D5-4385-AD93-3952AF449DD5}" sibTransId="{6F0837FC-4186-491F-B9EF-109A58C673CC}"/>
    <dgm:cxn modelId="{12C7219F-34B2-4B81-B823-E6ACF29CDFF6}" srcId="{77C8DBBB-70CB-4D22-B2FF-EFA7CF223AE7}" destId="{7E02740A-3144-4D2C-A09F-D30CB99FB452}" srcOrd="0" destOrd="0" parTransId="{D7525E9C-8905-4092-B978-05866460E106}" sibTransId="{EC838FFE-2AF6-4A3D-8EDC-85B1F3655C7B}"/>
    <dgm:cxn modelId="{FFC7FCAC-108B-4423-A5CB-99E2D2D19E0A}" srcId="{7E02740A-3144-4D2C-A09F-D30CB99FB452}" destId="{FB1D7440-1A8B-4BBC-9FC1-122BDCC601F7}" srcOrd="6" destOrd="0" parTransId="{F1C31685-05DF-4781-B673-F4D5099B36A6}" sibTransId="{6640CDDD-F4BD-4314-8837-F1A6E1D252BC}"/>
    <dgm:cxn modelId="{022FDAB3-03C3-4DF9-AD43-B112B6499729}" type="presOf" srcId="{793CD609-D967-4D29-8490-EB54AD0D59C0}" destId="{CA2B08CC-0D6D-4BF4-9399-63E5EBE833EA}" srcOrd="0" destOrd="0" presId="urn:microsoft.com/office/officeart/2005/8/layout/radial1"/>
    <dgm:cxn modelId="{00AFFD23-4C03-4899-A28B-07D666EB6C9E}" srcId="{77C8DBBB-70CB-4D22-B2FF-EFA7CF223AE7}" destId="{2CE4D246-5F9D-4C09-AA40-9DA09E74FCC7}" srcOrd="1" destOrd="0" parTransId="{11DAF054-BC26-4D9C-81AA-ABA4CB2999BB}" sibTransId="{C4B3DC42-3534-4076-91C5-05F15221347C}"/>
    <dgm:cxn modelId="{DC6FFB2C-402F-48C2-B292-560DF16E073B}" srcId="{7E02740A-3144-4D2C-A09F-D30CB99FB452}" destId="{A44D3C40-7FEF-42F4-B3E4-C3502EF33158}" srcOrd="4" destOrd="0" parTransId="{943ABDAF-5665-45B5-8EFF-05406C752E5C}" sibTransId="{5B601296-0857-4003-84C9-DF0FF3C3FFB3}"/>
    <dgm:cxn modelId="{A0011369-15B9-439A-A723-C9F7E839EF45}" srcId="{7E02740A-3144-4D2C-A09F-D30CB99FB452}" destId="{793CD609-D967-4D29-8490-EB54AD0D59C0}" srcOrd="0" destOrd="0" parTransId="{61ED2B88-8FDF-4FCA-A15A-1C5D4BEEBF56}" sibTransId="{B3E78275-37F4-44F5-995C-F9DEBD68D4B0}"/>
    <dgm:cxn modelId="{3B72C798-5D2D-4E81-A88F-C6C493CB8583}" type="presOf" srcId="{A8A30DC9-EDE9-4DCF-A10A-5FA95E4043B1}" destId="{C7FF7B18-B0B6-4561-AE23-0170583824F8}" srcOrd="0" destOrd="0" presId="urn:microsoft.com/office/officeart/2005/8/layout/radial1"/>
    <dgm:cxn modelId="{33DA600B-490A-4CFE-9D9D-9E9576E5B700}" type="presOf" srcId="{F1C31685-05DF-4781-B673-F4D5099B36A6}" destId="{38B03D04-3BEE-43C0-BEB1-E71F6CCC9917}" srcOrd="1" destOrd="0" presId="urn:microsoft.com/office/officeart/2005/8/layout/radial1"/>
    <dgm:cxn modelId="{DE79D457-6DBA-4C02-9E1C-70308B6A921E}" type="presParOf" srcId="{7C2A9B7F-3515-443F-8C4F-5B4845169A90}" destId="{FDE19A90-0E02-43D8-8771-716C4A8C7B69}" srcOrd="0" destOrd="0" presId="urn:microsoft.com/office/officeart/2005/8/layout/radial1"/>
    <dgm:cxn modelId="{A294CCCC-31C2-4AF7-8416-E59CC9D42C15}" type="presParOf" srcId="{7C2A9B7F-3515-443F-8C4F-5B4845169A90}" destId="{449A03E9-5BCB-47CA-BE8C-B6414A8B4A24}" srcOrd="1" destOrd="0" presId="urn:microsoft.com/office/officeart/2005/8/layout/radial1"/>
    <dgm:cxn modelId="{D86174F9-84E1-49A5-8B54-CAE0E3029CBE}" type="presParOf" srcId="{449A03E9-5BCB-47CA-BE8C-B6414A8B4A24}" destId="{8F9A9434-CCE9-42D9-BAEE-7EE50858CCF0}" srcOrd="0" destOrd="0" presId="urn:microsoft.com/office/officeart/2005/8/layout/radial1"/>
    <dgm:cxn modelId="{FC721833-DDB3-40FD-B088-E0177D05CE26}" type="presParOf" srcId="{7C2A9B7F-3515-443F-8C4F-5B4845169A90}" destId="{CA2B08CC-0D6D-4BF4-9399-63E5EBE833EA}" srcOrd="2" destOrd="0" presId="urn:microsoft.com/office/officeart/2005/8/layout/radial1"/>
    <dgm:cxn modelId="{33682BB8-F9E5-43C9-8B7E-5FBF3C573809}" type="presParOf" srcId="{7C2A9B7F-3515-443F-8C4F-5B4845169A90}" destId="{E2156265-30BF-4F4A-A082-1178B639ECBB}" srcOrd="3" destOrd="0" presId="urn:microsoft.com/office/officeart/2005/8/layout/radial1"/>
    <dgm:cxn modelId="{B33B73CE-22FF-47AB-BABD-D81ADD9F15B5}" type="presParOf" srcId="{E2156265-30BF-4F4A-A082-1178B639ECBB}" destId="{EA814637-AA53-4086-B8FB-68893BCB3BB5}" srcOrd="0" destOrd="0" presId="urn:microsoft.com/office/officeart/2005/8/layout/radial1"/>
    <dgm:cxn modelId="{C2796AC8-7ABC-439E-A0C7-D358DBDDD070}" type="presParOf" srcId="{7C2A9B7F-3515-443F-8C4F-5B4845169A90}" destId="{DE54ACE0-2A11-4EE9-A1AD-DF036C08B115}" srcOrd="4" destOrd="0" presId="urn:microsoft.com/office/officeart/2005/8/layout/radial1"/>
    <dgm:cxn modelId="{37387B10-32FE-4435-B0E2-872DCCA14C2B}" type="presParOf" srcId="{7C2A9B7F-3515-443F-8C4F-5B4845169A90}" destId="{0D2124C1-E918-4A17-89FD-9C3432E303C5}" srcOrd="5" destOrd="0" presId="urn:microsoft.com/office/officeart/2005/8/layout/radial1"/>
    <dgm:cxn modelId="{628F02A3-7C6B-4F0B-B9B6-635C44F378DB}" type="presParOf" srcId="{0D2124C1-E918-4A17-89FD-9C3432E303C5}" destId="{F56BC1B9-3CEE-4E2A-AAE9-8A6FAD866D40}" srcOrd="0" destOrd="0" presId="urn:microsoft.com/office/officeart/2005/8/layout/radial1"/>
    <dgm:cxn modelId="{14444CDA-BF18-4597-8F42-F2BC60BB05C4}" type="presParOf" srcId="{7C2A9B7F-3515-443F-8C4F-5B4845169A90}" destId="{71B87392-70C9-47BA-B73E-73434260288B}" srcOrd="6" destOrd="0" presId="urn:microsoft.com/office/officeart/2005/8/layout/radial1"/>
    <dgm:cxn modelId="{E90FD5AC-4562-4E9D-B4ED-F0F6ACF6FFEE}" type="presParOf" srcId="{7C2A9B7F-3515-443F-8C4F-5B4845169A90}" destId="{77145B64-B002-4E02-A937-327ECD2CD419}" srcOrd="7" destOrd="0" presId="urn:microsoft.com/office/officeart/2005/8/layout/radial1"/>
    <dgm:cxn modelId="{F28BDE95-4FF0-431E-8745-C47880FC91CD}" type="presParOf" srcId="{77145B64-B002-4E02-A937-327ECD2CD419}" destId="{9A7E8A27-F901-4D2B-918F-7E141F030CBA}" srcOrd="0" destOrd="0" presId="urn:microsoft.com/office/officeart/2005/8/layout/radial1"/>
    <dgm:cxn modelId="{E8E22047-CC8B-4DCF-8398-07A35AFB9ECA}" type="presParOf" srcId="{7C2A9B7F-3515-443F-8C4F-5B4845169A90}" destId="{E43C40A9-7694-4A43-996B-B2B78A9F1AF1}" srcOrd="8" destOrd="0" presId="urn:microsoft.com/office/officeart/2005/8/layout/radial1"/>
    <dgm:cxn modelId="{CA36BA13-DCCF-46CD-AD35-593ED0BE46A4}" type="presParOf" srcId="{7C2A9B7F-3515-443F-8C4F-5B4845169A90}" destId="{3D35904A-BE84-4B14-BD85-175BB5E7AC5B}" srcOrd="9" destOrd="0" presId="urn:microsoft.com/office/officeart/2005/8/layout/radial1"/>
    <dgm:cxn modelId="{480CD09F-6186-43C1-891D-72716D5423F9}" type="presParOf" srcId="{3D35904A-BE84-4B14-BD85-175BB5E7AC5B}" destId="{85B51E45-70AD-46F2-B202-4688F67CE234}" srcOrd="0" destOrd="0" presId="urn:microsoft.com/office/officeart/2005/8/layout/radial1"/>
    <dgm:cxn modelId="{278C0775-0E6C-40CB-91C8-24B6C4FD986E}" type="presParOf" srcId="{7C2A9B7F-3515-443F-8C4F-5B4845169A90}" destId="{34298F91-B191-480E-9556-A4B311CA7C6B}" srcOrd="10" destOrd="0" presId="urn:microsoft.com/office/officeart/2005/8/layout/radial1"/>
    <dgm:cxn modelId="{36F0C0D1-F0D7-45C7-9AFA-7E2224CE0062}" type="presParOf" srcId="{7C2A9B7F-3515-443F-8C4F-5B4845169A90}" destId="{D50FE113-B25D-487F-BB7C-1B8227467D44}" srcOrd="11" destOrd="0" presId="urn:microsoft.com/office/officeart/2005/8/layout/radial1"/>
    <dgm:cxn modelId="{CC3F06B8-F272-4F3F-BB71-A6248DF60D05}" type="presParOf" srcId="{D50FE113-B25D-487F-BB7C-1B8227467D44}" destId="{A22F6C69-2393-47F3-9671-83A657EBD721}" srcOrd="0" destOrd="0" presId="urn:microsoft.com/office/officeart/2005/8/layout/radial1"/>
    <dgm:cxn modelId="{201CBEC4-3EA1-41B2-86C3-F3AA62E10495}" type="presParOf" srcId="{7C2A9B7F-3515-443F-8C4F-5B4845169A90}" destId="{08256FFC-6909-4251-8E2F-33E9C7C7FF97}" srcOrd="12" destOrd="0" presId="urn:microsoft.com/office/officeart/2005/8/layout/radial1"/>
    <dgm:cxn modelId="{CD8CAF1E-7B07-49F7-9F6E-6D47DD81719A}" type="presParOf" srcId="{7C2A9B7F-3515-443F-8C4F-5B4845169A90}" destId="{03DBCE5A-E12D-44F4-8108-34E735989858}" srcOrd="13" destOrd="0" presId="urn:microsoft.com/office/officeart/2005/8/layout/radial1"/>
    <dgm:cxn modelId="{7E6E9E97-5FFE-4F78-BEC0-C534B17D9336}" type="presParOf" srcId="{03DBCE5A-E12D-44F4-8108-34E735989858}" destId="{38B03D04-3BEE-43C0-BEB1-E71F6CCC9917}" srcOrd="0" destOrd="0" presId="urn:microsoft.com/office/officeart/2005/8/layout/radial1"/>
    <dgm:cxn modelId="{3A0887F0-4178-46F8-9AD1-3A60E137320E}" type="presParOf" srcId="{7C2A9B7F-3515-443F-8C4F-5B4845169A90}" destId="{450BE6FA-5CC8-49DB-9325-D5211CCC61E5}" srcOrd="14" destOrd="0" presId="urn:microsoft.com/office/officeart/2005/8/layout/radial1"/>
    <dgm:cxn modelId="{EBC8950D-2CE9-4D16-B876-8259C0036BBF}" type="presParOf" srcId="{7C2A9B7F-3515-443F-8C4F-5B4845169A90}" destId="{C7FF7B18-B0B6-4561-AE23-0170583824F8}" srcOrd="15" destOrd="0" presId="urn:microsoft.com/office/officeart/2005/8/layout/radial1"/>
    <dgm:cxn modelId="{4E04CFF9-9C66-4F12-A5DC-0DE770C56213}" type="presParOf" srcId="{C7FF7B18-B0B6-4561-AE23-0170583824F8}" destId="{029C07AB-3AE1-4FF3-8840-6DE19FC71E4D}" srcOrd="0" destOrd="0" presId="urn:microsoft.com/office/officeart/2005/8/layout/radial1"/>
    <dgm:cxn modelId="{6D7C2009-DD28-40FC-B8FE-9C5B64BB67EA}" type="presParOf" srcId="{7C2A9B7F-3515-443F-8C4F-5B4845169A90}" destId="{4F1D7159-9517-41D8-B198-D588AE5E5CFF}" srcOrd="16" destOrd="0" presId="urn:microsoft.com/office/officeart/2005/8/layout/radial1"/>
  </dgm:cxnLst>
  <dgm:bg/>
  <dgm:whole>
    <a:ln w="76200"/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E19A90-0E02-43D8-8771-716C4A8C7B69}">
      <dsp:nvSpPr>
        <dsp:cNvPr id="0" name=""/>
        <dsp:cNvSpPr/>
      </dsp:nvSpPr>
      <dsp:spPr>
        <a:xfrm>
          <a:off x="2497247" y="1343869"/>
          <a:ext cx="2516047" cy="2347614"/>
        </a:xfrm>
        <a:prstGeom prst="flowChartPunchedTap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>
          <a:solidFill>
            <a:srgbClr val="090DB3"/>
          </a:solidFill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kern="1200" cap="all" spc="0" dirty="0" smtClean="0">
            <a:ln w="0"/>
            <a:solidFill>
              <a:srgbClr val="090DB3"/>
            </a:solidFill>
            <a:effectLst>
              <a:reflection blurRad="12700" stA="50000" endPos="50000" dist="5000" dir="5400000" sy="-100000" rotWithShape="0"/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cap="all" spc="0" dirty="0" smtClean="0">
              <a:ln w="0"/>
              <a:solidFill>
                <a:srgbClr val="090DB3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rPr>
            <a:t>Связная речь -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cap="all" spc="0" dirty="0" smtClean="0">
            <a:ln w="0"/>
            <a:solidFill>
              <a:srgbClr val="090DB3"/>
            </a:solidFill>
            <a:effectLst>
              <a:reflection blurRad="12700" stA="50000" endPos="50000" dist="5000" dir="5400000" sy="-100000" rotWithShape="0"/>
            </a:effectLst>
            <a:latin typeface="Bookman Old Style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cap="all" spc="0" dirty="0" smtClean="0">
              <a:ln w="0"/>
              <a:solidFill>
                <a:srgbClr val="090DB3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rPr>
            <a:t>«РЕЧЕВОЙ  РУЧЕЁК»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>
            <a:solidFill>
              <a:srgbClr val="090DB3"/>
            </a:solidFill>
            <a:latin typeface="Bookman Old Style" pitchFamily="18" charset="0"/>
          </a:endParaRPr>
        </a:p>
      </dsp:txBody>
      <dsp:txXfrm>
        <a:off x="2497247" y="1343869"/>
        <a:ext cx="2516047" cy="2347614"/>
      </dsp:txXfrm>
    </dsp:sp>
    <dsp:sp modelId="{449A03E9-5BCB-47CA-BE8C-B6414A8B4A24}">
      <dsp:nvSpPr>
        <dsp:cNvPr id="0" name=""/>
        <dsp:cNvSpPr/>
      </dsp:nvSpPr>
      <dsp:spPr>
        <a:xfrm rot="16244496">
          <a:off x="3750345" y="1309992"/>
          <a:ext cx="40765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40765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44496">
        <a:off x="3769709" y="1322555"/>
        <a:ext cx="2038" cy="2038"/>
      </dsp:txXfrm>
    </dsp:sp>
    <dsp:sp modelId="{CA2B08CC-0D6D-4BF4-9399-63E5EBE833EA}">
      <dsp:nvSpPr>
        <dsp:cNvPr id="0" name=""/>
        <dsp:cNvSpPr/>
      </dsp:nvSpPr>
      <dsp:spPr>
        <a:xfrm>
          <a:off x="2855133" y="-6612"/>
          <a:ext cx="1848671" cy="1309833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2060"/>
              </a:solidFill>
            </a:rPr>
            <a:t>Составление рассказа по серии сюжетных картинок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2060"/>
            </a:solidFill>
          </a:endParaRPr>
        </a:p>
      </dsp:txBody>
      <dsp:txXfrm>
        <a:off x="2855133" y="-6612"/>
        <a:ext cx="1848671" cy="1309833"/>
      </dsp:txXfrm>
    </dsp:sp>
    <dsp:sp modelId="{E2156265-30BF-4F4A-A082-1178B639ECBB}">
      <dsp:nvSpPr>
        <dsp:cNvPr id="0" name=""/>
        <dsp:cNvSpPr/>
      </dsp:nvSpPr>
      <dsp:spPr>
        <a:xfrm rot="10925227">
          <a:off x="2047349" y="2450070"/>
          <a:ext cx="451005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451005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925227">
        <a:off x="2261577" y="2452377"/>
        <a:ext cx="22550" cy="22550"/>
      </dsp:txXfrm>
    </dsp:sp>
    <dsp:sp modelId="{DE54ACE0-2A11-4EE9-A1AD-DF036C08B115}">
      <dsp:nvSpPr>
        <dsp:cNvPr id="0" name=""/>
        <dsp:cNvSpPr/>
      </dsp:nvSpPr>
      <dsp:spPr>
        <a:xfrm>
          <a:off x="333398" y="1824135"/>
          <a:ext cx="1715262" cy="1200184"/>
        </a:xfrm>
        <a:prstGeom prst="ellipse">
          <a:avLst/>
        </a:prstGeom>
        <a:solidFill>
          <a:srgbClr val="8C3EC6"/>
        </a:soli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Описание игрушки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33398" y="1824135"/>
        <a:ext cx="1715262" cy="1200184"/>
      </dsp:txXfrm>
    </dsp:sp>
    <dsp:sp modelId="{0D2124C1-E918-4A17-89FD-9C3432E303C5}">
      <dsp:nvSpPr>
        <dsp:cNvPr id="0" name=""/>
        <dsp:cNvSpPr/>
      </dsp:nvSpPr>
      <dsp:spPr>
        <a:xfrm rot="8974349">
          <a:off x="2133904" y="3280809"/>
          <a:ext cx="597887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597887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974349">
        <a:off x="2417901" y="3279443"/>
        <a:ext cx="29894" cy="29894"/>
      </dsp:txXfrm>
    </dsp:sp>
    <dsp:sp modelId="{71B87392-70C9-47BA-B73E-73434260288B}">
      <dsp:nvSpPr>
        <dsp:cNvPr id="0" name=""/>
        <dsp:cNvSpPr/>
      </dsp:nvSpPr>
      <dsp:spPr>
        <a:xfrm>
          <a:off x="531654" y="3250051"/>
          <a:ext cx="1892883" cy="1210212"/>
        </a:xfrm>
        <a:prstGeom prst="ellipse">
          <a:avLst/>
        </a:prstGeom>
        <a:solidFill>
          <a:srgbClr val="66FF33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Пересказ текстов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31654" y="3250051"/>
        <a:ext cx="1892883" cy="1210212"/>
      </dsp:txXfrm>
    </dsp:sp>
    <dsp:sp modelId="{77145B64-B002-4E02-A937-327ECD2CD419}">
      <dsp:nvSpPr>
        <dsp:cNvPr id="0" name=""/>
        <dsp:cNvSpPr/>
      </dsp:nvSpPr>
      <dsp:spPr>
        <a:xfrm rot="15614450">
          <a:off x="3836831" y="3563820"/>
          <a:ext cx="201417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201417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5614450">
        <a:off x="3932504" y="3572367"/>
        <a:ext cx="10070" cy="10070"/>
      </dsp:txXfrm>
    </dsp:sp>
    <dsp:sp modelId="{E43C40A9-7694-4A43-996B-B2B78A9F1AF1}">
      <dsp:nvSpPr>
        <dsp:cNvPr id="0" name=""/>
        <dsp:cNvSpPr/>
      </dsp:nvSpPr>
      <dsp:spPr>
        <a:xfrm>
          <a:off x="3034683" y="3475457"/>
          <a:ext cx="1963728" cy="1122598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Составление рассказа по представлению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034683" y="3475457"/>
        <a:ext cx="1963728" cy="1122598"/>
      </dsp:txXfrm>
    </dsp:sp>
    <dsp:sp modelId="{3D35904A-BE84-4B14-BD85-175BB5E7AC5B}">
      <dsp:nvSpPr>
        <dsp:cNvPr id="0" name=""/>
        <dsp:cNvSpPr/>
      </dsp:nvSpPr>
      <dsp:spPr>
        <a:xfrm rot="1921116">
          <a:off x="4735832" y="3382302"/>
          <a:ext cx="847703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847703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21116">
        <a:off x="5138491" y="3374692"/>
        <a:ext cx="42385" cy="42385"/>
      </dsp:txXfrm>
    </dsp:sp>
    <dsp:sp modelId="{34298F91-B191-480E-9556-A4B311CA7C6B}">
      <dsp:nvSpPr>
        <dsp:cNvPr id="0" name=""/>
        <dsp:cNvSpPr/>
      </dsp:nvSpPr>
      <dsp:spPr>
        <a:xfrm>
          <a:off x="5271281" y="3460601"/>
          <a:ext cx="1711351" cy="1080277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Рассказывание по </a:t>
          </a:r>
          <a:r>
            <a:rPr lang="ru-RU" sz="1600" kern="1200" dirty="0" err="1" smtClean="0">
              <a:solidFill>
                <a:srgbClr val="002060"/>
              </a:solidFill>
            </a:rPr>
            <a:t>мнемотаблице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271281" y="3460601"/>
        <a:ext cx="1711351" cy="1080277"/>
      </dsp:txXfrm>
    </dsp:sp>
    <dsp:sp modelId="{D50FE113-B25D-487F-BB7C-1B8227467D44}">
      <dsp:nvSpPr>
        <dsp:cNvPr id="0" name=""/>
        <dsp:cNvSpPr/>
      </dsp:nvSpPr>
      <dsp:spPr>
        <a:xfrm rot="19606767">
          <a:off x="4724198" y="1626012"/>
          <a:ext cx="743745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743745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606767">
        <a:off x="5077477" y="1621001"/>
        <a:ext cx="37187" cy="37187"/>
      </dsp:txXfrm>
    </dsp:sp>
    <dsp:sp modelId="{08256FFC-6909-4251-8E2F-33E9C7C7FF97}">
      <dsp:nvSpPr>
        <dsp:cNvPr id="0" name=""/>
        <dsp:cNvSpPr/>
      </dsp:nvSpPr>
      <dsp:spPr>
        <a:xfrm>
          <a:off x="5120304" y="356280"/>
          <a:ext cx="1942196" cy="1262956"/>
        </a:xfrm>
        <a:prstGeom prst="ellipse">
          <a:avLst/>
        </a:prstGeom>
        <a:solidFill>
          <a:srgbClr val="FAA0EF"/>
        </a:soli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2060"/>
              </a:solidFill>
            </a:rPr>
            <a:t>Составление рассказа по сюжетной картине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2060"/>
            </a:solidFill>
          </a:endParaRPr>
        </a:p>
      </dsp:txBody>
      <dsp:txXfrm>
        <a:off x="5120304" y="356280"/>
        <a:ext cx="1942196" cy="1262956"/>
      </dsp:txXfrm>
    </dsp:sp>
    <dsp:sp modelId="{03DBCE5A-E12D-44F4-8108-34E735989858}">
      <dsp:nvSpPr>
        <dsp:cNvPr id="0" name=""/>
        <dsp:cNvSpPr/>
      </dsp:nvSpPr>
      <dsp:spPr>
        <a:xfrm rot="13104980">
          <a:off x="2470029" y="1630089"/>
          <a:ext cx="366335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366335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104980">
        <a:off x="2644038" y="1634513"/>
        <a:ext cx="18316" cy="18316"/>
      </dsp:txXfrm>
    </dsp:sp>
    <dsp:sp modelId="{450BE6FA-5CC8-49DB-9325-D5211CCC61E5}">
      <dsp:nvSpPr>
        <dsp:cNvPr id="0" name=""/>
        <dsp:cNvSpPr/>
      </dsp:nvSpPr>
      <dsp:spPr>
        <a:xfrm>
          <a:off x="940155" y="401202"/>
          <a:ext cx="1906964" cy="1280195"/>
        </a:xfrm>
        <a:prstGeom prst="ellipse">
          <a:avLst/>
        </a:prstGeom>
        <a:solidFill>
          <a:srgbClr val="3195EF"/>
        </a:soli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2060"/>
              </a:solidFill>
            </a:rPr>
            <a:t>Описание предметной картинки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940155" y="401202"/>
        <a:ext cx="1906964" cy="1280195"/>
      </dsp:txXfrm>
    </dsp:sp>
    <dsp:sp modelId="{C7FF7B18-B0B6-4561-AE23-0170583824F8}">
      <dsp:nvSpPr>
        <dsp:cNvPr id="0" name=""/>
        <dsp:cNvSpPr/>
      </dsp:nvSpPr>
      <dsp:spPr>
        <a:xfrm rot="21484480">
          <a:off x="5012395" y="2456828"/>
          <a:ext cx="297871" cy="27164"/>
        </a:xfrm>
        <a:custGeom>
          <a:avLst/>
          <a:gdLst/>
          <a:ahLst/>
          <a:cxnLst/>
          <a:rect l="0" t="0" r="0" b="0"/>
          <a:pathLst>
            <a:path>
              <a:moveTo>
                <a:pt x="0" y="13582"/>
              </a:moveTo>
              <a:lnTo>
                <a:pt x="297871" y="13582"/>
              </a:lnTo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84480">
        <a:off x="5153884" y="2462963"/>
        <a:ext cx="14893" cy="14893"/>
      </dsp:txXfrm>
    </dsp:sp>
    <dsp:sp modelId="{4F1D7159-9517-41D8-B198-D588AE5E5CFF}">
      <dsp:nvSpPr>
        <dsp:cNvPr id="0" name=""/>
        <dsp:cNvSpPr/>
      </dsp:nvSpPr>
      <dsp:spPr>
        <a:xfrm>
          <a:off x="5308777" y="1832689"/>
          <a:ext cx="1930222" cy="120064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Чтение художественной литературы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308777" y="1832689"/>
        <a:ext cx="1930222" cy="1200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396C87-F4DA-4B5C-BD5D-A5FB185FFC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4BAB2A-29FD-496E-8124-4435D44E9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1556792"/>
            <a:ext cx="6156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spc="50" dirty="0" smtClean="0">
                <a:ln w="19050">
                  <a:solidFill>
                    <a:schemeClr val="accent3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«Речевой  ручеёк»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692697"/>
            <a:ext cx="3096344" cy="298543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</a:rPr>
              <a:t>Чтение художественной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</a:rPr>
              <a:t>литературы: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b="1" i="1" dirty="0" smtClean="0">
                <a:latin typeface="Book Antiqua" pitchFamily="18" charset="0"/>
              </a:rPr>
              <a:t>Чтение  рассказов,  стихов, рассказывание сказок.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b="1" i="1" dirty="0" smtClean="0">
                <a:latin typeface="Book Antiqua" pitchFamily="18" charset="0"/>
              </a:rPr>
              <a:t>Загадывание загадок.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b="1" i="1" dirty="0" smtClean="0">
                <a:latin typeface="Book Antiqua" pitchFamily="18" charset="0"/>
              </a:rPr>
              <a:t>Заучивание наизусть стихотворений.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u="sng" dirty="0">
              <a:solidFill>
                <a:schemeClr val="accent4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3068960"/>
            <a:ext cx="3024336" cy="31239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 smtClean="0">
                <a:solidFill>
                  <a:srgbClr val="0000FF"/>
                </a:solidFill>
                <a:latin typeface="Book Antiqua" pitchFamily="18" charset="0"/>
              </a:rPr>
              <a:t>Познание:</a:t>
            </a:r>
          </a:p>
          <a:p>
            <a:pPr marL="180000" indent="-18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1. Беседы: «Кто такие писатели?», «Кто такие поэты?»</a:t>
            </a:r>
          </a:p>
          <a:p>
            <a:pPr marL="180000" indent="-18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2. Знакомство с </a:t>
            </a:r>
            <a:r>
              <a:rPr lang="ru-RU" b="1" i="1" dirty="0" err="1" smtClean="0">
                <a:latin typeface="Book Antiqua" pitchFamily="18" charset="0"/>
              </a:rPr>
              <a:t>мнемотаблицами</a:t>
            </a:r>
            <a:endParaRPr lang="ru-RU" b="1" i="1" dirty="0" smtClean="0">
              <a:latin typeface="Book Antiqua" pitchFamily="18" charset="0"/>
            </a:endParaRPr>
          </a:p>
          <a:p>
            <a:pPr marL="180000" indent="-18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3. НОД: «Путешествие в прошлое одежды», «Путешествие в прошлое кресла»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645024"/>
            <a:ext cx="3168352" cy="226831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 smtClean="0">
                <a:solidFill>
                  <a:srgbClr val="0000FF"/>
                </a:solidFill>
                <a:latin typeface="Book Antiqua" pitchFamily="18" charset="0"/>
              </a:rPr>
              <a:t>Художественное                               творчество:</a:t>
            </a:r>
          </a:p>
          <a:p>
            <a:pPr marL="180000" indent="-1800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1. Рисование: «Маленький гномик»</a:t>
            </a:r>
          </a:p>
          <a:p>
            <a:pPr marL="180000" indent="-1800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2. Аппликация «Корзина с грибами»</a:t>
            </a:r>
          </a:p>
          <a:p>
            <a:pPr marL="180000" indent="-1800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3. Лепка: «Девочка в зимней одежде»</a:t>
            </a:r>
            <a:endParaRPr lang="ru-RU" b="1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5454352" cy="150810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0000FF"/>
                </a:solidFill>
                <a:latin typeface="Book Antiqua" pitchFamily="18" charset="0"/>
              </a:rPr>
              <a:t>Физическая культура:</a:t>
            </a:r>
          </a:p>
          <a:p>
            <a:r>
              <a:rPr lang="ru-RU" b="1" i="1" dirty="0" smtClean="0">
                <a:latin typeface="Book Antiqua" pitchFamily="18" charset="0"/>
              </a:rPr>
              <a:t>Развитие потребности в физическом совершенствовании, развитие физических качеств, воспитание культуры движений.</a:t>
            </a:r>
          </a:p>
          <a:p>
            <a:pPr algn="ctr"/>
            <a:endParaRPr lang="ru-RU" b="1" i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348880"/>
            <a:ext cx="2664296" cy="12311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</a:rPr>
              <a:t>Здоровье: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Пальчиковые  игры,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    </a:t>
            </a:r>
            <a:r>
              <a:rPr lang="ru-RU" b="1" i="1" dirty="0" err="1" smtClean="0">
                <a:latin typeface="Book Antiqua" pitchFamily="18" charset="0"/>
              </a:rPr>
              <a:t>физминутки</a:t>
            </a:r>
            <a:r>
              <a:rPr lang="ru-RU" b="1" i="1" dirty="0" smtClean="0">
                <a:latin typeface="Book Antiqua" pitchFamily="18" charset="0"/>
              </a:rPr>
              <a:t>,</a:t>
            </a:r>
          </a:p>
          <a:p>
            <a:pPr marL="180000" indent="-18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Book Antiqua" pitchFamily="18" charset="0"/>
              </a:rPr>
              <a:t>                </a:t>
            </a:r>
            <a:r>
              <a:rPr lang="ru-RU" b="1" i="1" dirty="0" err="1" smtClean="0">
                <a:latin typeface="Book Antiqua" pitchFamily="18" charset="0"/>
              </a:rPr>
              <a:t>логоритмика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276872"/>
            <a:ext cx="2358008" cy="12311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</a:rPr>
              <a:t>Музыка:</a:t>
            </a:r>
          </a:p>
          <a:p>
            <a:pPr algn="ctr"/>
            <a:r>
              <a:rPr lang="ru-RU" b="1" i="1" dirty="0" smtClean="0">
                <a:latin typeface="Book Antiqua" pitchFamily="18" charset="0"/>
              </a:rPr>
              <a:t>Слушание  </a:t>
            </a:r>
            <a:r>
              <a:rPr lang="ru-RU" b="1" i="1" dirty="0" err="1" smtClean="0">
                <a:latin typeface="Book Antiqua" pitchFamily="18" charset="0"/>
              </a:rPr>
              <a:t>муз.произведений</a:t>
            </a:r>
            <a:r>
              <a:rPr lang="ru-RU" b="1" i="1" dirty="0" smtClean="0">
                <a:latin typeface="Book Antiqua" pitchFamily="18" charset="0"/>
              </a:rPr>
              <a:t>, беседы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581128"/>
            <a:ext cx="3672408" cy="12311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</a:rPr>
              <a:t>Труд:</a:t>
            </a:r>
          </a:p>
          <a:p>
            <a:r>
              <a:rPr lang="ru-RU" b="1" i="1" dirty="0" smtClean="0">
                <a:latin typeface="Book Antiqua" pitchFamily="18" charset="0"/>
              </a:rPr>
              <a:t>Формирование представлений о разных профессиях, наблюдение за работой сотрудников </a:t>
            </a:r>
            <a:r>
              <a:rPr lang="ru-RU" b="1" i="1" dirty="0" err="1" smtClean="0">
                <a:latin typeface="Book Antiqua" pitchFamily="18" charset="0"/>
              </a:rPr>
              <a:t>д</a:t>
            </a:r>
            <a:r>
              <a:rPr lang="ru-RU" b="1" i="1" dirty="0" smtClean="0">
                <a:latin typeface="Book Antiqua" pitchFamily="18" charset="0"/>
              </a:rPr>
              <a:t>/с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581128"/>
            <a:ext cx="2592288" cy="178510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</a:rPr>
              <a:t>Безопасность:</a:t>
            </a:r>
          </a:p>
          <a:p>
            <a:r>
              <a:rPr lang="ru-RU" b="1" i="1" dirty="0" smtClean="0">
                <a:latin typeface="Book Antiqua" pitchFamily="18" charset="0"/>
              </a:rPr>
              <a:t>Беседы об  основных источниках опасности в детском саду, на улице, в быту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96752"/>
            <a:ext cx="5526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Arial Black" pitchFamily="34" charset="0"/>
                <a:ea typeface="Times New Roman"/>
                <a:cs typeface="Times New Roman"/>
              </a:rPr>
              <a:t>ОЖИДАЕМЫЕ РЕЗУЛЬТАТЫ</a:t>
            </a:r>
          </a:p>
          <a:p>
            <a:pPr algn="ctr"/>
            <a:endParaRPr lang="ru-RU" sz="2400" dirty="0" smtClean="0">
              <a:solidFill>
                <a:srgbClr val="0000FF"/>
              </a:solidFill>
              <a:latin typeface="Bookman Old Style" pitchFamily="18" charset="0"/>
              <a:ea typeface="Times New Roman"/>
              <a:cs typeface="Times New Roman"/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FF"/>
                </a:solidFill>
                <a:latin typeface="Bookman Old Style" pitchFamily="18" charset="0"/>
                <a:ea typeface="Times New Roman"/>
                <a:cs typeface="Times New Roman"/>
              </a:rPr>
              <a:t> Формирование коммуникативной компетенции: развитие связной речи, умения общаться с детьми, взрослыми. 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FF"/>
                </a:solidFill>
                <a:latin typeface="Bookman Old Style" pitchFamily="18" charset="0"/>
                <a:ea typeface="Times New Roman"/>
                <a:cs typeface="Times New Roman"/>
              </a:rPr>
              <a:t> Развитие умения использовать в общении различные коммуникативные средства.</a:t>
            </a:r>
            <a:endParaRPr lang="ru-RU" sz="2400" dirty="0">
              <a:ln>
                <a:solidFill>
                  <a:schemeClr val="accent3"/>
                </a:solidFill>
              </a:ln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052736"/>
            <a:ext cx="5852072" cy="4680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051720" y="332656"/>
            <a:ext cx="30774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Спасибо 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5661248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90DB3"/>
                </a:solidFill>
                <a:latin typeface="Monotype Corsiva" pitchFamily="66" charset="0"/>
              </a:rPr>
              <a:t>внимание</a:t>
            </a:r>
            <a:endParaRPr lang="ru-RU" sz="5400" b="1" dirty="0">
              <a:solidFill>
                <a:srgbClr val="090DB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563888" y="1628800"/>
            <a:ext cx="7239000" cy="59790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i="1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7" y="476672"/>
            <a:ext cx="2757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pc="50" dirty="0" smtClean="0">
                <a:ln w="12700">
                  <a:solidFill>
                    <a:schemeClr val="accent3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Паспорт проекта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1052735"/>
          <a:ext cx="7488832" cy="564270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86560"/>
                <a:gridCol w="4702272"/>
              </a:tblGrid>
              <a:tr h="364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cs typeface="Times New Roman" pitchFamily="18" charset="0"/>
                        </a:rPr>
                        <a:t>Проблема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У детей плохо развита связная речь.</a:t>
                      </a:r>
                      <a:r>
                        <a:rPr lang="ru-RU" sz="1800" b="0" kern="100" dirty="0" smtClean="0"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kern="100" dirty="0">
                        <a:latin typeface="Bookman Old Style" pitchFamily="18" charset="0"/>
                        <a:ea typeface="Lucida Sans Unicode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79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cs typeface="Times New Roman" pitchFamily="18" charset="0"/>
                        </a:rPr>
                        <a:t>Цель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Формирование у детей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социально – коммуникативно</a:t>
                      </a:r>
                      <a:r>
                        <a:rPr lang="ru-RU" sz="1800" baseline="0" dirty="0" smtClean="0">
                          <a:latin typeface="Bookman Old Style" pitchFamily="18" charset="0"/>
                        </a:rPr>
                        <a:t>й 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компетентности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. </a:t>
                      </a:r>
                      <a:endParaRPr lang="ru-RU" sz="18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61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cs typeface="Times New Roman" pitchFamily="18" charset="0"/>
                        </a:rPr>
                        <a:t>Причины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4638" lvl="0" indent="-274638"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У детей плохо сформирована связная речь, дети затрудняются рассказывать  о содержании картины, описывать предмет, пересказывать короткие рассказы.</a:t>
                      </a:r>
                    </a:p>
                    <a:p>
                      <a:pPr marL="274638" lvl="0" indent="-274638"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Недостаточно уделяется времени в НОД для развития связной речи.</a:t>
                      </a:r>
                    </a:p>
                    <a:p>
                      <a:pPr marL="274638" indent="-274638"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Родители мало уделяют внимания на эту проблему.</a:t>
                      </a:r>
                      <a:endParaRPr lang="ru-RU" sz="18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Bookman Old Style" pitchFamily="18" charset="0"/>
                        </a:rPr>
                        <a:t>Коммуникация.</a:t>
                      </a:r>
                      <a:endParaRPr lang="ru-RU" sz="18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cs typeface="Times New Roman" pitchFamily="18" charset="0"/>
                        </a:rPr>
                        <a:t>Название проекта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«Речевой ручеёк»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51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cs typeface="Times New Roman" pitchFamily="18" charset="0"/>
                        </a:rPr>
                        <a:t>Тип проекта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Информационно – </a:t>
                      </a:r>
                      <a:r>
                        <a:rPr lang="ru-RU" sz="1800" dirty="0" err="1">
                          <a:latin typeface="Bookman Old Style" pitchFamily="18" charset="0"/>
                        </a:rPr>
                        <a:t>практико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 – ориентированный; долгосрочный (2 месяца), групповой, </a:t>
                      </a:r>
                      <a:r>
                        <a:rPr lang="ru-RU" sz="1800" dirty="0" err="1">
                          <a:latin typeface="Bookman Old Style" pitchFamily="18" charset="0"/>
                        </a:rPr>
                        <a:t>межпредметный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.</a:t>
                      </a:r>
                      <a:endParaRPr lang="ru-RU" sz="18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39552" y="2548064"/>
            <a:ext cx="7128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404664"/>
          <a:ext cx="6480720" cy="6263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68556"/>
                <a:gridCol w="5912164"/>
              </a:tblGrid>
              <a:tr h="4134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70C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+mn-lt"/>
                          <a:cs typeface="Times New Roman" pitchFamily="18" charset="0"/>
                        </a:rPr>
                        <a:t>Задачи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4638" lvl="0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Формировать умение составлять рассказы по картине без повторов и пропусков существенной информации.</a:t>
                      </a:r>
                    </a:p>
                    <a:p>
                      <a:pPr marL="274638" lvl="0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Совершенствовать умение, следуя плану рассматривания игрушки, рассказывать о ней.</a:t>
                      </a:r>
                    </a:p>
                    <a:p>
                      <a:pPr marL="274638" lvl="0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Упражнять в умении пересказывать наиболее   выразительные  и динамичные отрывки из сказок, короткие рассказы.</a:t>
                      </a:r>
                    </a:p>
                    <a:p>
                      <a:pPr marL="274638" lvl="0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None/>
                      </a:pP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274638" lvl="0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Обогащать словарь, грамматический строй речи.</a:t>
                      </a:r>
                    </a:p>
                    <a:p>
                      <a:pPr marL="274638" lvl="0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Развивать  умение участвовать в беседе, понятно для слушателей отвечать на вопросы и задавать их.</a:t>
                      </a:r>
                    </a:p>
                    <a:p>
                      <a:pPr marL="274638" lvl="0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Развивать речевую активность дошкольников.</a:t>
                      </a:r>
                    </a:p>
                    <a:p>
                      <a:pPr marL="274638" indent="-274638">
                        <a:lnSpc>
                          <a:spcPct val="150000"/>
                        </a:lnSpc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Развивать интерес к художественной литературе, как образцу реч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и.</a:t>
                      </a:r>
                      <a:endParaRPr lang="ru-RU" sz="1800" kern="100" dirty="0">
                        <a:latin typeface="Bookman Old Style" pitchFamily="18" charset="0"/>
                        <a:ea typeface="Lucida Sans Unicode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Системная паутинка   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755576" y="3392418"/>
            <a:ext cx="7344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0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План подготовки и реализации проекта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718018"/>
          <a:ext cx="7380312" cy="592569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69180"/>
                <a:gridCol w="6011132"/>
              </a:tblGrid>
              <a:tr h="20173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Разработать цикл мероприятий по теме проекта.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Подобрать художественную литературу.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Подготовить картотеку игр и игровых упражнений.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Сделать дидактические настольные игры.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Сделать схемы и </a:t>
                      </a:r>
                      <a:r>
                        <a:rPr lang="ru-RU" sz="1400" b="0" dirty="0" err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мнемотаблицы</a:t>
                      </a:r>
                      <a:r>
                        <a:rPr lang="ru-RU" sz="14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Подготовить наглядный речевой материал: сюжетные картины, предметные картинки. </a:t>
                      </a:r>
                      <a:endParaRPr lang="ru-RU" sz="1400" b="0" dirty="0" smtClean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Оформить газету «Речевой ручеек»</a:t>
                      </a:r>
                    </a:p>
                  </a:txBody>
                  <a:tcPr marL="68580" marR="68580" marT="0" marB="0"/>
                </a:tc>
              </a:tr>
              <a:tr h="2032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Участие в беседах, мероприятиях по 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составлению  рассказа по предметным картинкам</a:t>
                      </a: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сюжетным  картинам</a:t>
                      </a: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пересказ текстов</a:t>
                      </a: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описание игрушек</a:t>
                      </a: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Игры: сюжетно - ролевые, дидактические и  настольные.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Чтение художественной литературы и беседы по содержанию.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Рисование </a:t>
                      </a: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рисунков, выполнение работ по аппликации и лепке по теме проекта.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Работа с </a:t>
                      </a:r>
                      <a:r>
                        <a:rPr lang="ru-RU" sz="1400" dirty="0" err="1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мнемотаблицами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15813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родителей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Чтение детям художественных произведений, беседа 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по содержанию.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Составление с детьми рассказов о любимых  игрушках 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знакомых предметов.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Игры с детьми на развитие словотворчества.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Совместные рисунки детей и родителей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/>
          </a:bodyPr>
          <a:lstStyle/>
          <a:p>
            <a:r>
              <a:rPr lang="ru-RU" sz="240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План подготовки и реализации проекта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7239000" cy="5259388"/>
          </a:xfrm>
        </p:spPr>
        <p:txBody>
          <a:bodyPr>
            <a:normAutofit fontScale="25000" lnSpcReduction="20000"/>
          </a:bodyPr>
          <a:lstStyle/>
          <a:p>
            <a:pPr fontAlgn="t"/>
            <a:endParaRPr lang="ru-RU" b="1" dirty="0" smtClean="0"/>
          </a:p>
          <a:p>
            <a:pPr fontAlgn="t"/>
            <a:r>
              <a:rPr lang="ru-RU" sz="5600" b="1" dirty="0" smtClean="0">
                <a:latin typeface="Arial" pitchFamily="34" charset="0"/>
                <a:cs typeface="Arial" pitchFamily="34" charset="0"/>
              </a:rPr>
              <a:t>Деятельность педагогов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Разработать цикл мероприятий по теме проекта.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Подобрать художественную литературу.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Подготовить картотеку игр и игровых упражнений.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Сделать дидактические настольные игры. 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Сделать схемы и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мнемотаблицы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Подготовить наглядный речевой материал: сюжетные картины, предметные картинки. 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Оформить газету «Речевой ручеек»</a:t>
            </a:r>
          </a:p>
          <a:p>
            <a:pPr fontAlgn="t"/>
            <a:r>
              <a:rPr lang="ru-RU" sz="5600" b="1" dirty="0" smtClean="0">
                <a:latin typeface="Arial" pitchFamily="34" charset="0"/>
                <a:cs typeface="Arial" pitchFamily="34" charset="0"/>
              </a:rPr>
              <a:t>Деятельность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5600" b="1" dirty="0" smtClean="0">
                <a:latin typeface="Arial" pitchFamily="34" charset="0"/>
                <a:cs typeface="Arial" pitchFamily="34" charset="0"/>
              </a:rPr>
              <a:t>детей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Участие в беседах, мероприятиях по составлению  рассказа по предметным картинкам, сюжетным  картинам, пересказ текстов, описание игрушек.</a:t>
            </a:r>
          </a:p>
          <a:p>
            <a:r>
              <a:rPr lang="ru-RU" sz="5600" dirty="0" smtClean="0">
                <a:latin typeface="Arial" pitchFamily="34" charset="0"/>
                <a:cs typeface="Arial" pitchFamily="34" charset="0"/>
              </a:rPr>
              <a:t>Игры: сюжетно - ролевые, дидактические и  настольные.</a:t>
            </a:r>
          </a:p>
          <a:p>
            <a:r>
              <a:rPr lang="ru-RU" sz="5600" dirty="0" smtClean="0">
                <a:latin typeface="Arial" pitchFamily="34" charset="0"/>
                <a:cs typeface="Arial" pitchFamily="34" charset="0"/>
              </a:rPr>
              <a:t>Чтение художественной литературы и беседы по содержанию.</a:t>
            </a:r>
          </a:p>
          <a:p>
            <a:r>
              <a:rPr lang="ru-RU" sz="5600" dirty="0" smtClean="0">
                <a:latin typeface="Arial" pitchFamily="34" charset="0"/>
                <a:cs typeface="Arial" pitchFamily="34" charset="0"/>
              </a:rPr>
              <a:t>Рисование рисунков, выполнение работ по аппликации и лепке по теме проекта.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Работа с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мнемотаблицами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t"/>
            <a:r>
              <a:rPr lang="ru-RU" sz="5600" b="1" dirty="0" smtClean="0">
                <a:latin typeface="Arial" pitchFamily="34" charset="0"/>
                <a:cs typeface="Arial" pitchFamily="34" charset="0"/>
              </a:rPr>
              <a:t>Деятельность родителей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Чтение детям художественных произведений, беседа по содержанию.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Составление с детьми рассказов о любимых  игрушках , знакомых предметов.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Игры с детьми на развитие словотворчества.</a:t>
            </a:r>
          </a:p>
          <a:p>
            <a:pPr fontAlgn="t"/>
            <a:r>
              <a:rPr lang="ru-RU" sz="5600" dirty="0" smtClean="0">
                <a:latin typeface="Arial" pitchFamily="34" charset="0"/>
                <a:cs typeface="Arial" pitchFamily="34" charset="0"/>
              </a:rPr>
              <a:t>Совместные рисунки детей и родителей.</a:t>
            </a:r>
          </a:p>
          <a:p>
            <a:pPr fontAlgn="t"/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endParaRPr lang="ru-RU" sz="5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9" y="116631"/>
          <a:ext cx="7602670" cy="6720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36957"/>
                <a:gridCol w="6165713"/>
              </a:tblGrid>
              <a:tr h="17163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Конспекты мероприятий.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Газета «Речевой ручеек» (рассказы детей по сюжетным картинкам)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Фотовыставка: «Как мы играем в детском саду».</a:t>
                      </a:r>
                    </a:p>
                    <a:p>
                      <a:pPr lvl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Выставка рисунков и рассказов: «Предметы вокруг нас».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itchFamily="2" charset="2"/>
                        <a:buChar char="q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Оформление и пополнение речевого уголка пособиями.</a:t>
                      </a:r>
                      <a:endParaRPr lang="ru-RU" sz="1400" dirty="0" smtClean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9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Ресурсы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Кто?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Что?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Дети, воспитатели, родители.</a:t>
                      </a:r>
                    </a:p>
                    <a:p>
                      <a:pPr marL="85725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Книги, иллюстрации; </a:t>
                      </a:r>
                    </a:p>
                    <a:p>
                      <a:pPr marL="85725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дидактические и настольные игры;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мнемотаблицы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85725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бумага, карандаши, краски; конструктор и строительный материал; </a:t>
                      </a:r>
                    </a:p>
                    <a:p>
                      <a:pPr marL="85725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художественные произведения.</a:t>
                      </a:r>
                      <a:endParaRPr lang="ru-RU" sz="1400" b="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1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Форма презентации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Открытое проведение непосредственно – образовательной деятельности: 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«В гости к куклам»</a:t>
                      </a:r>
                    </a:p>
                    <a:p>
                      <a:pPr marL="1111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(коммуникация, познание, социализация, здоровье, </a:t>
                      </a:r>
                      <a:r>
                        <a:rPr lang="ru-RU" sz="14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музыка, художественное творчество)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2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Ожидаемые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Формирование коммуникативной компетенции: развитие связной речи, умения общаться с детьми, взрослыми. Развитие умения использовать в общении различные коммуникативные средства.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7" y="404664"/>
            <a:ext cx="386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pc="50" dirty="0" smtClean="0">
                <a:ln w="11430">
                  <a:solidFill>
                    <a:schemeClr val="accent3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Работа</a:t>
            </a:r>
            <a:r>
              <a:rPr lang="ru-RU" b="1" spc="50" dirty="0" smtClean="0">
                <a:ln w="11430">
                  <a:solidFill>
                    <a:schemeClr val="accent3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spc="50" dirty="0" smtClean="0">
                <a:ln w="11430">
                  <a:solidFill>
                    <a:schemeClr val="accent3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</a:rPr>
              <a:t>с родителями</a:t>
            </a:r>
            <a:endParaRPr lang="ru-RU" b="1" spc="50" dirty="0" smtClean="0">
              <a:ln w="11430">
                <a:solidFill>
                  <a:schemeClr val="accent3"/>
                </a:solidFill>
              </a:ln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40768"/>
          <a:ext cx="7128792" cy="528886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1697"/>
                <a:gridCol w="4919820"/>
                <a:gridCol w="1977275"/>
              </a:tblGrid>
              <a:tr h="345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R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Мероприятия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Срок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</a:t>
                      </a:r>
                      <a:r>
                        <a:rPr lang="ru-RU" sz="1600" dirty="0"/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4</a:t>
                      </a:r>
                      <a:r>
                        <a:rPr lang="ru-RU" sz="1600" dirty="0"/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6</a:t>
                      </a:r>
                      <a:r>
                        <a:rPr lang="ru-RU" sz="1600" dirty="0"/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7</a:t>
                      </a:r>
                      <a:r>
                        <a:rPr lang="ru-RU" sz="1800" dirty="0"/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R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Беседы с родителями о важности проблемы развития речи детей.</a:t>
                      </a:r>
                    </a:p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Консультация  стендовая «Игротека в кругу семьи»</a:t>
                      </a:r>
                    </a:p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Папка - передвижка «О роли родителей в развитии речи детей».</a:t>
                      </a:r>
                    </a:p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 Участие в оформлении выставки рисунков и рассказов: «Предметы вокруг нас». </a:t>
                      </a:r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Участие в оформлении и пополнении речевого уголка  «</a:t>
                      </a:r>
                      <a:r>
                        <a:rPr lang="ru-RU" sz="1600" dirty="0" err="1"/>
                        <a:t>Речевичок</a:t>
                      </a:r>
                      <a:r>
                        <a:rPr lang="ru-RU" sz="1600" dirty="0"/>
                        <a:t>».</a:t>
                      </a:r>
                    </a:p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Консультация логопеда «Как придумать сказку или забавную историю?»</a:t>
                      </a:r>
                    </a:p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Памятка для родителей «Упражнения для развития связной речи</a:t>
                      </a:r>
                      <a:r>
                        <a:rPr lang="ru-RU" sz="1600" dirty="0" smtClean="0"/>
                        <a:t>»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01.02.14г</a:t>
                      </a:r>
                      <a:endParaRPr lang="ru-RU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в </a:t>
                      </a:r>
                      <a:r>
                        <a:rPr lang="ru-RU" sz="1600" dirty="0" err="1"/>
                        <a:t>теч</a:t>
                      </a:r>
                      <a:r>
                        <a:rPr lang="ru-RU" sz="1600" dirty="0"/>
                        <a:t>. месяца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6.02.14  </a:t>
                      </a:r>
                      <a:r>
                        <a:rPr lang="ru-RU" sz="1600" dirty="0"/>
                        <a:t>-  </a:t>
                      </a:r>
                      <a:r>
                        <a:rPr lang="ru-RU" sz="1600" dirty="0" smtClean="0"/>
                        <a:t>16.02.14. </a:t>
                      </a:r>
                      <a:endParaRPr lang="ru-RU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в </a:t>
                      </a:r>
                      <a:r>
                        <a:rPr lang="ru-RU" sz="1600" dirty="0" err="1"/>
                        <a:t>теч</a:t>
                      </a:r>
                      <a:r>
                        <a:rPr lang="ru-RU" sz="1600" dirty="0"/>
                        <a:t>. проекта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в </a:t>
                      </a:r>
                      <a:r>
                        <a:rPr lang="ru-RU" sz="1600" dirty="0" err="1"/>
                        <a:t>теч</a:t>
                      </a:r>
                      <a:r>
                        <a:rPr lang="ru-RU" sz="1600" dirty="0"/>
                        <a:t>. проекта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26.02.14г</a:t>
                      </a:r>
                      <a:r>
                        <a:rPr lang="ru-RU" sz="1600" dirty="0"/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14.02.14г</a:t>
                      </a:r>
                      <a:r>
                        <a:rPr lang="ru-RU" sz="1600" dirty="0"/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План работы с детьми через интеграцию образовательных областей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3322712" cy="3672408"/>
          </a:xfrm>
          <a:solidFill>
            <a:srgbClr val="00B0F0"/>
          </a:solidFill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sz="3200" b="1" i="1" u="sng" dirty="0" smtClean="0">
                <a:solidFill>
                  <a:srgbClr val="0000FF"/>
                </a:solidFill>
                <a:latin typeface="Book Antiqua" pitchFamily="18" charset="0"/>
              </a:rPr>
              <a:t>Социализация:</a:t>
            </a:r>
          </a:p>
          <a:p>
            <a:pPr marL="174625" indent="-17462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i="1" dirty="0" smtClean="0">
                <a:latin typeface="Book Antiqua" pitchFamily="18" charset="0"/>
              </a:rPr>
              <a:t>Сюжетно-ролевые игры: «К куклам в гости», «Едем на автобусе», «Плывем на корабле» и др.</a:t>
            </a:r>
          </a:p>
          <a:p>
            <a:pPr marL="174625" indent="-17462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i="1" dirty="0" smtClean="0">
                <a:latin typeface="Book Antiqua" pitchFamily="18" charset="0"/>
              </a:rPr>
              <a:t>Дидактические игры: «Готовим обед», «Найди и расскажи» , «Веселый куб», «Угадай по описанию» ,  «Подзорная труба», «Цепочка» и др.</a:t>
            </a:r>
          </a:p>
          <a:p>
            <a:pPr marL="174625" indent="-17462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i="1" dirty="0" smtClean="0">
                <a:latin typeface="Book Antiqua" pitchFamily="18" charset="0"/>
              </a:rPr>
              <a:t>Подвижные игры со словами: «Лохматый пес», «Два Мороза», «Подарки», «Гуси - лебеди» и др.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844824"/>
            <a:ext cx="3150096" cy="311899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 smtClean="0">
                <a:solidFill>
                  <a:srgbClr val="0000FF"/>
                </a:solidFill>
                <a:latin typeface="Book Antiqua" pitchFamily="18" charset="0"/>
              </a:rPr>
              <a:t>Коммуникация: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AutoNum type="arabicPeriod"/>
              <a:defRPr/>
            </a:pPr>
            <a:r>
              <a:rPr lang="ru-RU" b="1" i="1" dirty="0" smtClean="0">
                <a:latin typeface="Book Antiqua" pitchFamily="18" charset="0"/>
              </a:rPr>
              <a:t>Беседа: «Надо ли учиться говорить?»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AutoNum type="arabicPeriod"/>
              <a:defRPr/>
            </a:pPr>
            <a:r>
              <a:rPr lang="ru-RU" b="1" i="1" dirty="0" smtClean="0">
                <a:latin typeface="Book Antiqua" pitchFamily="18" charset="0"/>
              </a:rPr>
              <a:t>НОД: «Составление рассказа –описание  игрушек», «Составление рассказа по картине «Кошка с котятами»», «Пересказ рассказа Я.Тайца «Поезд»» и др.</a:t>
            </a:r>
            <a:endParaRPr lang="ru-RU" b="1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197</TotalTime>
  <Words>1056</Words>
  <Application>Microsoft Office PowerPoint</Application>
  <PresentationFormat>Экран (4:3)</PresentationFormat>
  <Paragraphs>189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Слайд 2</vt:lpstr>
      <vt:lpstr>Слайд 3</vt:lpstr>
      <vt:lpstr>Системная паутинка    проекта</vt:lpstr>
      <vt:lpstr>Слайд 5</vt:lpstr>
      <vt:lpstr>План подготовки и реализации проекта </vt:lpstr>
      <vt:lpstr>Слайд 7</vt:lpstr>
      <vt:lpstr>Слайд 8</vt:lpstr>
      <vt:lpstr>План работы с детьми через интеграцию образовательных областей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 ДОУ «Любимые стихи» (краткосрочный)</dc:title>
  <dc:creator>Даша</dc:creator>
  <cp:lastModifiedBy>user</cp:lastModifiedBy>
  <cp:revision>13</cp:revision>
  <dcterms:created xsi:type="dcterms:W3CDTF">2014-01-27T02:31:13Z</dcterms:created>
  <dcterms:modified xsi:type="dcterms:W3CDTF">2014-11-08T13:12:45Z</dcterms:modified>
</cp:coreProperties>
</file>