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0080625" cy="7559675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92" y="-9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D9740F1-077F-4CB5-BFF3-260101264966}" type="slidenum">
              <a:t>‹#›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9D7B880-281D-43B9-92BA-CCA86445D57E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ru-RU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70E8ED-C2EB-4F7C-B704-BF9EE095A2D6}" type="slidenum"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9DD0F6-3688-4005-BCA4-F1C76D25E988}" type="slidenum"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97CC51-AC07-4A07-B6EE-9612FC484A72}" type="slidenum"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E60E2C-9443-4C6F-8740-1E023E06E59C}" type="slidenum"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43980A-F1A2-44DE-8CDB-C576F5D86C99}" type="slidenum"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44B6B8-4C14-4C7B-B2FF-8D31315E62AB}" type="slidenum"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6828FC-CEED-48DD-8120-04A39694C2A2}" type="slidenum"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612E11-1060-422C-A16C-FE37F03ABE5B}" type="slidenum"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2269C2-DC93-46F3-97CD-586503DF878F}" type="slidenum"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624A53-F748-4393-A2D7-8639BEC4F2E3}" type="slidenum"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0E6C4F-7A6A-4EEF-97B6-C4DB1098B88D}" type="slidenum"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media/image19.jpe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 r:link="rId14" cstate="print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9895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6A9DFA3-4C0D-41DA-B2C0-E376E9B51A4C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ru-RU" sz="4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ru-RU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1pPr>
      <a:lvl2pPr marL="863998" marR="0" lvl="1" indent="-323999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75000"/>
        <a:buFont typeface="StarSymbol"/>
        <a:buChar char="–"/>
        <a:tabLst/>
        <a:defRPr lang="ru-RU" sz="28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2pPr>
      <a:lvl3pPr marL="1295997" marR="0" lvl="2" indent="-287999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45000"/>
        <a:buFont typeface="StarSymbol"/>
        <a:buChar char="●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3pPr>
      <a:lvl4pPr marL="1727996" marR="0" lvl="3" indent="-215999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75000"/>
        <a:buFont typeface="StarSymbol"/>
        <a:buChar char="–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4pPr>
      <a:lvl5pPr marL="2159995" marR="0" lvl="4" indent="-215999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797" y="0"/>
            <a:ext cx="9217023" cy="7748643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МУНИЦИПАЛЬНОЕ АВТОНОМНОЕ ДОШКОЛЬНОЕ ОБРАЗОВАТЕЛЬНОЕ  УЧРЕЖДЕНИЕ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ДЕТСКИЙ САД № 7 «СКАЗКА»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4000" b="1" i="0" u="none" strike="noStrike" kern="1200" cap="none" spc="0" baseline="0">
                <a:solidFill>
                  <a:srgbClr val="0070C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ПРОЕКТ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(по экологии краткосрочный)</a:t>
            </a:r>
            <a:endParaRPr lang="ru-RU" sz="1800" b="1" i="0" u="none" strike="noStrike" kern="1200" cap="none" spc="0" baseline="0">
              <a:solidFill>
                <a:srgbClr val="0099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4400" b="1" i="0" u="none" strike="noStrike" kern="1200" cap="none" spc="0" baseline="0">
                <a:solidFill>
                  <a:srgbClr val="0070C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«ДОМАШНИЕ ПИТОМЦЫ»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(для детей старшего дошкольного возраста)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0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Воспитател</a:t>
            </a:r>
            <a:r>
              <a:rPr lang="ru-RU" sz="2000" b="1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ь</a:t>
            </a: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:</a:t>
            </a:r>
          </a:p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Ручина Т.А.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г. Троицк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2014 г.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999" y="251441"/>
            <a:ext cx="9647998" cy="2880323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b="1" i="0" u="none" strike="noStrike" kern="1200" cap="none" spc="0" baseline="0">
                <a:solidFill>
                  <a:srgbClr val="0070C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Рассказы детей о своих питомцах.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1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Василиса Мартазина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У моей бабушке есть аквариум с рыбками .Я часто приезжаю к ней.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В аквариуме обитает «Золотая рыбка» и рыбки Гуппи. Я их кормлю, помогаю бабушке 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чистить аквариум. Когда мне грустно, бабушка предлагает сесть вместе возле аквариума.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Мы смотрим: как плавают рыбки, виляют хвостиками, и так становится хорошо и спокойно.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2448022" y="3563809"/>
            <a:ext cx="4608521" cy="3556567"/>
          </a:xfrm>
          <a:prstGeom prst="rect">
            <a:avLst/>
          </a:prstGeom>
          <a:solidFill>
            <a:srgbClr val="EDEDED"/>
          </a:solidFill>
          <a:ln w="190496">
            <a:solidFill>
              <a:srgbClr val="FFFFFF"/>
            </a:solidFill>
            <a:prstDash val="solid"/>
          </a:ln>
          <a:effectLst>
            <a:outerShdw dir="16200000" algn="tl">
              <a:srgbClr val="000000">
                <a:alpha val="41000"/>
              </a:srgbClr>
            </a:out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1998" y="287999"/>
            <a:ext cx="9072000" cy="1071722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Ярослава Смакотина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У меня дома живёт кот. Его зовут Сёма. Сёме уже 12 лет. 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Мы все его любим и заботимся о нём.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Наш кот любит лежать на спине, играть с мячиком.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367905" y="1979639"/>
            <a:ext cx="6984781" cy="5104071"/>
          </a:xfrm>
          <a:prstGeom prst="rect">
            <a:avLst/>
          </a:prstGeom>
          <a:solidFill>
            <a:srgbClr val="EDEDED"/>
          </a:solidFill>
          <a:ln w="190496">
            <a:solidFill>
              <a:srgbClr val="FFFFFF"/>
            </a:solidFill>
            <a:prstDash val="solid"/>
          </a:ln>
          <a:effectLst>
            <a:outerShdw dir="16200000" algn="tl">
              <a:srgbClr val="000000">
                <a:alpha val="41000"/>
              </a:srgbClr>
            </a:out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4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287779" y="323450"/>
            <a:ext cx="5688381" cy="4347304"/>
          </a:xfrm>
          <a:prstGeom prst="rect">
            <a:avLst/>
          </a:prstGeom>
          <a:solidFill>
            <a:srgbClr val="EDEDED"/>
          </a:solidFill>
          <a:ln w="190496">
            <a:solidFill>
              <a:srgbClr val="FFFFFF"/>
            </a:solidFill>
            <a:prstDash val="solid"/>
          </a:ln>
          <a:effectLst>
            <a:outerShdw dir="16200000" algn="tl">
              <a:srgbClr val="000000">
                <a:alpha val="41000"/>
              </a:srgbClr>
            </a:outerShdw>
          </a:effectLst>
        </p:spPr>
      </p:pic>
      <p:pic>
        <p:nvPicPr>
          <p:cNvPr id="3" name="Рисунок 1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4752283" y="2915738"/>
            <a:ext cx="5112318" cy="4024594"/>
          </a:xfrm>
          <a:prstGeom prst="rect">
            <a:avLst/>
          </a:prstGeom>
          <a:solidFill>
            <a:srgbClr val="EDEDED"/>
          </a:solidFill>
          <a:ln w="190496">
            <a:solidFill>
              <a:srgbClr val="FFFFFF"/>
            </a:solidFill>
            <a:prstDash val="solid"/>
          </a:ln>
          <a:effectLst>
            <a:outerShdw dir="16200000" algn="tl">
              <a:srgbClr val="000000">
                <a:alpha val="41000"/>
              </a:srgbClr>
            </a:out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7995" y="1583996"/>
            <a:ext cx="5975997" cy="4320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3998" y="251441"/>
            <a:ext cx="9032040" cy="144016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Саша Рогов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У нас в доме живёт щенок, кличка его Лунтик. Утром с ним гуляет мама.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Я его кормлю специальным кормом для собак. В течение дня Лунтик играет, спит, но скучает,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потому что, когда мы приходим домой, Лунтик от радости прыгает, хочет, что бы с ним играли.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А вечером мы с папой с ним гуляем. А на дворе нашего дома живёт овчарка «Гюрза».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Это сторожевая собака. Он охраняет наш дом, но я её не боюсь, глажу её шёрстку, играю с ней,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она выполняет мои команды: «сидеть!», «лежать!».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75815" y="2882399"/>
            <a:ext cx="3888431" cy="4486649"/>
          </a:xfrm>
          <a:prstGeom prst="rect">
            <a:avLst/>
          </a:prstGeom>
          <a:solidFill>
            <a:srgbClr val="EDEDED"/>
          </a:solidFill>
          <a:ln w="190496">
            <a:solidFill>
              <a:srgbClr val="FFFFFF"/>
            </a:solidFill>
            <a:prstDash val="solid"/>
          </a:ln>
          <a:effectLst>
            <a:outerShdw dir="16200000" algn="tl">
              <a:srgbClr val="000000">
                <a:alpha val="41000"/>
              </a:srgbClr>
            </a:outerShdw>
          </a:effectLst>
        </p:spPr>
      </p:pic>
      <p:pic>
        <p:nvPicPr>
          <p:cNvPr id="5" name="Рисунок 7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4968300" y="2369521"/>
            <a:ext cx="4392494" cy="4906277"/>
          </a:xfrm>
          <a:prstGeom prst="rect">
            <a:avLst/>
          </a:prstGeom>
          <a:solidFill>
            <a:srgbClr val="EDEDED"/>
          </a:solidFill>
          <a:ln w="190496">
            <a:solidFill>
              <a:srgbClr val="FFFFFF"/>
            </a:solidFill>
            <a:prstDash val="solid"/>
          </a:ln>
          <a:effectLst>
            <a:outerShdw dir="16200000" algn="tl">
              <a:srgbClr val="000000">
                <a:alpha val="41000"/>
              </a:srgbClr>
            </a:out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4"/>
          <p:cNvPicPr>
            <a:picLocks noChangeAspect="1"/>
          </p:cNvPicPr>
          <p:nvPr/>
        </p:nvPicPr>
        <p:blipFill>
          <a:blip r:embed="rId3" cstate="print">
            <a:alphaModFix/>
          </a:blip>
          <a:srcRect/>
          <a:stretch>
            <a:fillRect/>
          </a:stretch>
        </p:blipFill>
        <p:spPr>
          <a:xfrm>
            <a:off x="4920304" y="1115540"/>
            <a:ext cx="4944608" cy="3708586"/>
          </a:xfrm>
          <a:prstGeom prst="rect">
            <a:avLst/>
          </a:prstGeom>
          <a:noFill/>
          <a:ln>
            <a:noFill/>
          </a:ln>
          <a:effectLst>
            <a:outerShdw dist="38098" dir="7799737" algn="tl">
              <a:srgbClr val="000000">
                <a:alpha val="40000"/>
              </a:srgbClr>
            </a:outerShdw>
          </a:effectLst>
        </p:spPr>
      </p:pic>
      <p:pic>
        <p:nvPicPr>
          <p:cNvPr id="3" name="Рисунок 5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 l="19594" t="21416" r="11480" b="14761"/>
          <a:stretch>
            <a:fillRect/>
          </a:stretch>
        </p:blipFill>
        <p:spPr>
          <a:xfrm>
            <a:off x="359788" y="487932"/>
            <a:ext cx="4392494" cy="2885270"/>
          </a:xfrm>
          <a:prstGeom prst="rect">
            <a:avLst/>
          </a:prstGeom>
          <a:solidFill>
            <a:srgbClr val="EDEDED"/>
          </a:solidFill>
          <a:ln w="88897">
            <a:solidFill>
              <a:srgbClr val="FFFFFF"/>
            </a:solidFill>
            <a:prstDash val="solid"/>
            <a:miter/>
          </a:ln>
          <a:effectLst>
            <a:outerShdw dist="18004" dir="5400000" algn="tl">
              <a:srgbClr val="000000">
                <a:alpha val="40000"/>
              </a:srgbClr>
            </a:outerShdw>
          </a:effectLst>
        </p:spPr>
      </p:pic>
      <p:pic>
        <p:nvPicPr>
          <p:cNvPr id="4" name="Рисунок 1"/>
          <p:cNvPicPr>
            <a:picLocks noChangeAspect="1"/>
          </p:cNvPicPr>
          <p:nvPr/>
        </p:nvPicPr>
        <p:blipFill>
          <a:blip r:embed="rId5" cstate="print">
            <a:alphaModFix/>
          </a:blip>
          <a:srcRect l="1405" t="20471" r="6330"/>
          <a:stretch>
            <a:fillRect/>
          </a:stretch>
        </p:blipFill>
        <p:spPr>
          <a:xfrm>
            <a:off x="215780" y="3635818"/>
            <a:ext cx="5472610" cy="3488207"/>
          </a:xfrm>
          <a:prstGeom prst="rect">
            <a:avLst/>
          </a:prstGeom>
          <a:noFill/>
          <a:ln>
            <a:noFill/>
          </a:ln>
          <a:effectLst>
            <a:outerShdw dist="38098" dir="7799737" algn="tl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4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320229" y="251441"/>
            <a:ext cx="5568952" cy="4176467"/>
          </a:xfrm>
          <a:prstGeom prst="rect">
            <a:avLst/>
          </a:prstGeom>
          <a:noFill/>
          <a:ln>
            <a:noFill/>
          </a:ln>
          <a:effectLst>
            <a:outerShdw dist="38098" dir="7799737" algn="tl">
              <a:srgbClr val="000000">
                <a:alpha val="40000"/>
              </a:srgbClr>
            </a:outerShdw>
          </a:effectLst>
        </p:spPr>
      </p:pic>
      <p:pic>
        <p:nvPicPr>
          <p:cNvPr id="3" name="Рисунок 1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215780" y="3257595"/>
            <a:ext cx="5472610" cy="4104458"/>
          </a:xfrm>
          <a:prstGeom prst="rect">
            <a:avLst/>
          </a:prstGeom>
          <a:noFill/>
          <a:ln>
            <a:noFill/>
          </a:ln>
          <a:effectLst>
            <a:outerShdw dist="38098" dir="7799737" algn="tl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4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536256" y="467468"/>
            <a:ext cx="5232553" cy="3924175"/>
          </a:xfrm>
          <a:prstGeom prst="rect">
            <a:avLst/>
          </a:prstGeom>
          <a:solidFill>
            <a:srgbClr val="EDEDED"/>
          </a:solidFill>
          <a:ln w="190496">
            <a:solidFill>
              <a:srgbClr val="FFFFFF"/>
            </a:solidFill>
            <a:prstDash val="solid"/>
          </a:ln>
          <a:effectLst>
            <a:outerShdw dir="16200000" algn="tl">
              <a:srgbClr val="000000">
                <a:alpha val="41000"/>
              </a:srgbClr>
            </a:outerShdw>
          </a:effectLst>
        </p:spPr>
      </p:pic>
      <p:pic>
        <p:nvPicPr>
          <p:cNvPr id="3" name="Рисунок 1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503806" y="3275783"/>
            <a:ext cx="5098648" cy="3743407"/>
          </a:xfrm>
          <a:prstGeom prst="rect">
            <a:avLst/>
          </a:prstGeom>
          <a:solidFill>
            <a:srgbClr val="EDEDED"/>
          </a:solidFill>
          <a:ln w="88897">
            <a:solidFill>
              <a:srgbClr val="FFFFFF"/>
            </a:solidFill>
            <a:prstDash val="solid"/>
            <a:miter/>
          </a:ln>
          <a:effectLst>
            <a:outerShdw dist="18004" dir="5400000" algn="tl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1842" y="2736003"/>
            <a:ext cx="8496001" cy="2563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4800" b="1" i="1" u="none" strike="noStrike" kern="1200" cap="none" spc="0" baseline="0">
                <a:solidFill>
                  <a:srgbClr val="0000CC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СПАСИБО ЗА ВНИМАНИЕ !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780" y="0"/>
            <a:ext cx="9828940" cy="7633082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        </a:t>
            </a:r>
            <a:r>
              <a:rPr lang="ru-RU" sz="1800" b="1" i="1" u="sng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Цель</a:t>
            </a:r>
            <a:r>
              <a:rPr lang="ru-RU" sz="16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: </a:t>
            </a: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узнать о повадках домашних питомцев, учиться делиться со сверстниками информацией.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                     Воспитывать заботливое отношение , любовь к животному миру.</a:t>
            </a:r>
            <a:endParaRPr lang="ru-RU" sz="1600" b="1" i="0" u="none" strike="noStrike" kern="1200" cap="none" spc="0" baseline="0">
              <a:solidFill>
                <a:srgbClr val="FF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FF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                              Поэтапное планирование проектной деятельности.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I. Обозначение, определение цели проекта и его мотивация.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Беседа о домашних питомцах. Воспитатель предлагает детям сфотографироваться дома </a:t>
            </a:r>
            <a:endParaRPr lang="en-US" sz="16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со своими животными и подготовить интересные рассказы о них.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II. Привлечение детей и родителей к участию в планировании деятельности и реализации намеченного плана.</a:t>
            </a:r>
            <a:endParaRPr lang="ru-RU" sz="1600" b="1" i="1" u="sng" strike="noStrike" kern="1200" cap="none" spc="0" baseline="0">
              <a:solidFill>
                <a:srgbClr val="0066CC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1" u="sng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Направления проектной деятельности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1.Работа по развитию речи: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- обогащение и активизация словаря в рамках темы;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- заучивание стихотворных текстов по теме;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- упражнение в описательном рассказывании (рассказ о своих домашних питомцах).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2. Работа с семьей: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- беседы родителей с детьми о домашних питомцах;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- предоставление фото для презентации.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999" y="359999"/>
            <a:ext cx="9360840" cy="8964722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1" i="0" u="none" strike="noStrike" kern="1200" cap="none" spc="0" baseline="0">
                <a:solidFill>
                  <a:srgbClr val="FF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Реализация проекта.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200" b="1" i="0" u="none" strike="noStrike" kern="1200" cap="none" spc="0" baseline="0">
              <a:solidFill>
                <a:srgbClr val="FF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1. Познание. Формирование целостной картины мира (домашние питомцы).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2. Беседа о домашних животных.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3. Стихи и загадки.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4. Художественное творчество.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4.1 Рисование кошки, собаки.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4.2 Лепка «Мое любимое животное».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4.3 Аппликация «Рыбки в аквариуме».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4.4 Оригами «Рыбки, кошки, собаки».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5 Игровая деятельность. Подвижные игры </a:t>
            </a: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«Кот и мыши», «Гуси-лебеди», «Удочка», «Мышеловка»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6 Дидактические игры:</a:t>
            </a: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 «Кто лишний», «Узнай по описанию» и тд.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7 Чтение художественной литературы: </a:t>
            </a: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Н.Носов «Живая шляпа», Л.Толстой «Лев и собачка», «Котёнок»</a:t>
            </a:r>
            <a:r>
              <a:rPr lang="ru-RU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К.Паустовский «Кот-ворюга». В.Дмитриева «Малыш и Жучка».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88" y="539477"/>
            <a:ext cx="3744211" cy="6804169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Пушистые лапки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Пушистые лапки,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Которых четыре,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Упругой походкой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Прошлись по квартире.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По папиной полке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Прошлись эти лапки –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И с полки попадали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Папины папки.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Посыпались письма,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Газеты, портреты…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И лапкам пушистым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Попало за это.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А.Мовшович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1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Кошачьи глаза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Когда твоя кошка откроет глаза,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В них солнце войдет, как в окошко.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Когда твоя кошка закроет глаза,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Свет солнца останется в кошке.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Недаром в ночной темноте, говорят,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Кошачьи глаза, как два солнца, горят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А.Мовшович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1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TextBox 4"/>
          <p:cNvSpPr txBox="1"/>
          <p:nvPr/>
        </p:nvSpPr>
        <p:spPr>
          <a:xfrm>
            <a:off x="6408462" y="323450"/>
            <a:ext cx="2952131" cy="7236223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1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Воспитанный хвостик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1" i="1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Воспитанный хвостик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У кошки моей: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Он всюду почтительно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Ходит за ней.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И в двери он прежде нее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Не войдет –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Он вежливо кошку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Пропустит вперед.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В.Орлов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1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Шесть котят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1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Шесть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Котят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Есть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Хотят.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Дай им каши с молоком.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Пусть лакают языком,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Потому что кошки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Не едят из ложки.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С.Маршак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40"/>
              </a:spcBef>
              <a:spcAft>
                <a:spcPts val="14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1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Заголовок 5"/>
          <p:cNvSpPr txBox="1">
            <a:spLocks noGrp="1"/>
          </p:cNvSpPr>
          <p:nvPr>
            <p:ph type="title"/>
          </p:nvPr>
        </p:nvSpPr>
        <p:spPr>
          <a:xfrm>
            <a:off x="503998" y="0"/>
            <a:ext cx="9071643" cy="683495"/>
          </a:xfrm>
        </p:spPr>
        <p:txBody>
          <a:bodyPr/>
          <a:lstStyle/>
          <a:p>
            <a:pPr lvl="0">
              <a:buNone/>
            </a:pPr>
            <a:r>
              <a:rPr lang="ru-RU" sz="3200" b="1">
                <a:solidFill>
                  <a:srgbClr val="FF0000"/>
                </a:solidFill>
                <a:latin typeface="Times New Roman" pitchFamily="18"/>
              </a:rPr>
              <a:t/>
            </a:r>
            <a:br>
              <a:rPr lang="ru-RU" sz="3200" b="1">
                <a:solidFill>
                  <a:srgbClr val="FF0000"/>
                </a:solidFill>
                <a:latin typeface="Times New Roman" pitchFamily="18"/>
              </a:rPr>
            </a:br>
            <a:r>
              <a:rPr lang="ru-RU" sz="3200" b="1">
                <a:solidFill>
                  <a:srgbClr val="FF0000"/>
                </a:solidFill>
                <a:latin typeface="Times New Roman" pitchFamily="18"/>
              </a:rPr>
              <a:t>Стихи и загадки для чтения и заучивания.</a:t>
            </a:r>
            <a:r>
              <a:rPr lang="ru-RU" b="1">
                <a:solidFill>
                  <a:srgbClr val="FF0000"/>
                </a:solidFill>
                <a:latin typeface="Times New Roman" pitchFamily="18"/>
              </a:rPr>
              <a:t/>
            </a:r>
            <a:br>
              <a:rPr lang="ru-RU" b="1">
                <a:solidFill>
                  <a:srgbClr val="FF0000"/>
                </a:solidFill>
                <a:latin typeface="Times New Roman" pitchFamily="18"/>
              </a:rPr>
            </a:br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5998" y="443877"/>
            <a:ext cx="3312002" cy="6792346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565"/>
              </a:spcBef>
              <a:spcAft>
                <a:spcPts val="56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Знакомый</a:t>
            </a:r>
            <a:endParaRPr lang="ru-RU" sz="1600" b="0" i="1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565"/>
              </a:spcBef>
              <a:spcAft>
                <a:spcPts val="56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Сегодня вышел я из дома,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565"/>
              </a:spcBef>
              <a:spcAft>
                <a:spcPts val="56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Пушистый снег лежит кругом.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565"/>
              </a:spcBef>
              <a:spcAft>
                <a:spcPts val="56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Гляжу – навстречу мой знакомый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565"/>
              </a:spcBef>
              <a:spcAft>
                <a:spcPts val="56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Бежит по снегу босиком.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565"/>
              </a:spcBef>
              <a:spcAft>
                <a:spcPts val="56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И вот мы радости не прячем,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565"/>
              </a:spcBef>
              <a:spcAft>
                <a:spcPts val="56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Мы – неразлучные друзья.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565"/>
              </a:spcBef>
              <a:spcAft>
                <a:spcPts val="56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Визжим, и прыгаем, и скачем –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565"/>
              </a:spcBef>
              <a:spcAft>
                <a:spcPts val="56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И он, и я, и он, и я!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565"/>
              </a:spcBef>
              <a:spcAft>
                <a:spcPts val="56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Объятья, шутки, разговоры.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565"/>
              </a:spcBef>
              <a:spcAft>
                <a:spcPts val="56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- Ну как живешь? Ну как дела? –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565"/>
              </a:spcBef>
              <a:spcAft>
                <a:spcPts val="56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Вдруг видим, кошка вдоль забора,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Как тень, на цыпочках прошла.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- Побудь со мной еще немного! –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Но я его не удержал.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«Гав! Гав!» - сказал знакомый строго,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Махнул хвостом и убежал.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В.Берестов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565"/>
              </a:spcBef>
              <a:spcAft>
                <a:spcPts val="56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1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565"/>
              </a:spcBef>
              <a:spcAft>
                <a:spcPts val="56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1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565"/>
              </a:spcBef>
              <a:spcAft>
                <a:spcPts val="56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1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976417" y="395459"/>
            <a:ext cx="3672001" cy="2925357"/>
          </a:xfrm>
          <a:prstGeom prst="rect">
            <a:avLst/>
          </a:prstGeom>
          <a:solidFill>
            <a:srgbClr val="EDEDED"/>
          </a:solidFill>
          <a:ln w="190496">
            <a:solidFill>
              <a:srgbClr val="FFFFFF"/>
            </a:solidFill>
            <a:prstDash val="solid"/>
          </a:ln>
          <a:effectLst>
            <a:outerShdw dir="16200000" algn="tl">
              <a:srgbClr val="000000">
                <a:alpha val="41000"/>
              </a:srgbClr>
            </a:outerShdw>
          </a:effectLst>
        </p:spPr>
      </p:pic>
      <p:sp>
        <p:nvSpPr>
          <p:cNvPr id="4" name="TextBox 6"/>
          <p:cNvSpPr txBox="1"/>
          <p:nvPr/>
        </p:nvSpPr>
        <p:spPr>
          <a:xfrm>
            <a:off x="5256336" y="3491800"/>
            <a:ext cx="2748732" cy="3672404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Хомяк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1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Хомяк в пушистой шубке,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У него, как шило, зубки.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1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Попугай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Говорил попугай попугаю: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Я тебя, попугай, попугаю.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Отвечает ему попугай: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Попугай, попугай, попугай!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1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1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alphaModFix/>
          </a:blip>
          <a:srcRect/>
          <a:stretch>
            <a:fillRect/>
          </a:stretch>
        </p:blipFill>
        <p:spPr>
          <a:xfrm>
            <a:off x="647824" y="539477"/>
            <a:ext cx="4464000" cy="3327117"/>
          </a:xfrm>
          <a:prstGeom prst="rect">
            <a:avLst/>
          </a:prstGeom>
          <a:solidFill>
            <a:srgbClr val="EDEDED"/>
          </a:solidFill>
          <a:ln w="190496">
            <a:solidFill>
              <a:srgbClr val="FFFFFF"/>
            </a:solidFill>
            <a:prstDash val="solid"/>
          </a:ln>
          <a:effectLst>
            <a:outerShdw dir="16200000" algn="tl">
              <a:srgbClr val="000000">
                <a:alpha val="41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5832399" y="1979639"/>
            <a:ext cx="3456212" cy="3701162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b="1" i="1" u="none" strike="noStrike" kern="1200" cap="none" spc="0" baseline="0">
                <a:solidFill>
                  <a:srgbClr val="0070C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Загадки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1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Посмотрите: дом стоит,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До краев водой налит,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Без окошек, но не мрачный,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С четырех сторон прозрачный.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В этом домике жильцы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Все умелые пловцы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(Аквариум с рыбками.)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625"/>
              </a:spcBef>
              <a:spcAft>
                <a:spcPts val="42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1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59788" y="395459"/>
            <a:ext cx="4896547" cy="3651665"/>
          </a:xfrm>
          <a:prstGeom prst="rect">
            <a:avLst/>
          </a:prstGeom>
          <a:solidFill>
            <a:srgbClr val="EDEDED"/>
          </a:solidFill>
          <a:ln w="190496">
            <a:solidFill>
              <a:srgbClr val="FFFFFF"/>
            </a:solidFill>
            <a:prstDash val="solid"/>
          </a:ln>
          <a:effectLst>
            <a:outerShdw dir="16200000" algn="tl">
              <a:srgbClr val="000000">
                <a:alpha val="41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5760390" y="3851845"/>
            <a:ext cx="3456203" cy="3265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905"/>
              </a:spcBef>
              <a:spcAft>
                <a:spcPts val="71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Даже по железной крыше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905"/>
              </a:spcBef>
              <a:spcAft>
                <a:spcPts val="71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Ходит тихо, тише мыши.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905"/>
              </a:spcBef>
              <a:spcAft>
                <a:spcPts val="71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На охоту ночью выйдет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905"/>
              </a:spcBef>
              <a:spcAft>
                <a:spcPts val="71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И, как днем, она все видит.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905"/>
              </a:spcBef>
              <a:spcAft>
                <a:spcPts val="71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Часто спит, а после сна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905"/>
              </a:spcBef>
              <a:spcAft>
                <a:spcPts val="71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Умывается она.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905"/>
              </a:spcBef>
              <a:spcAft>
                <a:spcPts val="71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(Кошка.)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719833" y="755504"/>
            <a:ext cx="4944599" cy="3890881"/>
          </a:xfrm>
          <a:prstGeom prst="rect">
            <a:avLst/>
          </a:prstGeom>
          <a:solidFill>
            <a:srgbClr val="EDEDED"/>
          </a:solidFill>
          <a:ln w="190496">
            <a:solidFill>
              <a:srgbClr val="FFFFFF"/>
            </a:solidFill>
            <a:prstDash val="solid"/>
          </a:ln>
          <a:effectLst>
            <a:outerShdw dir="16200000" algn="tl">
              <a:srgbClr val="000000">
                <a:alpha val="41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6264444" y="2339675"/>
            <a:ext cx="3023500" cy="2989082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В тени под деревом лежит.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И двор и сад наш сторожит.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Не то, что настоящий вор –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Прохожий не зайдет во двор.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А нас он любит, признает,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Учтиво лапу подает.</a:t>
            </a:r>
          </a:p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(Собака.)</a:t>
            </a:r>
          </a:p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1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03806" y="539477"/>
            <a:ext cx="6431039" cy="3744001"/>
          </a:xfrm>
          <a:prstGeom prst="rect">
            <a:avLst/>
          </a:prstGeom>
          <a:solidFill>
            <a:srgbClr val="EDEDED"/>
          </a:solidFill>
          <a:ln w="190496">
            <a:solidFill>
              <a:srgbClr val="FFFFFF"/>
            </a:solidFill>
            <a:prstDash val="solid"/>
          </a:ln>
          <a:effectLst>
            <a:outerShdw dir="16200000" algn="tl">
              <a:srgbClr val="000000">
                <a:alpha val="41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5256336" y="4715944"/>
            <a:ext cx="4248274" cy="1980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Птичка в клеточке сидит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И с тобою говорит,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Ей секрет не доверяй,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Разболтает … (попугай).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1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1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0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949</Words>
  <Application>Microsoft Office PowerPoint</Application>
  <PresentationFormat>Экран (4:3)</PresentationFormat>
  <Paragraphs>171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Обычный</vt:lpstr>
      <vt:lpstr>Слайд 1</vt:lpstr>
      <vt:lpstr>Слайд 2</vt:lpstr>
      <vt:lpstr>Слайд 3</vt:lpstr>
      <vt:lpstr> Стихи и загадки для чтения и заучивания.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Elena</cp:lastModifiedBy>
  <cp:revision>11</cp:revision>
  <dcterms:created xsi:type="dcterms:W3CDTF">2014-01-22T22:26:13Z</dcterms:created>
  <dcterms:modified xsi:type="dcterms:W3CDTF">2015-01-21T19:08:00Z</dcterms:modified>
</cp:coreProperties>
</file>