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40"/>
  </p:notesMasterIdLst>
  <p:sldIdLst>
    <p:sldId id="256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9" r:id="rId27"/>
    <p:sldId id="280" r:id="rId28"/>
    <p:sldId id="281" r:id="rId29"/>
    <p:sldId id="287" r:id="rId30"/>
    <p:sldId id="288" r:id="rId31"/>
    <p:sldId id="289" r:id="rId32"/>
    <p:sldId id="277" r:id="rId33"/>
    <p:sldId id="276" r:id="rId34"/>
    <p:sldId id="278" r:id="rId35"/>
    <p:sldId id="284" r:id="rId36"/>
    <p:sldId id="285" r:id="rId37"/>
    <p:sldId id="286" r:id="rId38"/>
    <p:sldId id="274" r:id="rId3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90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84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65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65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906588"/>
            <a:ext cx="7807325" cy="208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3" y="4141788"/>
            <a:ext cx="7807325" cy="208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A647"/>
            </a:gs>
            <a:gs pos="100000">
              <a:srgbClr val="FFFFFF"/>
            </a:gs>
          </a:gsLst>
          <a:path path="shape">
            <a:fillToRect l="20000" r="8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70688" y="4381500"/>
            <a:ext cx="2373312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98A8A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98A8A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2275" y="549275"/>
            <a:ext cx="8228013" cy="3167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Lucida Sans" charset="0"/>
              </a:rPr>
              <a:t>Презентация экологического проекта  </a:t>
            </a:r>
            <a:r>
              <a:rPr lang="ru-RU" sz="2800" b="1" dirty="0">
                <a:solidFill>
                  <a:srgbClr val="000000"/>
                </a:solidFill>
                <a:latin typeface="Lucida Sans" charset="0"/>
              </a:rPr>
              <a:t>«Цветочный </a:t>
            </a:r>
            <a:r>
              <a:rPr lang="ru-RU" sz="2800" b="1" dirty="0" smtClean="0">
                <a:solidFill>
                  <a:srgbClr val="000000"/>
                </a:solidFill>
                <a:latin typeface="Lucida Sans" charset="0"/>
              </a:rPr>
              <a:t>калейдоскоп»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b="1" dirty="0" smtClean="0">
              <a:solidFill>
                <a:srgbClr val="000000"/>
              </a:solidFill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Автор : Левина Елена Борисовна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Вид проекта: познавательно – творческий,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исследовательский.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Участники: дети 5 – 6 лет.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Срок реализации проекта: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      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rgbClr val="000000"/>
              </a:solidFill>
              <a:latin typeface="Lucida Sans" charset="0"/>
            </a:endParaRPr>
          </a:p>
        </p:txBody>
      </p:sp>
      <p:pic>
        <p:nvPicPr>
          <p:cNvPr id="1026" name="Picture 2" descr="C:\Users\HP\Documents\цвет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3096344" cy="20146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750" y="0"/>
            <a:ext cx="8228013" cy="2996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9750" y="476672"/>
            <a:ext cx="8064698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dirty="0"/>
              <a:t>               </a:t>
            </a:r>
            <a:r>
              <a:rPr lang="ru-RU" sz="2800" dirty="0"/>
              <a:t>«</a:t>
            </a:r>
            <a:r>
              <a:rPr lang="ru-RU" sz="2800" b="1" dirty="0"/>
              <a:t>Дорисуй цветок </a:t>
            </a:r>
            <a:r>
              <a:rPr lang="ru-RU" sz="2800" dirty="0"/>
              <a:t>»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dirty="0"/>
              <a:t> </a:t>
            </a:r>
            <a:endParaRPr lang="ru-RU" dirty="0" smtClean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dirty="0" smtClean="0"/>
              <a:t>Детям </a:t>
            </a:r>
            <a:r>
              <a:rPr lang="ru-RU" sz="2400" dirty="0"/>
              <a:t>предлагают дорисовать незаконченные </a:t>
            </a:r>
            <a:r>
              <a:rPr lang="ru-RU" sz="2400" dirty="0" smtClean="0"/>
              <a:t>растения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400" b="1" dirty="0" smtClean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развитие воображения у дошкольников.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dirty="0"/>
              <a:t> Детям предлагают дорисовать незаконченные растения.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736304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C:\Users\HP\Pictures\проект калейдоскоп цветов\Новая папка - копия\DSC00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1671637" cy="1254125"/>
          </a:xfrm>
          <a:prstGeom prst="rect">
            <a:avLst/>
          </a:prstGeom>
          <a:noFill/>
        </p:spPr>
      </p:pic>
      <p:pic>
        <p:nvPicPr>
          <p:cNvPr id="2" name="Picture 2" descr="C:\Users\HP\Pictures\проект калейдоскоп цветов\Новая папка - копия\DSC00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12976"/>
            <a:ext cx="1671637" cy="1254125"/>
          </a:xfrm>
          <a:prstGeom prst="rect">
            <a:avLst/>
          </a:prstGeom>
          <a:noFill/>
        </p:spPr>
      </p:pic>
      <p:pic>
        <p:nvPicPr>
          <p:cNvPr id="3" name="Picture 2" descr="C:\Users\HP\Pictures\проект калейдоскоп цветов\Новая папка - копия\DSC00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581128"/>
            <a:ext cx="1671637" cy="1254125"/>
          </a:xfrm>
          <a:prstGeom prst="rect">
            <a:avLst/>
          </a:prstGeom>
          <a:noFill/>
        </p:spPr>
      </p:pic>
      <p:pic>
        <p:nvPicPr>
          <p:cNvPr id="4" name="Picture 2" descr="C:\Users\HP\Pictures\проект калейдоскоп цветов\Новая папка - копия\DSC007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581128"/>
            <a:ext cx="1671637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288" y="404664"/>
            <a:ext cx="8228012" cy="2088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latin typeface="Lucida Sans" charset="0"/>
              </a:rPr>
              <a:t> «Найди парную картинку 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latin typeface="Lucida Sans" charset="0"/>
              </a:rPr>
              <a:t> </a:t>
            </a:r>
            <a:r>
              <a:rPr lang="ru-RU" sz="2600" b="1" dirty="0">
                <a:latin typeface="Lucida Sans" charset="0"/>
              </a:rPr>
              <a:t>Цель: Умение находить растение по карточке – </a:t>
            </a:r>
            <a:r>
              <a:rPr lang="ru-RU" sz="2600" b="1" dirty="0" smtClean="0">
                <a:latin typeface="Lucida Sans" charset="0"/>
              </a:rPr>
              <a:t>определителю и </a:t>
            </a:r>
            <a:r>
              <a:rPr lang="ru-RU" sz="2600" b="1" dirty="0">
                <a:latin typeface="Lucida Sans" charset="0"/>
              </a:rPr>
              <a:t>определить название цветка.</a:t>
            </a:r>
          </a:p>
        </p:txBody>
      </p:sp>
      <p:pic>
        <p:nvPicPr>
          <p:cNvPr id="1026" name="Picture 2" descr="C:\Users\HP\Documents\фото 2013г к пректу калейдоскоп цветов\DSC0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3168352" cy="237626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096344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1" y="332655"/>
            <a:ext cx="7272809" cy="792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err="1" smtClean="0">
                <a:latin typeface="Lucida Sans" charset="0"/>
              </a:rPr>
              <a:t>Пазлы</a:t>
            </a:r>
            <a:r>
              <a:rPr lang="ru-RU" sz="2800" b="1" dirty="0" smtClean="0">
                <a:latin typeface="Lucida Sans" charset="0"/>
              </a:rPr>
              <a:t>, разрезные </a:t>
            </a:r>
            <a:r>
              <a:rPr lang="ru-RU" sz="2800" b="1" dirty="0">
                <a:latin typeface="Lucida Sans" charset="0"/>
              </a:rPr>
              <a:t>картинки.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260474"/>
            <a:ext cx="8101211" cy="4760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/>
              <a:t>Цель:</a:t>
            </a:r>
          </a:p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 smtClean="0"/>
              <a:t>Закрепить </a:t>
            </a:r>
            <a:r>
              <a:rPr lang="ru-RU" sz="2000" dirty="0"/>
              <a:t>представления о растениях, научить различать и сравнивать их между собой, правильно называть, развивать наблюдательность, внимание, быстроту реакции, вызвать интерес к растениям</a:t>
            </a:r>
          </a:p>
        </p:txBody>
      </p:sp>
      <p:pic>
        <p:nvPicPr>
          <p:cNvPr id="1026" name="Picture 2" descr="C:\Users\HP\Documents\фото 2013г к пректу калейдоскоп цветов\DSC0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952328" cy="2232248"/>
          </a:xfrm>
          <a:prstGeom prst="rect">
            <a:avLst/>
          </a:prstGeom>
          <a:noFill/>
        </p:spPr>
      </p:pic>
      <p:pic>
        <p:nvPicPr>
          <p:cNvPr id="2" name="Picture 2" descr="C:\Users\HP\Documents\фото 2013г к пректу калейдоскоп цветов\DSC0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295232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220663"/>
            <a:ext cx="8228013" cy="124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604963"/>
            <a:ext cx="401478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73600" y="1604963"/>
            <a:ext cx="401478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20663"/>
            <a:ext cx="8229600" cy="124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B80047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1604963"/>
            <a:ext cx="401478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024936" cy="936104"/>
          </a:xfrm>
          <a:ln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«Собери цветок»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99992" y="1628800"/>
            <a:ext cx="3960440" cy="4680521"/>
          </a:xfrm>
          <a:ln/>
        </p:spPr>
        <p:txBody>
          <a:bodyPr tIns="17640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     Формировать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представления о разнообразии  растений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, их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строении и значении в природе;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     Развивать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познавательный интерес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, воображение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и внимание детей;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     Воспитывать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эстетический вкус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, бережное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отношение к цветам;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     Расширять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словарный запас детей.</a:t>
            </a:r>
          </a:p>
        </p:txBody>
      </p:sp>
      <p:pic>
        <p:nvPicPr>
          <p:cNvPr id="1026" name="Picture 2" descr="C:\Users\HP\Documents\фото 2013г к пректу калейдоскоп цветов\DSC0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2736304" cy="2016224"/>
          </a:xfrm>
          <a:prstGeom prst="rect">
            <a:avLst/>
          </a:prstGeom>
          <a:noFill/>
        </p:spPr>
      </p:pic>
      <p:pic>
        <p:nvPicPr>
          <p:cNvPr id="2" name="Picture 2" descr="C:\Users\HP\Documents\фото 2013г к пректу калейдоскоп цветов\DSC0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620688"/>
            <a:ext cx="8228013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600" b="1" dirty="0">
                <a:solidFill>
                  <a:srgbClr val="000000"/>
                </a:solidFill>
                <a:latin typeface="Lucida Sans" charset="0"/>
              </a:rPr>
              <a:t>Игра-беседа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600" b="1" dirty="0">
                <a:solidFill>
                  <a:srgbClr val="000000"/>
                </a:solidFill>
                <a:latin typeface="Lucida Sans" charset="0"/>
              </a:rPr>
              <a:t> </a:t>
            </a:r>
            <a:endParaRPr lang="ru-RU" sz="2600" b="1" dirty="0" smtClean="0">
              <a:solidFill>
                <a:srgbClr val="000000"/>
              </a:solidFill>
              <a:latin typeface="Lucida Sans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Lucida Sans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Lucida Sans" charset="0"/>
              </a:rPr>
              <a:t>Если бы ты был лекарственным  цветком.»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Lucida Sans" charset="0"/>
              </a:rPr>
              <a:t>: Уточнить знания детей о </a:t>
            </a:r>
            <a:r>
              <a:rPr lang="ru-RU" sz="2400" dirty="0" smtClean="0">
                <a:solidFill>
                  <a:srgbClr val="000000"/>
                </a:solidFill>
                <a:latin typeface="Lucida Sans" charset="0"/>
              </a:rPr>
              <a:t>цветах, </a:t>
            </a:r>
            <a:r>
              <a:rPr lang="ru-RU" sz="2400" dirty="0">
                <a:solidFill>
                  <a:srgbClr val="000000"/>
                </a:solidFill>
                <a:latin typeface="Lucida Sans" charset="0"/>
              </a:rPr>
              <a:t>их особенностях; развивать воображение, умение вести диалог от лица </a:t>
            </a:r>
            <a:r>
              <a:rPr lang="ru-RU" sz="2400" dirty="0" smtClean="0">
                <a:solidFill>
                  <a:srgbClr val="000000"/>
                </a:solidFill>
                <a:latin typeface="Lucida Sans" charset="0"/>
              </a:rPr>
              <a:t>цветка.</a:t>
            </a:r>
            <a:endParaRPr lang="ru-RU" sz="2400" dirty="0">
              <a:solidFill>
                <a:srgbClr val="000000"/>
              </a:solidFill>
              <a:latin typeface="Lucida Sans" charset="0"/>
            </a:endParaRPr>
          </a:p>
        </p:txBody>
      </p:sp>
      <p:pic>
        <p:nvPicPr>
          <p:cNvPr id="1026" name="Picture 2" descr="C:\Users\HP\Documents\цвет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2304256" cy="2088232"/>
          </a:xfrm>
          <a:prstGeom prst="rect">
            <a:avLst/>
          </a:prstGeom>
          <a:noFill/>
        </p:spPr>
      </p:pic>
      <p:pic>
        <p:nvPicPr>
          <p:cNvPr id="2" name="Picture 2" descr="C:\Users\HP\Documents\цвет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61048"/>
            <a:ext cx="2232248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3" y="332657"/>
            <a:ext cx="7776865" cy="338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latin typeface="Lucida Sans" charset="0"/>
              </a:rPr>
              <a:t>Дидактические  игры на развитие речи: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>
                <a:latin typeface="Lucida Sans" charset="0"/>
              </a:rPr>
              <a:t>«Расставь цветы», «Слоговое домино»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b="1" dirty="0" smtClean="0"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 smtClean="0">
                <a:latin typeface="Lucida Sans" charset="0"/>
              </a:rPr>
              <a:t>Цель</a:t>
            </a:r>
            <a:r>
              <a:rPr lang="ru-RU" dirty="0" smtClean="0">
                <a:latin typeface="Lucida Sans" charset="0"/>
              </a:rPr>
              <a:t>: Совершенствование </a:t>
            </a:r>
            <a:r>
              <a:rPr lang="ru-RU" dirty="0">
                <a:latin typeface="Lucida Sans" charset="0"/>
              </a:rPr>
              <a:t>навыка слогового анализа слов.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 smtClean="0">
                <a:latin typeface="Lucida Sans" charset="0"/>
              </a:rPr>
              <a:t>«</a:t>
            </a:r>
            <a:r>
              <a:rPr lang="ru-RU" b="1" dirty="0">
                <a:latin typeface="Lucida Sans" charset="0"/>
              </a:rPr>
              <a:t>Составь </a:t>
            </a:r>
            <a:r>
              <a:rPr lang="ru-RU" b="1" dirty="0" smtClean="0">
                <a:latin typeface="Lucida Sans" charset="0"/>
              </a:rPr>
              <a:t>пары»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b="1" dirty="0" smtClean="0"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 smtClean="0">
                <a:latin typeface="Lucida Sans" charset="0"/>
              </a:rPr>
              <a:t>Цель</a:t>
            </a:r>
            <a:r>
              <a:rPr lang="ru-RU" dirty="0" smtClean="0">
                <a:latin typeface="Lucida Sans" charset="0"/>
              </a:rPr>
              <a:t>: Совершенствование </a:t>
            </a:r>
            <a:r>
              <a:rPr lang="ru-RU" dirty="0">
                <a:latin typeface="Lucida Sans" charset="0"/>
              </a:rPr>
              <a:t>навыков фонематического анализа(выделение начальных и конечных звуков в </a:t>
            </a:r>
            <a:r>
              <a:rPr lang="ru-RU" dirty="0" smtClean="0">
                <a:latin typeface="Lucida Sans" charset="0"/>
              </a:rPr>
              <a:t>словах).</a:t>
            </a:r>
            <a:endParaRPr lang="ru-RU" dirty="0"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/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551" y="4005064"/>
            <a:ext cx="7704857" cy="20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/>
              <a:t>«</a:t>
            </a:r>
            <a:r>
              <a:rPr lang="ru-RU" b="1" dirty="0"/>
              <a:t>За покупками в цветочный магазин»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b="1" dirty="0" smtClean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Упражнять в выборе растений путем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исключения </a:t>
            </a:r>
            <a:r>
              <a:rPr lang="ru-RU" dirty="0"/>
              <a:t>названных признаков; развивать наблюдательность;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/>
              <a:t>учить использовать в речи сложноподчиненные предложения.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332655"/>
            <a:ext cx="7808912" cy="792089"/>
          </a:xfrm>
          <a:ln/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Игры  на  внимание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604963"/>
            <a:ext cx="7632848" cy="3696246"/>
          </a:xfrm>
          <a:ln/>
        </p:spPr>
        <p:txBody>
          <a:bodyPr tIns="15876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«Чего не стало?»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«Что изменилось?»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Цель игры</a:t>
            </a:r>
            <a:r>
              <a:rPr lang="ru-RU" sz="2400" dirty="0" smtClean="0">
                <a:solidFill>
                  <a:schemeClr val="tx1"/>
                </a:solidFill>
              </a:rPr>
              <a:t>: Называть растения по памяти, развивать внимание.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«Найди  отличия»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</a:rPr>
              <a:t>: развитие  внимания.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Ребенку предлагается  две  одинаковых картинки, но в них есть отличия , которые  ребенку предстоит найти.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466725"/>
            <a:ext cx="7808912" cy="1234083"/>
          </a:xfrm>
          <a:ln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Игры  на воображение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7"/>
            <a:ext cx="7808912" cy="4104456"/>
          </a:xfrm>
          <a:ln/>
        </p:spPr>
        <p:txBody>
          <a:bodyPr tIns="15876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«Составь  цветок из геометрической  формы»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</a:rPr>
              <a:t>: закреплять знания детей о геометрических  фигурах.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HP\Pictures\проект калейдоскоп цветов\DSC0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312369" cy="2520280"/>
          </a:xfrm>
          <a:prstGeom prst="rect">
            <a:avLst/>
          </a:prstGeom>
          <a:noFill/>
        </p:spPr>
      </p:pic>
      <p:pic>
        <p:nvPicPr>
          <p:cNvPr id="1026" name="Picture 2" descr="C:\Users\HP\Pictures\все для социального сайта повышение квалификации\фото 2013г к пректу калейдоскоп цветов\DSC00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31236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188641"/>
            <a:ext cx="7808912" cy="792087"/>
          </a:xfrm>
          <a:ln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Игры на мышление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980728"/>
            <a:ext cx="7808912" cy="5245447"/>
          </a:xfrm>
          <a:ln/>
        </p:spPr>
        <p:txBody>
          <a:bodyPr tIns="15876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«Угадай, что где растет?»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</a:rPr>
              <a:t>: уточнить знания детей о названиях и местах произрастания  растений, развивать внимание , м</a:t>
            </a:r>
            <a:r>
              <a:rPr lang="ru-RU" sz="2800" dirty="0">
                <a:solidFill>
                  <a:schemeClr val="tx1"/>
                </a:solidFill>
              </a:rPr>
              <a:t>ы</a:t>
            </a:r>
            <a:r>
              <a:rPr lang="ru-RU" sz="2800" dirty="0" smtClean="0">
                <a:solidFill>
                  <a:schemeClr val="tx1"/>
                </a:solidFill>
              </a:rPr>
              <a:t>шление, сообразительность.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«Отгадай-ка»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</a:rPr>
              <a:t>: развивать мышление, умение описывать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астение не глядя на него, находить в нем существенные признаки, узнавать по описанию.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595543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Пальчиковые игры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Развивать мелкую моторику пальцев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рук, чувство ритма.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«Мак»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пригорке вырос мак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Он склонил головку так.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(кисти рук у запястья соединены, пальцы плавно расходятся в разные стороны, напоминая раскрывшийся цветок)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Ветер тихо мак качает,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Ему песню напевает.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Покачивание кулачков вперед – назад.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260350"/>
            <a:ext cx="8228013" cy="2952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Игровая мотивация «Путешествие в страну цветов»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Цель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: </a:t>
            </a:r>
            <a:endParaRPr lang="ru-RU" sz="2400" b="1" dirty="0" smtClean="0">
              <a:solidFill>
                <a:srgbClr val="000000"/>
              </a:solidFill>
              <a:latin typeface="Lucida Sans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Знакомство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с разнообразием цветущих растений, их связью со средой обитания, формирование осознанно-правильного отношения к представителям растительного мира, развитие творческих способностей детей.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HP\Documents\цвет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295232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559539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«Растения»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Много всяких растений повсюду: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Возле речки, на пруду, на поляне и в саду.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(пальцы сжаты в кулак, плотно прижаты друг к другу).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Утром весенним раскрывают они лепестки.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Всем лепесткам красоту и питанье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(Медленно  поднимаются до высоты большого пальца – прорастает растение)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Дружно дают по землей корешки.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(Тыльные стороны ладоней соединены, пальцы опущены вниз – корень растения).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2"/>
            <a:ext cx="7807325" cy="559539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Пословицы и поговорки: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Первый цветок ломает ледок.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Весна красна цветами, а осень плодами.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Где цветок, там медок.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Цветы, что дети, уход любят.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Хорош цветок, да скоро вянет.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Аленький цветок бросается в глазок.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хороший цветок летит мотылек.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красивые цветики ядовитыми бывают.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69884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Продуктивные виды 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412776"/>
            <a:ext cx="7807325" cy="17281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Аппликация «Мой любимый цветок»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Цель: Закрепить  умение составлять композицию , ориентироваться на листе бумаги; развивать воображение, творческое мышление;  закрепить  навыки вырезывания  цветов (лепестков) из полосы бумаги сложенной гармошкой; развивать эстетический вкус.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3" y="3284984"/>
            <a:ext cx="7807325" cy="2939604"/>
          </a:xfrm>
        </p:spPr>
        <p:txBody>
          <a:bodyPr/>
          <a:lstStyle/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1026" name="Picture 2" descr="C:\Users\HP\Documents\фото 2013г к пректу калейдоскоп цветов\DSC0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73016"/>
            <a:ext cx="3528392" cy="224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476673"/>
            <a:ext cx="7807325" cy="36003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Рисование «Мой любимый луговой цветок»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980728"/>
            <a:ext cx="7932935" cy="2736304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изобразительные навыки. Закреплять способ  рисования «тычком» в изображении цветов ( одуванчика, ромашки, василька), воображение, точность движения руки, восприятие цвета.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Рисование: «Букет цветов в теплых и холодных тонах»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 </a:t>
            </a:r>
            <a:r>
              <a:rPr lang="ru-RU" sz="1800" dirty="0" smtClean="0">
                <a:solidFill>
                  <a:schemeClr val="tx1"/>
                </a:solidFill>
              </a:rPr>
              <a:t>закрепить знания о теплых и холодных цветовых оттенках. Учить подбирать, смешивать цвета между собой для получения дополнительных оттенков. Воспитывать эстетический вкус, аккуратность,  культуру визуальных наблюдений;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HP\Documents\фото 2013г к пректу калейдоскоп цветов\DSC00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456384" cy="2376264"/>
          </a:xfrm>
          <a:prstGeom prst="rect">
            <a:avLst/>
          </a:prstGeom>
          <a:noFill/>
        </p:spPr>
      </p:pic>
      <p:pic>
        <p:nvPicPr>
          <p:cNvPr id="2050" name="Picture 2" descr="H:\DCIM\101MSDCF\DSC0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31236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62683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Рисование пластилином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268760"/>
            <a:ext cx="7807325" cy="172819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Я цветочек посажу, нашу группу наряжу»                       Цель: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у детей представление о том, что при изображении цветов они сами могут выбирать приемы и способы работы с ними. Помогать добиваться наиболее выразительного решения и получать удовлетворение от полученного результата.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:\DCIM\101MSDCF\DSC01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3284984"/>
            <a:ext cx="23042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8428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Трудовая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484784"/>
            <a:ext cx="7807325" cy="151216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Поливка  растений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Цель: Воспитание экологической культуры. Бережного отношения к окружающей природе, желания заботиться о ней воспитание чувства ответственности за свои поступки по отношению к объектам природы.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HP\Pictures\проект калейдоскоп цветов\Новая папка - копия\DSC0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2952328" cy="2232248"/>
          </a:xfrm>
          <a:prstGeom prst="rect">
            <a:avLst/>
          </a:prstGeom>
          <a:noFill/>
        </p:spPr>
      </p:pic>
      <p:pic>
        <p:nvPicPr>
          <p:cNvPr id="1026" name="Picture 2" descr="C:\Users\HP\Pictures\проект калейдоскоп цветов\Новая папка - копия - копия\DSC00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77085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Посадка рассады цветов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412776"/>
            <a:ext cx="7807325" cy="79208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Цель: Дать представления о жизни растения, научить некоторым способам  выращивания рассады - семенами.</a:t>
            </a:r>
          </a:p>
        </p:txBody>
      </p:sp>
      <p:pic>
        <p:nvPicPr>
          <p:cNvPr id="5" name="Picture 2" descr="G:\фото 2013г к пректу калейдоскоп цветов\DSC0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2592288" cy="2232248"/>
          </a:xfrm>
          <a:prstGeom prst="rect">
            <a:avLst/>
          </a:prstGeom>
          <a:noFill/>
        </p:spPr>
      </p:pic>
      <p:pic>
        <p:nvPicPr>
          <p:cNvPr id="1026" name="Picture 2" descr="C:\Users\HP\Pictures\проект калейдоскоп цветов\Новая папка - копия\DSC006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2808312" cy="2160240"/>
          </a:xfrm>
          <a:prstGeom prst="rect">
            <a:avLst/>
          </a:prstGeom>
          <a:noFill/>
        </p:spPr>
      </p:pic>
      <p:pic>
        <p:nvPicPr>
          <p:cNvPr id="4" name="Picture 2" descr="C:\Users\HP\Pictures\проект калейдоскоп цветов\Новая папка - копия\DSC00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2880320" cy="210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8428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Посадка Гиацинтов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560" y="1556792"/>
            <a:ext cx="7807325" cy="1368152"/>
          </a:xfrm>
        </p:spPr>
        <p:txBody>
          <a:bodyPr/>
          <a:lstStyle/>
          <a:p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Уточнить знания детей о том из чего можно вырастить растение; дать понятие о новом способе выращивания растения – посадка  луковицы; учить приемам правильной посадки луковиц; воспитывать желание самостоятельно выращивать растения.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C:\Users\HP\Pictures\проект калейдоскоп цветов\Новая папка - копия\DSC0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56992"/>
            <a:ext cx="2448272" cy="2160240"/>
          </a:xfrm>
          <a:prstGeom prst="rect">
            <a:avLst/>
          </a:prstGeom>
          <a:noFill/>
        </p:spPr>
      </p:pic>
      <p:pic>
        <p:nvPicPr>
          <p:cNvPr id="1026" name="Picture 2" descr="C:\Users\HP\Pictures\проект калейдоскоп цветов\Новая папка - копия\DSC004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2448272" cy="2160240"/>
          </a:xfrm>
          <a:prstGeom prst="rect">
            <a:avLst/>
          </a:prstGeom>
          <a:noFill/>
        </p:spPr>
      </p:pic>
      <p:pic>
        <p:nvPicPr>
          <p:cNvPr id="5" name="Picture 2" descr="C:\Users\HP\Documents\фото 2013г к пректу калейдоскоп цветов\DSC0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252028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Наблюдения: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Наблюдение за одуванчикам.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Воспитывать бережное отношение к одуванчику и другим лекарственным растениям. Закреплять знания о строении и назначении одуванчика. Развивать наблюдательность. Речь детей. Уточнить представления о последовательности роста и развития растения.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91487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Наблюдение за ветками в вазе        «Рододендрона </a:t>
            </a:r>
            <a:r>
              <a:rPr lang="ru-RU" sz="2800" dirty="0" err="1" smtClean="0">
                <a:solidFill>
                  <a:schemeClr val="tx1"/>
                </a:solidFill>
              </a:rPr>
              <a:t>даурского</a:t>
            </a:r>
            <a:r>
              <a:rPr lang="ru-RU" sz="2800" dirty="0" smtClean="0">
                <a:solidFill>
                  <a:schemeClr val="tx1"/>
                </a:solidFill>
              </a:rPr>
              <a:t>» («Багульника»)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628800"/>
            <a:ext cx="7807325" cy="23042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Дать представления о том, что цвести могут не только цветы растущие на земле, но и деревья и кустарники; формировать эстетический вкус, наблюдательность; закрепить знания о цветах, краске и форме их лепестков; развивать чувство прекрасного, речь.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Замерзшие веточки, принесенные с мороза надо поставить в вазу с водой. Веточки очень быстро выпускают цветы, листья и долго радуют глаз.</a:t>
            </a:r>
          </a:p>
          <a:p>
            <a:endParaRPr lang="ru-RU" dirty="0"/>
          </a:p>
        </p:txBody>
      </p:sp>
      <p:pic>
        <p:nvPicPr>
          <p:cNvPr id="1026" name="Picture 2" descr="C:\Users\HP\Pictures\проект калейдоскоп цветов\Новая папка - копия\DSC005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2736304" cy="2088232"/>
          </a:xfrm>
          <a:prstGeom prst="rect">
            <a:avLst/>
          </a:prstGeom>
          <a:noFill/>
        </p:spPr>
      </p:pic>
      <p:pic>
        <p:nvPicPr>
          <p:cNvPr id="4" name="Picture 2" descr="C:\Users\HP\Pictures\проект калейдоскоп цветов\Новая папка - копия\DSC0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080"/>
            <a:ext cx="273630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Lucida Sans" charset="0"/>
              </a:rPr>
              <a:t>Задачи: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1.Углублять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знания детей о цветах и их </a:t>
            </a: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разнообразии.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2.Учить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сравнивать растения, делать выводы на основе </a:t>
            </a: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сравнения.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3.Упражнять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в классификации цветов, закреплять понятия: комнатные </a:t>
            </a: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растения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, садовые, луговые, лесные ,лекарственные цветы.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4.Закреплять умение отражать полученные впечатления в рисунках, творческих работах.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5.Формировать бережное отношение к цветам, развивать желание ухаживать за цветами.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6.Воспитывать любовь к прекрасному , красоте окружающего мира.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  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55483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Экспериментирование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1513" y="1196752"/>
            <a:ext cx="7788919" cy="324036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 с окрашиванием цветов «Гвоздики»                в разные цвета.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Учить детей проводить  опыты  с водой, цветами и делать выводы.  Уточнить значимость воды для растений. Подвести  к пониманию того , что вода может изменять цвета.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Этот эксперимент демонстрирует как вода поднимается по стеблям цветка и питает лепестки. Для эксперимента  нужны белые цветы (например, гвоздики) и 3 баночки с водой подкрашенной пищевым красителем (красный, желтый, синий).  Уже в течение дня можно будет заметить как меняется цвет лепестков по мере проникновения в них окрашенной воды. Через несколько дней цвета станут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интенсивнее.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HP\Pictures\проект калейдоскоп цветов\Новая папка - копия\цве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56170"/>
            <a:ext cx="2376264" cy="168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288" y="908720"/>
            <a:ext cx="8228012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 smtClean="0">
              <a:solidFill>
                <a:srgbClr val="000000"/>
              </a:solidFill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 smtClean="0">
              <a:solidFill>
                <a:srgbClr val="000000"/>
              </a:solidFill>
              <a:latin typeface="Lucida Sans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Lucida Sans" charset="0"/>
              </a:rPr>
              <a:t>Спасибо  </a:t>
            </a:r>
            <a:r>
              <a:rPr lang="ru-RU" sz="3200" b="1" dirty="0">
                <a:solidFill>
                  <a:srgbClr val="000000"/>
                </a:solidFill>
                <a:latin typeface="Lucida Sans" charset="0"/>
              </a:rPr>
              <a:t>за 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620688"/>
            <a:ext cx="8352928" cy="5544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Lucida Sans" charset="0"/>
              </a:rPr>
              <a:t>Ожидаемые результаты: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1.Дети понимают необходимость бережного и заботливого отношения к природе, основанного на ее нравственно – эстетическом и практическом значении для человека.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2.Освоение норм поведения в природном окружении и соблюдение их в практической деятельности и в быту.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3.Проявление активного отношения к объектам природы (действенной заботы, умения оценивать действия других людей по отношению к природе).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685213" cy="6307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000000"/>
                </a:solidFill>
              </a:rPr>
              <a:t>        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/>
              <a:t> </a:t>
            </a:r>
            <a:r>
              <a:rPr lang="ru-RU" sz="2800" b="1" dirty="0"/>
              <a:t>Р</a:t>
            </a:r>
            <a:r>
              <a:rPr lang="ru-RU" sz="2800" b="1" dirty="0" smtClean="0"/>
              <a:t>еализации </a:t>
            </a:r>
            <a:r>
              <a:rPr lang="ru-RU" sz="2800" b="1" dirty="0"/>
              <a:t>проекта 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/>
              <a:t> </a:t>
            </a:r>
            <a:r>
              <a:rPr lang="ru-RU" sz="2800" dirty="0" smtClean="0"/>
              <a:t>-</a:t>
            </a:r>
            <a:r>
              <a:rPr lang="ru-RU" sz="2400" b="1" dirty="0" smtClean="0"/>
              <a:t> непосредственно  </a:t>
            </a:r>
            <a:r>
              <a:rPr lang="ru-RU" sz="2400" b="1" dirty="0"/>
              <a:t>образовательная  </a:t>
            </a:r>
            <a:r>
              <a:rPr lang="ru-RU" sz="2400" b="1" dirty="0" smtClean="0"/>
              <a:t>деятельность: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/>
              <a:t> - формирование </a:t>
            </a:r>
            <a:r>
              <a:rPr lang="ru-RU" sz="2400" b="1" dirty="0"/>
              <a:t>целостной картины мира; </a:t>
            </a:r>
            <a:r>
              <a:rPr lang="ru-RU" sz="2400" b="1" dirty="0" smtClean="0"/>
              <a:t>                                                       - коммуникация</a:t>
            </a:r>
            <a:r>
              <a:rPr lang="ru-RU" sz="2400" b="1" dirty="0"/>
              <a:t>: чтение худ. литературы, развитие  </a:t>
            </a:r>
            <a:r>
              <a:rPr lang="ru-RU" sz="2400" b="1" dirty="0" smtClean="0"/>
              <a:t>   речи</a:t>
            </a:r>
            <a:r>
              <a:rPr lang="ru-RU" sz="2400" b="1" dirty="0"/>
              <a:t>; </a:t>
            </a:r>
            <a:r>
              <a:rPr lang="ru-RU" sz="2400" b="1" dirty="0" smtClean="0"/>
              <a:t>                                                                                             - </a:t>
            </a:r>
            <a:r>
              <a:rPr lang="ru-RU" sz="2400" b="1" dirty="0"/>
              <a:t>художественное творчество: рисование, лепка, аппликация;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/>
              <a:t> - </a:t>
            </a:r>
            <a:r>
              <a:rPr lang="ru-RU" sz="2400" b="1" dirty="0" smtClean="0"/>
              <a:t>беседы;</a:t>
            </a:r>
            <a:endParaRPr lang="ru-RU" sz="2400" b="1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/>
              <a:t> - </a:t>
            </a:r>
            <a:r>
              <a:rPr lang="ru-RU" sz="2400" b="1" dirty="0" smtClean="0"/>
              <a:t>наблюдения;</a:t>
            </a:r>
            <a:endParaRPr lang="ru-RU" sz="2400" b="1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/>
              <a:t> - </a:t>
            </a:r>
            <a:r>
              <a:rPr lang="ru-RU" sz="2400" b="1" dirty="0" smtClean="0"/>
              <a:t>трудовая деятельность;</a:t>
            </a:r>
            <a:endParaRPr lang="ru-RU" sz="2400" b="1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/>
              <a:t> - работа с </a:t>
            </a:r>
            <a:r>
              <a:rPr lang="ru-RU" sz="2400" b="1" dirty="0" smtClean="0"/>
              <a:t>родителями;</a:t>
            </a:r>
            <a:endParaRPr lang="ru-RU" sz="2400" b="1" dirty="0"/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rgbClr val="FF3333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332656"/>
            <a:ext cx="8228013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Этапы </a:t>
            </a: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проекта:</a:t>
            </a:r>
            <a:endParaRPr lang="ru-RU" sz="2400" b="1" dirty="0">
              <a:solidFill>
                <a:srgbClr val="000000"/>
              </a:solidFill>
              <a:latin typeface="Lucida Sans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1 этап. Подготовка, сбор и накопление информации.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2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этап. Выполнение проекта ( </a:t>
            </a:r>
            <a:r>
              <a:rPr lang="ru-RU" sz="2400" b="1" dirty="0" smtClean="0">
                <a:solidFill>
                  <a:srgbClr val="000000"/>
                </a:solidFill>
                <a:latin typeface="Lucida Sans" charset="0"/>
              </a:rPr>
              <a:t>организация     совместной </a:t>
            </a: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работы детей и педагогов над проектом).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Lucida Sans" charset="0"/>
              </a:rPr>
              <a:t>3 этап. Подведение итогов (презентация).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HP\Documents\цвет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3168352" cy="2654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188640"/>
            <a:ext cx="82296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Дидактические  </a:t>
            </a:r>
            <a:r>
              <a:rPr lang="ru-RU" sz="2800" dirty="0" smtClean="0">
                <a:solidFill>
                  <a:srgbClr val="000000"/>
                </a:solidFill>
              </a:rPr>
              <a:t>игры: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7088" y="1124744"/>
            <a:ext cx="7905750" cy="5472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: уточнить, закрепить, расширить у детей представление о комнатных растениях,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способствовать развитию внимания, памяти, наблюдательности,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 активизировать умственные процессы, обогащать словарный запас.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«Найди отгадку»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«Найди по описанию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«Чего не стало?»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«Что не так</a:t>
            </a:r>
            <a:r>
              <a:rPr lang="ru-RU" dirty="0" smtClean="0">
                <a:solidFill>
                  <a:srgbClr val="000000"/>
                </a:solidFill>
              </a:rPr>
              <a:t>?»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«Кому где хорошо?»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«Кто дружит с растениями</a:t>
            </a:r>
            <a:r>
              <a:rPr lang="ru-RU" dirty="0" smtClean="0">
                <a:solidFill>
                  <a:srgbClr val="000000"/>
                </a:solidFill>
              </a:rPr>
              <a:t>?»</a:t>
            </a: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</a:rPr>
              <a:t>«Из каких частей состоит комнатное растение?»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«Растения нашей группы»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1600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1600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00113" y="179388"/>
            <a:ext cx="7380287" cy="873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dirty="0"/>
              <a:t>«Четвертый  лишний»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940425" y="1563688"/>
            <a:ext cx="2962275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/>
          </p:nvPr>
        </p:nvSpPr>
        <p:spPr>
          <a:xfrm>
            <a:off x="484188" y="980728"/>
            <a:ext cx="8048252" cy="5164485"/>
          </a:xfrm>
          <a:ln/>
        </p:spPr>
        <p:txBody>
          <a:bodyPr tIns="20160" anchor="t"/>
          <a:lstStyle/>
          <a:p>
            <a:pPr marL="431800" indent="-323850" algn="l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6" charset="0"/>
              </a:rPr>
              <a:t>Дидактическая игра учит группировать предметы методом исключения, тренирует внимание, память, умение сопоставлять, выделять общие и отличающиеся черты, обогащает знания об окружающем мире, развивает логическое мышление.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291524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 descr="C:\Users\HP\Pictures\цветы3.png"/>
          <p:cNvPicPr>
            <a:picLocks noChangeAspect="1" noChangeArrowheads="1"/>
          </p:cNvPicPr>
          <p:nvPr/>
        </p:nvPicPr>
        <p:blipFill>
          <a:blip r:embed="rId4" cstate="print"/>
          <a:srcRect t="4855" b="4855"/>
          <a:stretch>
            <a:fillRect/>
          </a:stretch>
        </p:blipFill>
        <p:spPr bwMode="auto">
          <a:xfrm>
            <a:off x="4355976" y="2708920"/>
            <a:ext cx="3312790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360363"/>
            <a:ext cx="82296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«</a:t>
            </a:r>
            <a:r>
              <a:rPr lang="ru-RU" sz="2800" b="1" dirty="0">
                <a:solidFill>
                  <a:srgbClr val="000000"/>
                </a:solidFill>
              </a:rPr>
              <a:t>Цветочное  лото</a:t>
            </a:r>
            <a:r>
              <a:rPr lang="ru-RU" sz="2800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1628800"/>
            <a:ext cx="3635573" cy="449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</a:rPr>
              <a:t>Цель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000" dirty="0">
                <a:solidFill>
                  <a:srgbClr val="000000"/>
                </a:solidFill>
              </a:rPr>
              <a:t>закрепить представления о растениях, научить различать и сравнивать их между собой, правильно называть, развивать наблюдательность, внимание, быстроту реакции, вызвать интерес к </a:t>
            </a:r>
            <a:r>
              <a:rPr lang="ru-RU" sz="2000" dirty="0" smtClean="0">
                <a:solidFill>
                  <a:srgbClr val="000000"/>
                </a:solidFill>
              </a:rPr>
              <a:t>растениям.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HP\Pictures\проект калейдоскоп цветов\Новая папка - копия\DSC0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316835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1289</Words>
  <Application>Microsoft Office PowerPoint</Application>
  <PresentationFormat>Экран (4:3)</PresentationFormat>
  <Paragraphs>163</Paragraphs>
  <Slides>31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«Собери цветок» </vt:lpstr>
      <vt:lpstr>Слайд 14</vt:lpstr>
      <vt:lpstr>Слайд 15</vt:lpstr>
      <vt:lpstr>Игры  на  внимание</vt:lpstr>
      <vt:lpstr>Игры  на воображение</vt:lpstr>
      <vt:lpstr>Игры на мышление </vt:lpstr>
      <vt:lpstr>Пальчиковые игры Цель: Развивать мелкую моторику пальцев  рук, чувство ритма. «Мак» На пригорке вырос мак   Он склонил головку так.  (кисти рук у запястья соединены, пальцы плавно расходятся в разные стороны, напоминая раскрывшийся цветок)    Ветер тихо мак качает, Ему песню напевает. Покачивание кулачков вперед – назад.  </vt:lpstr>
      <vt:lpstr>«Растения» Много всяких растений повсюду: Возле речки, на пруду, на поляне и в саду. (пальцы сжаты в кулак, плотно прижаты друг к другу). Утром весенним раскрывают они лепестки. Всем лепесткам красоту и питанье (Медленно  поднимаются до высоты большого пальца – прорастает растение) Дружно дают по землей корешки. (Тыльные стороны ладоней соединены, пальцы опущены вниз – корень растения). </vt:lpstr>
      <vt:lpstr>Пословицы и поговорки:  Первый цветок ломает ледок. Весна красна цветами, а осень плодами. Где цветок, там медок. Цветы, что дети, уход любят. Хорош цветок, да скоро вянет. Аленький цветок бросается в глазок. На хороший цветок летит мотылек. И красивые цветики ядовитыми бывают.        </vt:lpstr>
      <vt:lpstr>Продуктивные виды деятельности</vt:lpstr>
      <vt:lpstr>Рисование «Мой любимый луговой цветок»</vt:lpstr>
      <vt:lpstr>Рисование пластилином</vt:lpstr>
      <vt:lpstr>Трудовая деятельность</vt:lpstr>
      <vt:lpstr>Посадка рассады цветов</vt:lpstr>
      <vt:lpstr>Посадка Гиацинтов</vt:lpstr>
      <vt:lpstr>Наблюдения:</vt:lpstr>
      <vt:lpstr>Наблюдение за ветками в вазе        «Рододендрона даурского» («Багульника»)</vt:lpstr>
      <vt:lpstr>Экспериментирование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Елена Борисовна</cp:lastModifiedBy>
  <cp:revision>163</cp:revision>
  <cp:lastPrinted>1601-01-01T00:00:00Z</cp:lastPrinted>
  <dcterms:created xsi:type="dcterms:W3CDTF">1601-01-01T00:00:00Z</dcterms:created>
  <dcterms:modified xsi:type="dcterms:W3CDTF">2015-02-04T08:06:13Z</dcterms:modified>
</cp:coreProperties>
</file>