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9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559BB-118A-4B18-8C99-EDE0B12955CB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E8AE9-4CFB-4315-B478-ECF4B6F5BF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048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2808311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Правила безопасного поведения во время землетрясения и меры по снижению потерь и ущерба 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от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землетрясений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</a:b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/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Воспитатель: Короткова Е.М.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/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221088"/>
            <a:ext cx="7488832" cy="1417712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27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/>
              <a:t>Не наводите панику на окружающих своими действиями(крики, суета) – сохраняйте здравый рассудок.</a:t>
            </a:r>
            <a:r>
              <a:rPr lang="ru-RU" sz="1400" dirty="0">
                <a:solidFill>
                  <a:schemeClr val="accent2"/>
                </a:solidFill>
              </a:rPr>
              <a:t/>
            </a:r>
            <a:br>
              <a:rPr lang="ru-RU" sz="1400" dirty="0">
                <a:solidFill>
                  <a:schemeClr val="accent2"/>
                </a:solidFill>
              </a:rPr>
            </a:br>
            <a:endParaRPr lang="ru-RU" sz="1400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992888" cy="4824535"/>
          </a:xfrm>
        </p:spPr>
      </p:pic>
    </p:spTree>
    <p:extLst>
      <p:ext uri="{BB962C8B-B14F-4D97-AF65-F5344CB8AC3E}">
        <p14:creationId xmlns:p14="http://schemas.microsoft.com/office/powerpoint/2010/main" val="534267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Как действовать после землетрясения: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1400" b="1" dirty="0" smtClean="0">
                <a:latin typeface="Arial Narrow" pitchFamily="34" charset="0"/>
              </a:rPr>
              <a:t>Будьте </a:t>
            </a:r>
            <a:r>
              <a:rPr lang="ru-RU" altLang="ru-RU" sz="1400" b="1" dirty="0">
                <a:latin typeface="Arial Narrow" pitchFamily="34" charset="0"/>
              </a:rPr>
              <a:t>готовы к сильным повторным толчкам, так как наиболее опасны первые 2 - 3 часа после землетрясения;</a:t>
            </a:r>
            <a:br>
              <a:rPr lang="ru-RU" altLang="ru-RU" sz="1400" b="1" dirty="0">
                <a:latin typeface="Arial Narrow" pitchFamily="34" charset="0"/>
              </a:rPr>
            </a:br>
            <a:r>
              <a:rPr lang="ru-RU" altLang="ru-RU" sz="1400" b="1" dirty="0">
                <a:latin typeface="Arial Narrow" pitchFamily="34" charset="0"/>
              </a:rPr>
              <a:t>Н</a:t>
            </a:r>
            <a:r>
              <a:rPr lang="ru-RU" altLang="ru-RU" sz="1400" b="1" dirty="0" smtClean="0">
                <a:latin typeface="Arial Narrow" pitchFamily="34" charset="0"/>
              </a:rPr>
              <a:t>е </a:t>
            </a:r>
            <a:r>
              <a:rPr lang="ru-RU" altLang="ru-RU" sz="1400" b="1" dirty="0">
                <a:latin typeface="Arial Narrow" pitchFamily="34" charset="0"/>
              </a:rPr>
              <a:t>входите в здания без крайней нужды.</a:t>
            </a:r>
            <a:br>
              <a:rPr lang="ru-RU" altLang="ru-RU" sz="1400" b="1" dirty="0">
                <a:latin typeface="Arial Narrow" pitchFamily="34" charset="0"/>
              </a:rPr>
            </a:br>
            <a:endParaRPr lang="ru-RU" sz="1400" b="1" dirty="0"/>
          </a:p>
        </p:txBody>
      </p:sp>
      <p:pic>
        <p:nvPicPr>
          <p:cNvPr id="4" name="Picture 2" descr="12z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4890864" cy="3365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72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1400" b="1" dirty="0">
                <a:latin typeface="Arial Narrow" pitchFamily="34" charset="0"/>
              </a:rPr>
              <a:t>- окажите первую медицинскую помощь нуждающимся;</a:t>
            </a:r>
            <a:br>
              <a:rPr lang="ru-RU" altLang="ru-RU" sz="1400" b="1" dirty="0">
                <a:latin typeface="Arial Narrow" pitchFamily="34" charset="0"/>
              </a:rPr>
            </a:br>
            <a:r>
              <a:rPr lang="ru-RU" altLang="ru-RU" sz="1400" b="1" dirty="0">
                <a:latin typeface="Arial Narrow" pitchFamily="34" charset="0"/>
              </a:rPr>
              <a:t>- не пользуйтесь открытым огнем; </a:t>
            </a:r>
            <a:br>
              <a:rPr lang="ru-RU" altLang="ru-RU" sz="1400" b="1" dirty="0">
                <a:latin typeface="Arial Narrow" pitchFamily="34" charset="0"/>
              </a:rPr>
            </a:br>
            <a:r>
              <a:rPr lang="ru-RU" altLang="ru-RU" sz="1400" b="1" dirty="0">
                <a:latin typeface="Arial Narrow" pitchFamily="34" charset="0"/>
              </a:rPr>
              <a:t>- не подходите к явно поврежденным зданиям, не входите в них;</a:t>
            </a:r>
            <a:br>
              <a:rPr lang="ru-RU" altLang="ru-RU" sz="1400" b="1" dirty="0">
                <a:latin typeface="Arial Narrow" pitchFamily="34" charset="0"/>
              </a:rPr>
            </a:br>
            <a:r>
              <a:rPr lang="ru-RU" altLang="ru-RU" sz="1400" b="1" dirty="0">
                <a:latin typeface="Arial Narrow" pitchFamily="34" charset="0"/>
              </a:rPr>
              <a:t>    - не выдумывайте и не передавайте никаких слухов о возможных повторных толчках, пользуйтесь официальными сведениями;</a:t>
            </a:r>
            <a:br>
              <a:rPr lang="ru-RU" altLang="ru-RU" sz="1400" b="1" dirty="0">
                <a:latin typeface="Arial Narrow" pitchFamily="34" charset="0"/>
              </a:rPr>
            </a:br>
            <a:r>
              <a:rPr lang="ru-RU" altLang="ru-RU" sz="1400" b="1" dirty="0">
                <a:latin typeface="Arial Narrow" pitchFamily="34" charset="0"/>
              </a:rPr>
              <a:t/>
            </a:r>
            <a:br>
              <a:rPr lang="ru-RU" altLang="ru-RU" sz="1400" b="1" dirty="0">
                <a:latin typeface="Arial Narrow" pitchFamily="34" charset="0"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4" descr="13z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39248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ig6_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388843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383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Если вы оказались в завале: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1500" b="1" dirty="0" smtClean="0">
                <a:latin typeface="Arial Narrow" pitchFamily="34" charset="0"/>
              </a:rPr>
              <a:t>Спокойно </a:t>
            </a:r>
            <a:r>
              <a:rPr lang="ru-RU" altLang="ru-RU" sz="1500" b="1" dirty="0">
                <a:latin typeface="Arial Narrow" pitchFamily="34" charset="0"/>
              </a:rPr>
              <a:t>оцените обстановку, по возможности окажите себе медицинскую помощь;</a:t>
            </a:r>
            <a:br>
              <a:rPr lang="ru-RU" altLang="ru-RU" sz="1500" b="1" dirty="0">
                <a:latin typeface="Arial Narrow" pitchFamily="34" charset="0"/>
              </a:rPr>
            </a:br>
            <a:r>
              <a:rPr lang="ru-RU" altLang="ru-RU" sz="1500" b="1" dirty="0">
                <a:latin typeface="Arial Narrow" pitchFamily="34" charset="0"/>
              </a:rPr>
              <a:t>П</a:t>
            </a:r>
            <a:r>
              <a:rPr lang="ru-RU" altLang="ru-RU" sz="1500" b="1" dirty="0" smtClean="0">
                <a:latin typeface="Arial Narrow" pitchFamily="34" charset="0"/>
              </a:rPr>
              <a:t>остарайтесь </a:t>
            </a:r>
            <a:r>
              <a:rPr lang="ru-RU" altLang="ru-RU" sz="1500" b="1" dirty="0">
                <a:latin typeface="Arial Narrow" pitchFamily="34" charset="0"/>
              </a:rPr>
              <a:t>укрепить объем, в котором вы оказались с помощью камней или прочного дерева; </a:t>
            </a:r>
            <a:br>
              <a:rPr lang="ru-RU" altLang="ru-RU" sz="1500" b="1" dirty="0">
                <a:latin typeface="Arial Narrow" pitchFamily="34" charset="0"/>
              </a:rPr>
            </a:br>
            <a:r>
              <a:rPr lang="ru-RU" altLang="ru-RU" sz="1500" b="1" dirty="0">
                <a:latin typeface="Arial Narrow" pitchFamily="34" charset="0"/>
              </a:rPr>
              <a:t>П</a:t>
            </a:r>
            <a:r>
              <a:rPr lang="ru-RU" altLang="ru-RU" sz="1500" b="1" dirty="0" smtClean="0">
                <a:latin typeface="Arial Narrow" pitchFamily="34" charset="0"/>
              </a:rPr>
              <a:t>остарайтесь </a:t>
            </a:r>
            <a:r>
              <a:rPr lang="ru-RU" altLang="ru-RU" sz="1500" b="1" dirty="0">
                <a:latin typeface="Arial Narrow" pitchFamily="34" charset="0"/>
              </a:rPr>
              <a:t>установить связь с людьми, находящимися вне завала (голосом, стуком); </a:t>
            </a:r>
            <a:br>
              <a:rPr lang="ru-RU" altLang="ru-RU" sz="1500" b="1" dirty="0">
                <a:latin typeface="Arial Narrow" pitchFamily="34" charset="0"/>
              </a:rPr>
            </a:br>
            <a:r>
              <a:rPr lang="ru-RU" altLang="ru-RU" sz="1500" b="1" dirty="0">
                <a:latin typeface="Arial Narrow" pitchFamily="34" charset="0"/>
              </a:rPr>
              <a:t>П</a:t>
            </a:r>
            <a:r>
              <a:rPr lang="ru-RU" altLang="ru-RU" sz="1500" b="1" dirty="0" smtClean="0">
                <a:latin typeface="Arial Narrow" pitchFamily="34" charset="0"/>
              </a:rPr>
              <a:t>омните</a:t>
            </a:r>
            <a:r>
              <a:rPr lang="ru-RU" altLang="ru-RU" sz="1500" b="1" dirty="0">
                <a:latin typeface="Arial Narrow" pitchFamily="34" charset="0"/>
              </a:rPr>
              <a:t>, что зажигать огонь нельзя, воду из бачка унитаза можно пить, а трубы и батареи можно использовать для подачи сигнала;</a:t>
            </a:r>
            <a:br>
              <a:rPr lang="ru-RU" altLang="ru-RU" sz="1500" b="1" dirty="0">
                <a:latin typeface="Arial Narrow" pitchFamily="34" charset="0"/>
              </a:rPr>
            </a:br>
            <a:r>
              <a:rPr lang="ru-RU" altLang="ru-RU" sz="1500" b="1" dirty="0">
                <a:latin typeface="Arial Narrow" pitchFamily="34" charset="0"/>
              </a:rPr>
              <a:t>Э</a:t>
            </a:r>
            <a:r>
              <a:rPr lang="ru-RU" altLang="ru-RU" sz="1500" b="1" dirty="0" smtClean="0">
                <a:latin typeface="Arial Narrow" pitchFamily="34" charset="0"/>
              </a:rPr>
              <a:t>кономьте </a:t>
            </a:r>
            <a:r>
              <a:rPr lang="ru-RU" altLang="ru-RU" sz="1500" b="1" dirty="0">
                <a:latin typeface="Arial Narrow" pitchFamily="34" charset="0"/>
              </a:rPr>
              <a:t>силы, человек может обходиться без пищи более полумесяца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63381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такое землетрясение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1. Что такое землетрясение?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А. Подземные удары и колебания поверхности земли;</a:t>
            </a:r>
          </a:p>
          <a:p>
            <a:pPr>
              <a:spcBef>
                <a:spcPct val="0"/>
              </a:spcBef>
              <a:buNone/>
            </a:pPr>
            <a:r>
              <a:rPr lang="en-US" altLang="ru-RU" sz="1400" b="1" dirty="0">
                <a:latin typeface="Arial Narrow" pitchFamily="34" charset="0"/>
              </a:rPr>
              <a:t>2</a:t>
            </a:r>
            <a:r>
              <a:rPr lang="ru-RU" altLang="ru-RU" sz="1400" b="1" dirty="0">
                <a:latin typeface="Arial Narrow" pitchFamily="34" charset="0"/>
              </a:rPr>
              <a:t>. Причиной землетрясений может стать.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В. Сдвиг в скальных породах земной коры, разлом, вдоль которого один скальный массив с огромной силой трется о другой.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3. Признаками приближающегося землетрясения могут быть следующие явления: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В. Голубоватое свечение внутренней поверхности домов, запах газа в районах, где раньше этого не отмечалось, вспышки в виде рассеянного света зарниц.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4. Прибор для обнаружения и регистрации колебаний земной поверхности в результате землетрясения называется: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Б. Сейсмографом.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5. Условной величиной, характеризующей общее количество энергии,  выделяемой при сейсмическом толчке в виде упругих волн, является.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Б. Магнитуда.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6. Энергия землетрясений оценивается в единицах по шкалам: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В. Рихтера и </a:t>
            </a:r>
            <a:r>
              <a:rPr lang="ru-RU" altLang="ru-RU" sz="1400" b="1" dirty="0" err="1">
                <a:latin typeface="Arial Narrow" pitchFamily="34" charset="0"/>
              </a:rPr>
              <a:t>Меркалли</a:t>
            </a:r>
            <a:r>
              <a:rPr lang="ru-RU" altLang="ru-RU" sz="1400" b="1" dirty="0">
                <a:latin typeface="Arial Narrow" pitchFamily="34" charset="0"/>
              </a:rPr>
              <a:t>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7.</a:t>
            </a:r>
            <a:r>
              <a:rPr lang="en-US" altLang="ru-RU" sz="1400" b="1" dirty="0">
                <a:latin typeface="Arial Narrow" pitchFamily="34" charset="0"/>
              </a:rPr>
              <a:t> </a:t>
            </a:r>
            <a:r>
              <a:rPr lang="ru-RU" altLang="ru-RU" sz="1400" b="1" dirty="0">
                <a:latin typeface="Arial Narrow" pitchFamily="34" charset="0"/>
              </a:rPr>
              <a:t>Закончите предложение: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К первичным факторам поражения при землетрясении можно отнести только резкие толчки и колебания земной поверхности.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К вторичным факторам поражения при землетрясении можно отнести: опасные геологические явления – течение и проседание грунта, образование трещин в грунте на поверхности, образование тектонических уступов, обвалы и камнепады, оползни, снежные лавины, цунами; разрушения зданий, пожары, взрывы с возможным выбросом ядовитых веществ, транспортные аварии, нарушение коммуникаций; человеческие жертвы, получение  травм, паника.</a:t>
            </a:r>
          </a:p>
          <a:p>
            <a:pPr>
              <a:spcBef>
                <a:spcPct val="0"/>
              </a:spcBef>
              <a:buNone/>
            </a:pPr>
            <a:endParaRPr lang="ru-RU" altLang="ru-RU" sz="1400" b="1" dirty="0">
              <a:solidFill>
                <a:schemeClr val="hlink"/>
              </a:solidFill>
              <a:latin typeface="Arial Narrow" pitchFamily="34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4169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Почувствовав первые толчки, самое важное – это реагировать немедленно. Медлящие люди чаще всего оказываются жертвами землетрясения: падающих частей потолка, стен и предметов. Колебания почвы могут вызвать у вас испуг, но старайтесь сохранять спокойствие и самообладание.</a:t>
            </a:r>
            <a:br>
              <a:rPr lang="ru-RU" sz="1400" b="1" dirty="0" smtClean="0"/>
            </a:br>
            <a:endParaRPr lang="ru-RU" sz="1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8885"/>
            <a:ext cx="4392488" cy="4392488"/>
          </a:xfrm>
        </p:spPr>
      </p:pic>
    </p:spTree>
    <p:extLst>
      <p:ext uri="{BB962C8B-B14F-4D97-AF65-F5344CB8AC3E}">
        <p14:creationId xmlns:p14="http://schemas.microsoft.com/office/powerpoint/2010/main" val="359928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Как действовать во время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землетрясения: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988840"/>
            <a:ext cx="4968552" cy="3952516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1916832"/>
            <a:ext cx="30243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Arial Narrow" pitchFamily="34" charset="0"/>
              </a:rPr>
              <a:t>Ощутив </a:t>
            </a:r>
            <a:r>
              <a:rPr lang="ru-RU" altLang="ru-RU" b="1" dirty="0">
                <a:latin typeface="Arial Narrow" pitchFamily="34" charset="0"/>
              </a:rPr>
              <a:t>колебания здания, увидев качание светильников, падение предметов, услышав нарастающий гул и звон бьющегося стекла, не поддавайтесь панике (от момента, когда Вы почувствовали первые толчки до опасных для здания колебаний у вас есть 15 - 20 секунд);</a:t>
            </a:r>
            <a:r>
              <a:rPr lang="ru-RU" altLang="ru-RU" b="1" dirty="0"/>
              <a:t/>
            </a:r>
            <a:br>
              <a:rPr lang="ru-RU" alt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30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latin typeface="Arial Narrow" pitchFamily="34" charset="0"/>
              </a:rPr>
              <a:t>Если </a:t>
            </a:r>
            <a:r>
              <a:rPr lang="ru-RU" sz="1400" b="1" dirty="0">
                <a:latin typeface="Arial Narrow" pitchFamily="34" charset="0"/>
              </a:rPr>
              <a:t>вы живете на нижних этажах: не теряя времени быстро выйдите из здания, взяв (только заранее подготовленные!) документы, деньги и предметы первой необходимости;</a:t>
            </a:r>
            <a:br>
              <a:rPr lang="ru-RU" sz="1400" b="1" dirty="0">
                <a:latin typeface="Arial Narrow" pitchFamily="34" charset="0"/>
              </a:rPr>
            </a:br>
            <a:r>
              <a:rPr lang="ru-RU" sz="1400" b="1" dirty="0">
                <a:latin typeface="Arial Narrow" pitchFamily="34" charset="0"/>
              </a:rPr>
              <a:t>- покидая помещение, спускайтесь по лестнице, а не на лифте;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endParaRPr lang="ru-RU" sz="1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6992025" cy="4536504"/>
          </a:xfrm>
        </p:spPr>
      </p:pic>
    </p:spTree>
    <p:extLst>
      <p:ext uri="{BB962C8B-B14F-4D97-AF65-F5344CB8AC3E}">
        <p14:creationId xmlns:p14="http://schemas.microsoft.com/office/powerpoint/2010/main" val="380412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Если вы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остались на улице: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оказавшись на улице отойдите подальше от зданий, деревьев, линий электропередач и т.п. (на открытое пространство); </a:t>
            </a:r>
            <a:br>
              <a:rPr lang="ru-RU" altLang="ru-RU" sz="1400" b="1" dirty="0">
                <a:latin typeface="Arial Narrow" pitchFamily="34" charset="0"/>
              </a:rPr>
            </a:br>
            <a:r>
              <a:rPr lang="ru-RU" altLang="ru-RU" sz="1400" b="1" dirty="0">
                <a:latin typeface="Arial Narrow" pitchFamily="34" charset="0"/>
              </a:rPr>
              <a:t>- держитесь в стороне от нависающих балконов, карнизов, парапетов, опасайтесь оборванных проводов.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     Если вы находитесь в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     автомобиле, оставайтесь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     на открытом месте, но не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     покидайте автомобиль,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     только откройте двери,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     и ждите, пока толчки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400" b="1" dirty="0">
                <a:latin typeface="Arial Narrow" pitchFamily="34" charset="0"/>
              </a:rPr>
              <a:t>     не прекратятся.</a:t>
            </a:r>
          </a:p>
          <a:p>
            <a:endParaRPr lang="ru-RU" sz="1400" dirty="0"/>
          </a:p>
        </p:txBody>
      </p:sp>
      <p:pic>
        <p:nvPicPr>
          <p:cNvPr id="4" name="Picture 2" descr="fig6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6358483" cy="417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34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Если вы вынуждены 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остаться в помещении: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56792"/>
            <a:ext cx="4752527" cy="4536504"/>
          </a:xfrm>
        </p:spPr>
      </p:pic>
      <p:sp>
        <p:nvSpPr>
          <p:cNvPr id="3" name="Прямоугольник 2"/>
          <p:cNvSpPr/>
          <p:nvPr/>
        </p:nvSpPr>
        <p:spPr>
          <a:xfrm>
            <a:off x="539552" y="2274838"/>
            <a:ext cx="31683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Находясь в здании:</a:t>
            </a:r>
            <a:br>
              <a:rPr lang="ru-RU" b="1" dirty="0"/>
            </a:br>
            <a:r>
              <a:rPr lang="ru-RU" b="1" dirty="0"/>
              <a:t> Немедленно займите безопасное место: встаньте в дверной проём, заберитесь под кровать или под стол. Держитесь вдали от окон и тяжелых предметов, как холодильник или печь – они могут опрокинуться или сдвинуться с места.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5622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/>
              <a:t>углы, образованные капитальными внутренними стенами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80308"/>
            <a:ext cx="7704855" cy="4801020"/>
          </a:xfrm>
        </p:spPr>
      </p:pic>
    </p:spTree>
    <p:extLst>
      <p:ext uri="{BB962C8B-B14F-4D97-AF65-F5344CB8AC3E}">
        <p14:creationId xmlns:p14="http://schemas.microsoft.com/office/powerpoint/2010/main" val="300174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Дверной проем</a:t>
            </a:r>
            <a:endParaRPr lang="ru-RU" sz="1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97962"/>
            <a:ext cx="8208912" cy="4477760"/>
          </a:xfrm>
        </p:spPr>
      </p:pic>
    </p:spTree>
    <p:extLst>
      <p:ext uri="{BB962C8B-B14F-4D97-AF65-F5344CB8AC3E}">
        <p14:creationId xmlns:p14="http://schemas.microsoft.com/office/powerpoint/2010/main" val="603150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469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Правила безопасного поведения во время землетрясения и меры по снижению потерь и ущерба  от землетрясений  Воспитатель: Короткова Е.М. </vt:lpstr>
      <vt:lpstr>Что такое землетрясение</vt:lpstr>
      <vt:lpstr>Почувствовав первые толчки, самое важное – это реагировать немедленно. Медлящие люди чаще всего оказываются жертвами землетрясения: падающих частей потолка, стен и предметов. Колебания почвы могут вызвать у вас испуг, но старайтесь сохранять спокойствие и самообладание. </vt:lpstr>
      <vt:lpstr>Как действовать во время землетрясения: </vt:lpstr>
      <vt:lpstr>Если вы живете на нижних этажах: не теряя времени быстро выйдите из здания, взяв (только заранее подготовленные!) документы, деньги и предметы первой необходимости; - покидая помещение, спускайтесь по лестнице, а не на лифте; </vt:lpstr>
      <vt:lpstr>Если вы остались на улице: </vt:lpstr>
      <vt:lpstr>Если вы вынуждены  остаться в помещении: </vt:lpstr>
      <vt:lpstr>углы, образованные капитальными внутренними стенами</vt:lpstr>
      <vt:lpstr>Дверной проем</vt:lpstr>
      <vt:lpstr>Не наводите панику на окружающих своими действиями(крики, суета) – сохраняйте здравый рассудок. </vt:lpstr>
      <vt:lpstr>Как действовать после землетрясения:</vt:lpstr>
      <vt:lpstr>- окажите первую медицинскую помощь нуждающимся; - не пользуйтесь открытым огнем;  - не подходите к явно поврежденным зданиям, не входите в них;     - не выдумывайте и не передавайте никаких слухов о возможных повторных толчках, пользуйтесь официальными сведениями;  </vt:lpstr>
      <vt:lpstr>Если вы оказались в завале: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jbh</dc:creator>
  <cp:lastModifiedBy>Windows User</cp:lastModifiedBy>
  <cp:revision>7</cp:revision>
  <dcterms:created xsi:type="dcterms:W3CDTF">2015-01-27T07:04:02Z</dcterms:created>
  <dcterms:modified xsi:type="dcterms:W3CDTF">2015-01-28T01:41:54Z</dcterms:modified>
</cp:coreProperties>
</file>