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8" r:id="rId10"/>
    <p:sldId id="269" r:id="rId11"/>
    <p:sldId id="270" r:id="rId12"/>
    <p:sldId id="264" r:id="rId13"/>
    <p:sldId id="271" r:id="rId14"/>
    <p:sldId id="265" r:id="rId15"/>
    <p:sldId id="266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Tm="1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288032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C000"/>
                </a:solidFill>
              </a:rPr>
              <a:t>Развитие предпосылок связной речи у младших </a:t>
            </a:r>
            <a:r>
              <a:rPr lang="ru-RU" b="1" i="1" dirty="0" smtClean="0">
                <a:solidFill>
                  <a:srgbClr val="FFC000"/>
                </a:solidFill>
              </a:rPr>
              <a:t>дошкольников.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81657" y="4602828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C000"/>
                </a:solidFill>
              </a:rPr>
              <a:t>Выполнила воспитатель</a:t>
            </a:r>
          </a:p>
          <a:p>
            <a:r>
              <a:rPr lang="ru-RU" sz="2000" b="1" i="1" dirty="0">
                <a:solidFill>
                  <a:srgbClr val="FFC000"/>
                </a:solidFill>
              </a:rPr>
              <a:t> </a:t>
            </a:r>
            <a:r>
              <a:rPr lang="ru-RU" sz="2000" b="1" i="1" dirty="0" smtClean="0">
                <a:solidFill>
                  <a:srgbClr val="FFC000"/>
                </a:solidFill>
              </a:rPr>
              <a:t>   БУРЫКИНА Ю. А.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49911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3675"/>
            <a:ext cx="3816424" cy="2862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47314"/>
            <a:ext cx="3624402" cy="27183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5" y="3547314"/>
            <a:ext cx="3826689" cy="2870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5683"/>
            <a:ext cx="3624402" cy="271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1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29" y="2364559"/>
            <a:ext cx="5580112" cy="41850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25567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C000"/>
                </a:solidFill>
              </a:rPr>
              <a:t>Массаж. Массируя пальцы </a:t>
            </a:r>
            <a:r>
              <a:rPr lang="ru-RU" sz="2000" dirty="0" smtClean="0">
                <a:solidFill>
                  <a:srgbClr val="FFC000"/>
                </a:solidFill>
              </a:rPr>
              <a:t>активизируем работу </a:t>
            </a:r>
            <a:r>
              <a:rPr lang="ru-RU" sz="2000" dirty="0">
                <a:solidFill>
                  <a:srgbClr val="FFC000"/>
                </a:solidFill>
              </a:rPr>
              <a:t>внутренних органов.</a:t>
            </a:r>
          </a:p>
          <a:p>
            <a:pPr algn="ctr"/>
            <a:r>
              <a:rPr lang="ru-RU" sz="2000" dirty="0">
                <a:solidFill>
                  <a:srgbClr val="FFC000"/>
                </a:solidFill>
              </a:rPr>
              <a:t>Большой - отвечает за голову;</a:t>
            </a:r>
            <a:br>
              <a:rPr lang="ru-RU" sz="2000" dirty="0">
                <a:solidFill>
                  <a:srgbClr val="FFC000"/>
                </a:solidFill>
              </a:rPr>
            </a:br>
            <a:r>
              <a:rPr lang="ru-RU" sz="2000" dirty="0">
                <a:solidFill>
                  <a:srgbClr val="FFC000"/>
                </a:solidFill>
              </a:rPr>
              <a:t>Указательный - желудок;</a:t>
            </a:r>
            <a:br>
              <a:rPr lang="ru-RU" sz="2000" dirty="0">
                <a:solidFill>
                  <a:srgbClr val="FFC000"/>
                </a:solidFill>
              </a:rPr>
            </a:br>
            <a:r>
              <a:rPr lang="ru-RU" sz="2000" dirty="0">
                <a:solidFill>
                  <a:srgbClr val="FFC000"/>
                </a:solidFill>
              </a:rPr>
              <a:t>Средний - печень;</a:t>
            </a:r>
            <a:br>
              <a:rPr lang="ru-RU" sz="2000" dirty="0">
                <a:solidFill>
                  <a:srgbClr val="FFC000"/>
                </a:solidFill>
              </a:rPr>
            </a:br>
            <a:r>
              <a:rPr lang="ru-RU" sz="2000" dirty="0">
                <a:solidFill>
                  <a:srgbClr val="FFC000"/>
                </a:solidFill>
              </a:rPr>
              <a:t>Безымянный – почки;</a:t>
            </a:r>
            <a:br>
              <a:rPr lang="ru-RU" sz="2000" dirty="0">
                <a:solidFill>
                  <a:srgbClr val="FFC000"/>
                </a:solidFill>
              </a:rPr>
            </a:br>
            <a:r>
              <a:rPr lang="ru-RU" sz="2000" dirty="0">
                <a:solidFill>
                  <a:srgbClr val="FFC000"/>
                </a:solidFill>
              </a:rPr>
              <a:t>Мизинец – сердце.</a:t>
            </a:r>
          </a:p>
        </p:txBody>
      </p:sp>
    </p:spTree>
    <p:extLst>
      <p:ext uri="{BB962C8B-B14F-4D97-AF65-F5344CB8AC3E}">
        <p14:creationId xmlns:p14="http://schemas.microsoft.com/office/powerpoint/2010/main" val="4048770665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20688"/>
            <a:ext cx="6400800" cy="417646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Сказка нужна всем – и большим и маленьким. Сказкой можно успокоить, поднять настроение, научить понимать другого, улучшить самочувствие. Сказка поможет скоротать время, познакомиться с нравственными </a:t>
            </a:r>
            <a:r>
              <a:rPr lang="ru-RU" sz="28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понятиям.</a:t>
            </a:r>
            <a:endParaRPr lang="ru-RU" sz="2800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4744792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6400800" cy="4480521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FFFF00"/>
                </a:solidFill>
              </a:rPr>
              <a:t>Сформировать грамотную речь у детей помогает и приобщение к книге, которая представляет богатейший материал нашей русской культуры и национальных традиций. Дети ежедневно слушают сказки, рассказы, стихи. Привлекают их и скороговорки, произносимые воспитателем, и считалки, сочетающихся с ритмом жестов. Дети с огромной радостью принимают участие в разных играх начиная с речевых, дидактических, настольных и заканчивая подвижными играми</a:t>
            </a:r>
            <a:r>
              <a:rPr lang="ru-RU" sz="2600" dirty="0" smtClean="0">
                <a:solidFill>
                  <a:srgbClr val="FFFF00"/>
                </a:solidFill>
              </a:rPr>
              <a:t>.</a:t>
            </a:r>
            <a:endParaRPr lang="ru-RU" sz="2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02454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5270904" cy="39531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476672"/>
            <a:ext cx="5022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А хорошо </a:t>
            </a:r>
            <a:r>
              <a:rPr lang="ru-RU" sz="3200" dirty="0">
                <a:solidFill>
                  <a:srgbClr val="FFFF00"/>
                </a:solidFill>
              </a:rPr>
              <a:t>знакомые сказки можно и проиграть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481571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24" y="548680"/>
            <a:ext cx="4235963" cy="3176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4085"/>
            <a:ext cx="4091947" cy="3068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5048" y="4079950"/>
            <a:ext cx="856895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Помимо картин, </a:t>
            </a: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широко 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применяем ежедневное рассматривание книжных иллюстрации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899243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32656"/>
            <a:ext cx="8208912" cy="576064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Во 2-й 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младшей группе перед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воспитателями стоит задача интенсивно обогащать речь детей путем восприятия речи и рассказов взрослых. Эти рассказы самые разнообразные:</a:t>
            </a:r>
            <a:endParaRPr lang="ru-RU" sz="14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1) Рассказы о предстоящих событиях. Их главная цель создать ситуацию предвкушения радости завтрашнего дня.</a:t>
            </a:r>
            <a:endParaRPr lang="ru-RU" sz="14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2) Рассказы о прошедшем дне – шаговая констатация того, что уже произошло. Эти рассказы влекут за собой отсроченное переживание событий, доставивших детям приятное или огорчивших их.</a:t>
            </a:r>
            <a:endParaRPr lang="ru-RU" sz="14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3) Рассказы о детях помогают ребенку услышать, что-то приятное в свой адрес в присутствии всех детей, так реализуется потребность ребенка почувствовать себя значимым, компетентным. 4)Рассказы о взрослых, о животных.</a:t>
            </a:r>
            <a:endParaRPr lang="ru-RU" sz="14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5) Рассказы о приключениях игрушек (мини– инсценировки), литературных героях.</a:t>
            </a:r>
            <a:endParaRPr lang="ru-RU" sz="1400" b="1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5240143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04664"/>
            <a:ext cx="8784976" cy="619268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Другой ключевой задачей развития речи является развитие диалогической речи.</a:t>
            </a:r>
            <a:endParaRPr lang="ru-RU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</a:rPr>
              <a:t>Эту задачу, прежде всего, решаем в индивидуальных разговорах с ребенком, а их эффективность напрямую связана с характером наших отношений с малышом, от уровня его привязанности и доверия к нам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  <a:ea typeface="Calibri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ea typeface="Calibri"/>
              </a:rPr>
              <a:t>Ещё </a:t>
            </a:r>
            <a:r>
              <a:rPr lang="ru-RU" b="1" dirty="0" err="1" smtClean="0">
                <a:solidFill>
                  <a:srgbClr val="FFFF00"/>
                </a:solidFill>
                <a:latin typeface="Times New Roman"/>
                <a:ea typeface="Calibri"/>
              </a:rPr>
              <a:t>одгим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средством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диалогической речи, помогающим нам в работе, являются стихи– диалоги (такие, как «Кисонька – </a:t>
            </a:r>
            <a:r>
              <a:rPr lang="ru-RU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мурысонька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»).</a:t>
            </a:r>
            <a:endParaRPr lang="ru-RU" b="1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А также ролевые диалоги, где дети слышат не только формулы речевого этикета, но и учатся высказывать свои мысли, привлекая опыт ролевых отношений, который дети осваивают в сюжетно– ролевых играх.</a:t>
            </a:r>
            <a:endParaRPr lang="ru-RU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982468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60914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8002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FF00"/>
                </a:solidFill>
                <a:latin typeface="Times New Roman"/>
                <a:ea typeface="Calibri"/>
              </a:rPr>
              <a:t>Основные задачи речевого развития детей</a:t>
            </a:r>
            <a:r>
              <a:rPr lang="ru-RU" b="1" i="1" dirty="0" smtClean="0">
                <a:solidFill>
                  <a:srgbClr val="FFFF00"/>
                </a:solidFill>
                <a:latin typeface="Times New Roman"/>
                <a:ea typeface="Calibri"/>
              </a:rPr>
              <a:t>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31236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FF00"/>
                </a:solidFill>
              </a:rPr>
              <a:t>    </a:t>
            </a:r>
            <a:r>
              <a:rPr lang="ru-RU" sz="3000" b="1" dirty="0" smtClean="0">
                <a:solidFill>
                  <a:srgbClr val="FFFF00"/>
                </a:solidFill>
              </a:rPr>
              <a:t>- </a:t>
            </a:r>
            <a:r>
              <a:rPr lang="ru-RU" sz="3000" b="1" dirty="0">
                <a:solidFill>
                  <a:srgbClr val="FFFF00"/>
                </a:solidFill>
              </a:rPr>
              <a:t>овладение нормами и правилами родного языка, определёнными для каждого возраста;</a:t>
            </a:r>
          </a:p>
          <a:p>
            <a:pPr algn="l"/>
            <a:r>
              <a:rPr lang="ru-RU" sz="3000" b="1" dirty="0" smtClean="0">
                <a:solidFill>
                  <a:srgbClr val="FFFF00"/>
                </a:solidFill>
              </a:rPr>
              <a:t>    - </a:t>
            </a:r>
            <a:r>
              <a:rPr lang="ru-RU" sz="3000" b="1" dirty="0">
                <a:solidFill>
                  <a:srgbClr val="FFFF00"/>
                </a:solidFill>
              </a:rPr>
              <a:t>развитие у детей коммуникативных способностей (способности общаться)</a:t>
            </a:r>
            <a:r>
              <a:rPr lang="ru-RU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548235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152128"/>
          </a:xfrm>
        </p:spPr>
        <p:txBody>
          <a:bodyPr/>
          <a:lstStyle/>
          <a:p>
            <a:r>
              <a:rPr lang="ru-RU" b="1" i="1" dirty="0">
                <a:solidFill>
                  <a:srgbClr val="FFC000"/>
                </a:solidFill>
              </a:rPr>
              <a:t>З</a:t>
            </a:r>
            <a:r>
              <a:rPr lang="ru-RU" b="1" i="1" dirty="0" smtClean="0">
                <a:solidFill>
                  <a:srgbClr val="FFC000"/>
                </a:solidFill>
              </a:rPr>
              <a:t>адачи </a:t>
            </a:r>
            <a:r>
              <a:rPr lang="ru-RU" b="1" i="1" dirty="0">
                <a:solidFill>
                  <a:srgbClr val="FFC000"/>
                </a:solidFill>
              </a:rPr>
              <a:t>развития речи</a:t>
            </a:r>
            <a:r>
              <a:rPr lang="ru-RU" i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11236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- Формирование звуковой культуры речи.</a:t>
            </a:r>
            <a:br>
              <a:rPr lang="ru-RU" sz="2800" dirty="0">
                <a:solidFill>
                  <a:srgbClr val="FFC000"/>
                </a:solidFill>
              </a:rPr>
            </a:br>
            <a:r>
              <a:rPr lang="ru-RU" sz="2800" dirty="0">
                <a:solidFill>
                  <a:srgbClr val="FFC000"/>
                </a:solidFill>
              </a:rPr>
              <a:t>- Обогащение словарного запаса.</a:t>
            </a:r>
            <a:br>
              <a:rPr lang="ru-RU" sz="2800" dirty="0">
                <a:solidFill>
                  <a:srgbClr val="FFC000"/>
                </a:solidFill>
              </a:rPr>
            </a:br>
            <a:r>
              <a:rPr lang="ru-RU" sz="2800" dirty="0">
                <a:solidFill>
                  <a:srgbClr val="FFC000"/>
                </a:solidFill>
              </a:rPr>
              <a:t>- Формирование грамматического строя речи.</a:t>
            </a:r>
            <a:br>
              <a:rPr lang="ru-RU" sz="2800" dirty="0">
                <a:solidFill>
                  <a:srgbClr val="FFC000"/>
                </a:solidFill>
              </a:rPr>
            </a:br>
            <a:r>
              <a:rPr lang="ru-RU" sz="2800" dirty="0">
                <a:solidFill>
                  <a:srgbClr val="FFC000"/>
                </a:solidFill>
              </a:rPr>
              <a:t>- Обучение рассказыванию, связной речи.</a:t>
            </a:r>
            <a:br>
              <a:rPr lang="ru-RU" sz="2800" dirty="0">
                <a:solidFill>
                  <a:srgbClr val="FFC000"/>
                </a:solidFill>
              </a:rPr>
            </a:br>
            <a:r>
              <a:rPr lang="ru-RU" sz="2800" dirty="0">
                <a:solidFill>
                  <a:srgbClr val="FFC000"/>
                </a:solidFill>
              </a:rPr>
              <a:t>- Развитие выразительности речи.</a:t>
            </a:r>
          </a:p>
          <a:p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31345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48680"/>
            <a:ext cx="6400800" cy="489654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Работа по развитию речи ребёнка в нашей группе  осуществляется в разных видах деятельности ; на специальных занятиях по развитию речи, а также и на других занятиях ; вне занятий – в игровой и художественной деятельности; в повседневной жизни.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87531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1"/>
            <a:ext cx="4032447" cy="30243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10998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53259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rgbClr val="FFC0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Большое </a:t>
            </a:r>
            <a:r>
              <a:rPr lang="ru-RU" sz="3200" dirty="0">
                <a:solidFill>
                  <a:srgbClr val="FFC000"/>
                </a:solidFill>
              </a:rPr>
              <a:t>значение для развития речи дошкольника имеет обогащение словаря на основе знаний и представлений об окружающей жизни и в процессе наблюдений природой. Природа имеет уникальные возможности для развития речи детей. </a:t>
            </a:r>
          </a:p>
        </p:txBody>
      </p:sp>
    </p:spTree>
    <p:extLst>
      <p:ext uri="{BB962C8B-B14F-4D97-AF65-F5344CB8AC3E}">
        <p14:creationId xmlns:p14="http://schemas.microsoft.com/office/powerpoint/2010/main" val="2245432389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067944" cy="3050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2701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772400" cy="178010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Хочется отдельно остановиться на роли развития мелкой моторики пальчиков в формировании речи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1480245970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764704"/>
            <a:ext cx="6400800" cy="14732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а) застегивание и расстегивание пуговиц;</a:t>
            </a:r>
            <a:br>
              <a:rPr lang="ru-RU" sz="28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б) шнурование ботинок;</a:t>
            </a:r>
            <a:br>
              <a:rPr lang="ru-RU" sz="28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в) шнуровка на специальных рамках;</a:t>
            </a:r>
            <a:br>
              <a:rPr lang="ru-RU" sz="28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г) нанизывание колец на тесьму;</a:t>
            </a:r>
            <a:br>
              <a:rPr lang="ru-RU" sz="28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д) игры с мозаикой;</a:t>
            </a:r>
            <a:br>
              <a:rPr lang="ru-RU" sz="28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е) сортировка мозаики по ячейкам;</a:t>
            </a:r>
            <a:br>
              <a:rPr lang="ru-RU" sz="28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ж) игры с конструкторами;</a:t>
            </a:r>
            <a:br>
              <a:rPr lang="ru-RU" sz="28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з) перебирание круп, зерен (например, фасоль и горох).</a:t>
            </a:r>
            <a:endParaRPr lang="ru-RU" sz="2800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2398417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168</TotalTime>
  <Words>514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Развитие предпосылок связной речи у младших дошкольников. </vt:lpstr>
      <vt:lpstr>Основные задачи речевого развития детей:</vt:lpstr>
      <vt:lpstr>Задачи развития речи </vt:lpstr>
      <vt:lpstr>Презентация PowerPoint</vt:lpstr>
      <vt:lpstr>Презентация PowerPoint</vt:lpstr>
      <vt:lpstr>Презентация PowerPoint</vt:lpstr>
      <vt:lpstr>Презентация PowerPoint</vt:lpstr>
      <vt:lpstr>Хочется отдельно остановиться на роли развития мелкой моторики пальчиков в формировании речи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18</cp:revision>
  <dcterms:created xsi:type="dcterms:W3CDTF">2014-03-18T15:02:20Z</dcterms:created>
  <dcterms:modified xsi:type="dcterms:W3CDTF">2014-03-19T05:54:36Z</dcterms:modified>
</cp:coreProperties>
</file>