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5" autoAdjust="0"/>
    <p:restoredTop sz="86368" autoAdjust="0"/>
  </p:normalViewPr>
  <p:slideViewPr>
    <p:cSldViewPr>
      <p:cViewPr varScale="1">
        <p:scale>
          <a:sx n="111" d="100"/>
          <a:sy n="111" d="100"/>
        </p:scale>
        <p:origin x="-4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4CA0BF-3C95-4A83-858A-64AE6EEAC0D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3357562"/>
            <a:ext cx="6553200" cy="17478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Консультация для педагогов с использованием информационных технологий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Подготовила воспитатель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Прохорова </a:t>
            </a:r>
            <a:r>
              <a:rPr lang="ru-RU" b="1" smtClean="0">
                <a:solidFill>
                  <a:schemeClr val="bg1"/>
                </a:solidFill>
              </a:rPr>
              <a:t>Юлия Владимировна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0162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Экология дошкольникам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969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78837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Трудно представить себе воспитание детей без привлечения в  помощники воспитателю природы нашей планеты, природы родного края - этого самого естественного источника красоты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7518">
            <a:off x="268100" y="1618277"/>
            <a:ext cx="4530773" cy="313785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03575">
            <a:off x="4585671" y="3125521"/>
            <a:ext cx="4501993" cy="3248976"/>
          </a:xfrm>
        </p:spPr>
      </p:pic>
    </p:spTree>
    <p:extLst>
      <p:ext uri="{BB962C8B-B14F-4D97-AF65-F5344CB8AC3E}">
        <p14:creationId xmlns:p14="http://schemas.microsoft.com/office/powerpoint/2010/main" xmlns="" val="352854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«Сила природы велика»</a:t>
            </a:r>
            <a:br>
              <a:rPr lang="ru-RU" sz="3600" b="1" dirty="0"/>
            </a:br>
            <a:r>
              <a:rPr lang="ru-RU" sz="2000" b="1" i="1" dirty="0"/>
              <a:t>Марк туллий </a:t>
            </a:r>
            <a:r>
              <a:rPr lang="ru-RU" sz="2000" b="1" i="1" dirty="0" err="1"/>
              <a:t>цицерон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+mj-lt"/>
              </a:rPr>
              <a:t>Природа лучше</a:t>
            </a:r>
            <a:r>
              <a:rPr lang="ru-RU" b="1" dirty="0">
                <a:latin typeface="+mj-lt"/>
              </a:rPr>
              <a:t>, чем что-либо  обогащает  психику  ребенка, совершенствует его органы чувств и эстетический  вкус.  Воспитание  любви  к природе, умение чувствовать ее  красоту  и  восхищаться  ею  имеет  огромное значение для эстетического развития детей, для  нравственного воспитания, в  частности,  для  пробуждения  у  дошкольников  патриотических чувств,  чуткости  к  окружающему,   потребности   к   труду,   способствует физической закалке, а так же расширению умственного кругозора.</a:t>
            </a:r>
          </a:p>
        </p:txBody>
      </p:sp>
    </p:spTree>
    <p:extLst>
      <p:ext uri="{BB962C8B-B14F-4D97-AF65-F5344CB8AC3E}">
        <p14:creationId xmlns:p14="http://schemas.microsoft.com/office/powerpoint/2010/main" xmlns="" val="287386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NP\Рабочий стол\картинки для презентации по экологии\i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356992"/>
            <a:ext cx="4140460" cy="314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228184" y="385247"/>
            <a:ext cx="2808312" cy="16574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Нравственное развитие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059832" y="10525"/>
            <a:ext cx="2808312" cy="179444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Эстетическое  развитие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75556" y="368660"/>
            <a:ext cx="2304256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627784" y="3573016"/>
            <a:ext cx="2304256" cy="1584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Умственное развитие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39552" y="4653136"/>
            <a:ext cx="2520280" cy="163023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Социальное развитие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43508" y="2204864"/>
            <a:ext cx="3312368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Коммуникативное развитие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256495" y="1804966"/>
            <a:ext cx="2844316" cy="148260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патриотических чувств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278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Воспитание экологической культуры </a:t>
            </a:r>
            <a:br>
              <a:rPr lang="ru-RU" sz="2400" b="1" dirty="0" smtClean="0"/>
            </a:br>
            <a:r>
              <a:rPr lang="ru-RU" sz="2400" b="1" dirty="0" smtClean="0"/>
              <a:t>через разные виды деятельности</a:t>
            </a:r>
            <a:endParaRPr lang="ru-RU" sz="24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55576" y="1740132"/>
            <a:ext cx="7560840" cy="4569187"/>
            <a:chOff x="1412014" y="1724109"/>
            <a:chExt cx="5236570" cy="4569187"/>
          </a:xfrm>
        </p:grpSpPr>
        <p:sp>
          <p:nvSpPr>
            <p:cNvPr id="6" name="Полилиния 5"/>
            <p:cNvSpPr/>
            <p:nvPr/>
          </p:nvSpPr>
          <p:spPr>
            <a:xfrm>
              <a:off x="3465374" y="3466614"/>
              <a:ext cx="1285155" cy="1146837"/>
            </a:xfrm>
            <a:custGeom>
              <a:avLst/>
              <a:gdLst>
                <a:gd name="connsiteX0" fmla="*/ 0 w 1146837"/>
                <a:gd name="connsiteY0" fmla="*/ 573419 h 1146837"/>
                <a:gd name="connsiteX1" fmla="*/ 573419 w 1146837"/>
                <a:gd name="connsiteY1" fmla="*/ 0 h 1146837"/>
                <a:gd name="connsiteX2" fmla="*/ 1146838 w 1146837"/>
                <a:gd name="connsiteY2" fmla="*/ 573419 h 1146837"/>
                <a:gd name="connsiteX3" fmla="*/ 573419 w 1146837"/>
                <a:gd name="connsiteY3" fmla="*/ 1146838 h 1146837"/>
                <a:gd name="connsiteX4" fmla="*/ 0 w 1146837"/>
                <a:gd name="connsiteY4" fmla="*/ 573419 h 11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837" h="1146837">
                  <a:moveTo>
                    <a:pt x="0" y="573419"/>
                  </a:moveTo>
                  <a:cubicBezTo>
                    <a:pt x="0" y="256728"/>
                    <a:pt x="256728" y="0"/>
                    <a:pt x="573419" y="0"/>
                  </a:cubicBezTo>
                  <a:cubicBezTo>
                    <a:pt x="890110" y="0"/>
                    <a:pt x="1146838" y="256728"/>
                    <a:pt x="1146838" y="573419"/>
                  </a:cubicBezTo>
                  <a:cubicBezTo>
                    <a:pt x="1146838" y="890110"/>
                    <a:pt x="890110" y="1146838"/>
                    <a:pt x="573419" y="1146838"/>
                  </a:cubicBezTo>
                  <a:cubicBezTo>
                    <a:pt x="256728" y="1146838"/>
                    <a:pt x="0" y="890110"/>
                    <a:pt x="0" y="57341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030" tIns="173030" rIns="173030" bIns="17303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Экологическая культура</a:t>
              </a:r>
              <a:endParaRPr lang="ru-RU" sz="14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 rot="16239148">
              <a:off x="3751570" y="3153023"/>
              <a:ext cx="595664" cy="31665"/>
            </a:xfrm>
            <a:custGeom>
              <a:avLst/>
              <a:gdLst>
                <a:gd name="connsiteX0" fmla="*/ 0 w 329437"/>
                <a:gd name="connsiteY0" fmla="*/ 14677 h 29355"/>
                <a:gd name="connsiteX1" fmla="*/ 329437 w 329437"/>
                <a:gd name="connsiteY1" fmla="*/ 14677 h 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9437" h="29355">
                  <a:moveTo>
                    <a:pt x="0" y="14677"/>
                  </a:moveTo>
                  <a:lnTo>
                    <a:pt x="329437" y="14677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182" tIns="6442" rIns="169183" bIns="644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444457" y="1724109"/>
              <a:ext cx="1184566" cy="1146836"/>
            </a:xfrm>
            <a:custGeom>
              <a:avLst/>
              <a:gdLst>
                <a:gd name="connsiteX0" fmla="*/ 0 w 1146837"/>
                <a:gd name="connsiteY0" fmla="*/ 573419 h 1146837"/>
                <a:gd name="connsiteX1" fmla="*/ 573419 w 1146837"/>
                <a:gd name="connsiteY1" fmla="*/ 0 h 1146837"/>
                <a:gd name="connsiteX2" fmla="*/ 1146838 w 1146837"/>
                <a:gd name="connsiteY2" fmla="*/ 573419 h 1146837"/>
                <a:gd name="connsiteX3" fmla="*/ 573419 w 1146837"/>
                <a:gd name="connsiteY3" fmla="*/ 1146838 h 1146837"/>
                <a:gd name="connsiteX4" fmla="*/ 0 w 1146837"/>
                <a:gd name="connsiteY4" fmla="*/ 573419 h 11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837" h="1146837">
                  <a:moveTo>
                    <a:pt x="0" y="573419"/>
                  </a:moveTo>
                  <a:cubicBezTo>
                    <a:pt x="0" y="256728"/>
                    <a:pt x="256728" y="0"/>
                    <a:pt x="573419" y="0"/>
                  </a:cubicBezTo>
                  <a:cubicBezTo>
                    <a:pt x="890110" y="0"/>
                    <a:pt x="1146838" y="256728"/>
                    <a:pt x="1146838" y="573419"/>
                  </a:cubicBezTo>
                  <a:cubicBezTo>
                    <a:pt x="1146838" y="890110"/>
                    <a:pt x="890110" y="1146838"/>
                    <a:pt x="573419" y="1146838"/>
                  </a:cubicBezTo>
                  <a:cubicBezTo>
                    <a:pt x="256728" y="1146838"/>
                    <a:pt x="0" y="890110"/>
                    <a:pt x="0" y="57341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395" tIns="172395" rIns="172395" bIns="17239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конструирование</a:t>
              </a:r>
              <a:endParaRPr lang="ru-RU" sz="14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 rot="38276">
              <a:off x="4750444" y="4021704"/>
              <a:ext cx="622530" cy="45719"/>
            </a:xfrm>
            <a:custGeom>
              <a:avLst/>
              <a:gdLst>
                <a:gd name="connsiteX0" fmla="*/ 0 w 363057"/>
                <a:gd name="connsiteY0" fmla="*/ 14677 h 29355"/>
                <a:gd name="connsiteX1" fmla="*/ 363057 w 363057"/>
                <a:gd name="connsiteY1" fmla="*/ 14677 h 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057" h="29355">
                  <a:moveTo>
                    <a:pt x="0" y="14677"/>
                  </a:moveTo>
                  <a:lnTo>
                    <a:pt x="363057" y="14677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152" tIns="5601" rIns="185152" bIns="560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235888" y="3625202"/>
              <a:ext cx="1412696" cy="1146837"/>
            </a:xfrm>
            <a:custGeom>
              <a:avLst/>
              <a:gdLst>
                <a:gd name="connsiteX0" fmla="*/ 0 w 1146837"/>
                <a:gd name="connsiteY0" fmla="*/ 573419 h 1146837"/>
                <a:gd name="connsiteX1" fmla="*/ 573419 w 1146837"/>
                <a:gd name="connsiteY1" fmla="*/ 0 h 1146837"/>
                <a:gd name="connsiteX2" fmla="*/ 1146838 w 1146837"/>
                <a:gd name="connsiteY2" fmla="*/ 573419 h 1146837"/>
                <a:gd name="connsiteX3" fmla="*/ 573419 w 1146837"/>
                <a:gd name="connsiteY3" fmla="*/ 1146838 h 1146837"/>
                <a:gd name="connsiteX4" fmla="*/ 0 w 1146837"/>
                <a:gd name="connsiteY4" fmla="*/ 573419 h 11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837" h="1146837">
                  <a:moveTo>
                    <a:pt x="0" y="573419"/>
                  </a:moveTo>
                  <a:cubicBezTo>
                    <a:pt x="0" y="256728"/>
                    <a:pt x="256728" y="0"/>
                    <a:pt x="573419" y="0"/>
                  </a:cubicBezTo>
                  <a:cubicBezTo>
                    <a:pt x="890110" y="0"/>
                    <a:pt x="1146838" y="256728"/>
                    <a:pt x="1146838" y="573419"/>
                  </a:cubicBezTo>
                  <a:cubicBezTo>
                    <a:pt x="1146838" y="890110"/>
                    <a:pt x="890110" y="1146838"/>
                    <a:pt x="573419" y="1146838"/>
                  </a:cubicBezTo>
                  <a:cubicBezTo>
                    <a:pt x="256728" y="1146838"/>
                    <a:pt x="0" y="890110"/>
                    <a:pt x="0" y="57341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41650"/>
                <a:satOff val="-4260"/>
                <a:lumOff val="21057"/>
                <a:alphaOff val="0"/>
              </a:schemeClr>
            </a:fillRef>
            <a:effectRef idx="2">
              <a:schemeClr val="accent3">
                <a:shade val="50000"/>
                <a:hueOff val="-41650"/>
                <a:satOff val="-4260"/>
                <a:lumOff val="210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395" tIns="172395" rIns="172395" bIns="17239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Музыкальная деятельность</a:t>
              </a:r>
              <a:endParaRPr lang="ru-RU" sz="14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5361724">
              <a:off x="3790001" y="4852677"/>
              <a:ext cx="511694" cy="33200"/>
            </a:xfrm>
            <a:custGeom>
              <a:avLst/>
              <a:gdLst>
                <a:gd name="connsiteX0" fmla="*/ 0 w 363057"/>
                <a:gd name="connsiteY0" fmla="*/ 14677 h 29355"/>
                <a:gd name="connsiteX1" fmla="*/ 363057 w 363057"/>
                <a:gd name="connsiteY1" fmla="*/ 14677 h 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057" h="29355">
                  <a:moveTo>
                    <a:pt x="0" y="14677"/>
                  </a:moveTo>
                  <a:lnTo>
                    <a:pt x="363057" y="14677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152" tIns="5600" rIns="185152" bIns="56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332620" y="5125375"/>
              <a:ext cx="1417910" cy="1167921"/>
            </a:xfrm>
            <a:custGeom>
              <a:avLst/>
              <a:gdLst>
                <a:gd name="connsiteX0" fmla="*/ 0 w 1146837"/>
                <a:gd name="connsiteY0" fmla="*/ 573419 h 1146837"/>
                <a:gd name="connsiteX1" fmla="*/ 573419 w 1146837"/>
                <a:gd name="connsiteY1" fmla="*/ 0 h 1146837"/>
                <a:gd name="connsiteX2" fmla="*/ 1146838 w 1146837"/>
                <a:gd name="connsiteY2" fmla="*/ 573419 h 1146837"/>
                <a:gd name="connsiteX3" fmla="*/ 573419 w 1146837"/>
                <a:gd name="connsiteY3" fmla="*/ 1146838 h 1146837"/>
                <a:gd name="connsiteX4" fmla="*/ 0 w 1146837"/>
                <a:gd name="connsiteY4" fmla="*/ 573419 h 11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837" h="1146837">
                  <a:moveTo>
                    <a:pt x="0" y="573419"/>
                  </a:moveTo>
                  <a:cubicBezTo>
                    <a:pt x="0" y="256728"/>
                    <a:pt x="256728" y="0"/>
                    <a:pt x="573419" y="0"/>
                  </a:cubicBezTo>
                  <a:cubicBezTo>
                    <a:pt x="890110" y="0"/>
                    <a:pt x="1146838" y="256728"/>
                    <a:pt x="1146838" y="573419"/>
                  </a:cubicBezTo>
                  <a:cubicBezTo>
                    <a:pt x="1146838" y="890110"/>
                    <a:pt x="890110" y="1146838"/>
                    <a:pt x="573419" y="1146838"/>
                  </a:cubicBezTo>
                  <a:cubicBezTo>
                    <a:pt x="256728" y="1146838"/>
                    <a:pt x="0" y="890110"/>
                    <a:pt x="0" y="57341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83300"/>
                <a:satOff val="-8521"/>
                <a:lumOff val="42115"/>
                <a:alphaOff val="0"/>
              </a:schemeClr>
            </a:fillRef>
            <a:effectRef idx="2">
              <a:schemeClr val="accent3">
                <a:shade val="50000"/>
                <a:hueOff val="-83300"/>
                <a:satOff val="-8521"/>
                <a:lumOff val="421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395" tIns="172395" rIns="172395" bIns="17239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Изобразительная деятельность</a:t>
              </a:r>
              <a:endParaRPr lang="ru-RU" sz="14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 rot="21560852">
              <a:off x="2779674" y="4011063"/>
              <a:ext cx="685660" cy="54982"/>
            </a:xfrm>
            <a:custGeom>
              <a:avLst/>
              <a:gdLst>
                <a:gd name="connsiteX0" fmla="*/ 0 w 329437"/>
                <a:gd name="connsiteY0" fmla="*/ 14677 h 29355"/>
                <a:gd name="connsiteX1" fmla="*/ 329437 w 329437"/>
                <a:gd name="connsiteY1" fmla="*/ 14677 h 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9437" h="29355">
                  <a:moveTo>
                    <a:pt x="329437" y="14678"/>
                  </a:moveTo>
                  <a:lnTo>
                    <a:pt x="0" y="14678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181" tIns="6442" rIns="169185" bIns="644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412014" y="3650652"/>
              <a:ext cx="1465070" cy="1146837"/>
            </a:xfrm>
            <a:custGeom>
              <a:avLst/>
              <a:gdLst>
                <a:gd name="connsiteX0" fmla="*/ 0 w 1146837"/>
                <a:gd name="connsiteY0" fmla="*/ 573419 h 1146837"/>
                <a:gd name="connsiteX1" fmla="*/ 573419 w 1146837"/>
                <a:gd name="connsiteY1" fmla="*/ 0 h 1146837"/>
                <a:gd name="connsiteX2" fmla="*/ 1146838 w 1146837"/>
                <a:gd name="connsiteY2" fmla="*/ 573419 h 1146837"/>
                <a:gd name="connsiteX3" fmla="*/ 573419 w 1146837"/>
                <a:gd name="connsiteY3" fmla="*/ 1146838 h 1146837"/>
                <a:gd name="connsiteX4" fmla="*/ 0 w 1146837"/>
                <a:gd name="connsiteY4" fmla="*/ 573419 h 11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837" h="1146837">
                  <a:moveTo>
                    <a:pt x="0" y="573419"/>
                  </a:moveTo>
                  <a:cubicBezTo>
                    <a:pt x="0" y="256728"/>
                    <a:pt x="256728" y="0"/>
                    <a:pt x="573419" y="0"/>
                  </a:cubicBezTo>
                  <a:cubicBezTo>
                    <a:pt x="890110" y="0"/>
                    <a:pt x="1146838" y="256728"/>
                    <a:pt x="1146838" y="573419"/>
                  </a:cubicBezTo>
                  <a:cubicBezTo>
                    <a:pt x="1146838" y="890110"/>
                    <a:pt x="890110" y="1146838"/>
                    <a:pt x="573419" y="1146838"/>
                  </a:cubicBezTo>
                  <a:cubicBezTo>
                    <a:pt x="256728" y="1146838"/>
                    <a:pt x="0" y="890110"/>
                    <a:pt x="0" y="57341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41650"/>
                <a:satOff val="-4260"/>
                <a:lumOff val="21057"/>
                <a:alphaOff val="0"/>
              </a:schemeClr>
            </a:fillRef>
            <a:effectRef idx="2">
              <a:schemeClr val="accent3">
                <a:shade val="50000"/>
                <a:hueOff val="-41650"/>
                <a:satOff val="-4260"/>
                <a:lumOff val="210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395" tIns="172395" rIns="172395" bIns="17239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экспериментирование</a:t>
              </a:r>
              <a:endParaRPr lang="ru-RU" sz="1400" kern="1200" dirty="0"/>
            </a:p>
          </p:txBody>
        </p:sp>
      </p:grpSp>
      <p:sp>
        <p:nvSpPr>
          <p:cNvPr id="15" name="Овал 14"/>
          <p:cNvSpPr/>
          <p:nvPr/>
        </p:nvSpPr>
        <p:spPr>
          <a:xfrm>
            <a:off x="6804248" y="2360787"/>
            <a:ext cx="1915421" cy="11690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Театральная деятельность</a:t>
            </a: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326354" y="2934231"/>
            <a:ext cx="792088" cy="7200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793781" y="4992710"/>
            <a:ext cx="1943896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Физическая деятельность</a:t>
            </a:r>
            <a:endParaRPr lang="ru-RU" sz="14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326354" y="4387956"/>
            <a:ext cx="950336" cy="8511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06135" y="2432802"/>
            <a:ext cx="2016224" cy="11690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Игровая деятельность</a:t>
            </a:r>
            <a:endParaRPr lang="ru-RU" sz="1400" dirty="0"/>
          </a:p>
        </p:txBody>
      </p:sp>
      <p:sp>
        <p:nvSpPr>
          <p:cNvPr id="23" name="Овал 22"/>
          <p:cNvSpPr/>
          <p:nvPr/>
        </p:nvSpPr>
        <p:spPr>
          <a:xfrm>
            <a:off x="1403428" y="4970190"/>
            <a:ext cx="2037862" cy="11690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Трудовая деятельность</a:t>
            </a:r>
            <a:endParaRPr lang="ru-RU" sz="1400" dirty="0"/>
          </a:p>
        </p:txBody>
      </p:sp>
      <p:cxnSp>
        <p:nvCxnSpPr>
          <p:cNvPr id="33" name="Прямая соединительная линия 32"/>
          <p:cNvCxnSpPr>
            <a:endCxn id="23" idx="7"/>
          </p:cNvCxnSpPr>
          <p:nvPr/>
        </p:nvCxnSpPr>
        <p:spPr>
          <a:xfrm flipH="1">
            <a:off x="3142852" y="4434728"/>
            <a:ext cx="771594" cy="70667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1979712" y="1670717"/>
            <a:ext cx="1710413" cy="114683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наблюдение</a:t>
            </a:r>
            <a:endParaRPr lang="ru-RU" sz="1200" dirty="0"/>
          </a:p>
        </p:txBody>
      </p:sp>
      <p:sp>
        <p:nvSpPr>
          <p:cNvPr id="45" name="Овал 44"/>
          <p:cNvSpPr/>
          <p:nvPr/>
        </p:nvSpPr>
        <p:spPr>
          <a:xfrm>
            <a:off x="5392544" y="1740132"/>
            <a:ext cx="1638405" cy="11468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чтение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3142852" y="2817554"/>
            <a:ext cx="771594" cy="84912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2422359" y="3242114"/>
            <a:ext cx="1322241" cy="61893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575553" y="3184879"/>
            <a:ext cx="1372711" cy="67616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992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/>
              <a:t>Экологическое воспитание дошкольника —  это  и  есть  познание  живого, которое рядом с ребенком, во взаимодействии со средой обитания  и  выработка на этой основе правильных форм взаимодействия с ним.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628800"/>
            <a:ext cx="7416823" cy="4896544"/>
          </a:xfrm>
        </p:spPr>
      </p:pic>
    </p:spTree>
    <p:extLst>
      <p:ext uri="{BB962C8B-B14F-4D97-AF65-F5344CB8AC3E}">
        <p14:creationId xmlns:p14="http://schemas.microsoft.com/office/powerpoint/2010/main" xmlns="" val="54705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b="1" i="1" dirty="0" smtClean="0"/>
              <a:t>воспитание </a:t>
            </a:r>
            <a:r>
              <a:rPr lang="ru-RU" sz="1600" b="1" i="1" dirty="0"/>
              <a:t>у детей  гуманного  отношения  к  природе является осознание ими себя  как  части  живой  природы. </a:t>
            </a:r>
            <a:r>
              <a:rPr lang="ru-RU" sz="1600" b="1" i="1" dirty="0" smtClean="0"/>
              <a:t>животному </a:t>
            </a:r>
            <a:r>
              <a:rPr lang="ru-RU" sz="1600" b="1" i="1" dirty="0"/>
              <a:t>(растению) больно,  как  и  мне,  оно  двигается, питается, дышит — как и 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637" y="1628800"/>
            <a:ext cx="2543175" cy="14287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105873"/>
            <a:ext cx="2473855" cy="1715430"/>
          </a:xfrm>
        </p:spPr>
      </p:pic>
      <p:pic>
        <p:nvPicPr>
          <p:cNvPr id="2051" name="Picture 3" descr="C:\Documents and Settings\VNP\Рабочий стол\картинки для презентации по экологии\91723720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238926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VNP\Рабочий стол\картинки для презентации по экологии\97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394" y="3347070"/>
            <a:ext cx="3455665" cy="24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VNP\Рабочий стол\картинки для презентации по экологии\ERsF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536" y="1838356"/>
            <a:ext cx="2448272" cy="181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VNP\Рабочий стол\картинки для презентации по экологии\Image44834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17" y="4856398"/>
            <a:ext cx="2831976" cy="19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VNP\Рабочий стол\картинки для презентации по экологии\i (5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269" y="4581128"/>
            <a:ext cx="26908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008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VNP\Рабочий стол\картинки для презентации по экологии\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57238"/>
            <a:ext cx="714375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19672" y="1340768"/>
            <a:ext cx="6120680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atin typeface="Candara" pitchFamily="34" charset="0"/>
              </a:rPr>
              <a:t>Спасибо за внимание!</a:t>
            </a:r>
            <a:endParaRPr lang="ru-RU" sz="4000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07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220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Экология дошкольникам</vt:lpstr>
      <vt:lpstr>Трудно представить себе воспитание детей без привлечения в  помощники воспитателю природы нашей планеты, природы родного края - этого самого естественного источника красоты</vt:lpstr>
      <vt:lpstr>«Сила природы велика» Марк туллий цицерон</vt:lpstr>
      <vt:lpstr>Слайд 4</vt:lpstr>
      <vt:lpstr>Воспитание экологической культуры  через разные виды деятельности</vt:lpstr>
      <vt:lpstr>Экологическое воспитание дошкольника —  это  и  есть  познание  живого, которое рядом с ребенком, во взаимодействии со средой обитания  и  выработка на этой основе правильных форм взаимодействия с ним.</vt:lpstr>
      <vt:lpstr>воспитание у детей  гуманного  отношения  к  природе является осознание ими себя  как  части  живой  природы. животному (растению) больно,  как  и  мне,  оно  двигается, питается, дышит — как и я.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дошкольникам</dc:title>
  <dc:creator>VNP</dc:creator>
  <cp:lastModifiedBy>Юлия Прохорова</cp:lastModifiedBy>
  <cp:revision>17</cp:revision>
  <dcterms:created xsi:type="dcterms:W3CDTF">2014-10-26T13:44:59Z</dcterms:created>
  <dcterms:modified xsi:type="dcterms:W3CDTF">2015-01-08T10:16:11Z</dcterms:modified>
</cp:coreProperties>
</file>