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0000"/>
    <a:srgbClr val="FF4F4F"/>
    <a:srgbClr val="FEFEB8"/>
    <a:srgbClr val="ECF622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A739F-A911-42F6-8AD3-4891A883DE4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8103E-A1E5-4851-9CCE-B0DB76455E37}">
      <dgm:prSet phldrT="[Текст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Развивающая среда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D2EBA7-8FB1-451A-8DCE-FB34AFF48950}" type="parTrans" cxnId="{FFA3B424-6EE8-4B21-9743-88E1DFA2C327}">
      <dgm:prSet/>
      <dgm:spPr/>
      <dgm:t>
        <a:bodyPr/>
        <a:lstStyle/>
        <a:p>
          <a:endParaRPr lang="ru-RU"/>
        </a:p>
      </dgm:t>
    </dgm:pt>
    <dgm:pt modelId="{B1042185-2E32-4F7B-A9B9-B6709B8800BF}" type="sibTrans" cxnId="{FFA3B424-6EE8-4B21-9743-88E1DFA2C32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72A4282-37BF-4761-A3AD-43D90CD5ECCE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Взрослые</a:t>
          </a:r>
          <a:endParaRPr lang="ru-RU" dirty="0">
            <a:solidFill>
              <a:schemeClr val="tx1"/>
            </a:solidFill>
          </a:endParaRPr>
        </a:p>
      </dgm:t>
    </dgm:pt>
    <dgm:pt modelId="{EADED31E-3240-4D35-9C74-720202F8D468}" type="parTrans" cxnId="{99291B7A-6BB2-43E5-B1BB-DD25BC36BAC2}">
      <dgm:prSet/>
      <dgm:spPr/>
      <dgm:t>
        <a:bodyPr/>
        <a:lstStyle/>
        <a:p>
          <a:endParaRPr lang="ru-RU"/>
        </a:p>
      </dgm:t>
    </dgm:pt>
    <dgm:pt modelId="{E6B8956F-02B8-49D2-9BE3-BEBAE6F384FC}" type="sibTrans" cxnId="{99291B7A-6BB2-43E5-B1BB-DD25BC36BAC2}">
      <dgm:prSet/>
      <dgm:spPr>
        <a:solidFill>
          <a:schemeClr val="tx1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02F287C-009B-4EA8-B819-35BCD5DC9F61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Дети</a:t>
          </a:r>
          <a:endParaRPr lang="ru-RU" dirty="0">
            <a:solidFill>
              <a:schemeClr val="tx1"/>
            </a:solidFill>
          </a:endParaRPr>
        </a:p>
      </dgm:t>
    </dgm:pt>
    <dgm:pt modelId="{2DE4BA5F-FA98-4768-8AE9-E7CEF8AB2750}" type="parTrans" cxnId="{B8F165DE-A966-46C1-9BF7-3B5951A45837}">
      <dgm:prSet/>
      <dgm:spPr/>
      <dgm:t>
        <a:bodyPr/>
        <a:lstStyle/>
        <a:p>
          <a:endParaRPr lang="ru-RU"/>
        </a:p>
      </dgm:t>
    </dgm:pt>
    <dgm:pt modelId="{56DD99E7-2F4E-4A7E-8848-0743EFDD8D0E}" type="sibTrans" cxnId="{B8F165DE-A966-46C1-9BF7-3B5951A4583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B13AFD2-BC42-41DC-90F2-FC8A404D9847}" type="pres">
      <dgm:prSet presAssocID="{154A739F-A911-42F6-8AD3-4891A883DE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46C75-878C-4A59-A0D4-58BB201AA7AA}" type="pres">
      <dgm:prSet presAssocID="{B3D8103E-A1E5-4851-9CCE-B0DB76455E37}" presName="node" presStyleLbl="node1" presStyleIdx="0" presStyleCnt="3" custScaleX="330106" custScaleY="14786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A7A12E9-2D15-4CA6-B30F-7DBF24ED7F3D}" type="pres">
      <dgm:prSet presAssocID="{B3D8103E-A1E5-4851-9CCE-B0DB76455E37}" presName="spNode" presStyleCnt="0"/>
      <dgm:spPr/>
    </dgm:pt>
    <dgm:pt modelId="{9F268A09-D4E8-43EF-B7B1-139802E85392}" type="pres">
      <dgm:prSet presAssocID="{B1042185-2E32-4F7B-A9B9-B6709B8800B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F886CAC-C6F2-4479-A134-C376F1CEBEA4}" type="pres">
      <dgm:prSet presAssocID="{E72A4282-37BF-4761-A3AD-43D90CD5ECCE}" presName="node" presStyleLbl="node1" presStyleIdx="1" presStyleCnt="3" custScaleX="273925" custScaleY="149391" custRadScaleRad="281698" custRadScaleInc="-6181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742FE4B-8779-447F-B88D-8544DA890E71}" type="pres">
      <dgm:prSet presAssocID="{E72A4282-37BF-4761-A3AD-43D90CD5ECCE}" presName="spNode" presStyleCnt="0"/>
      <dgm:spPr/>
    </dgm:pt>
    <dgm:pt modelId="{1AC664DE-B336-4293-A337-AE9F3A68B310}" type="pres">
      <dgm:prSet presAssocID="{E6B8956F-02B8-49D2-9BE3-BEBAE6F384FC}" presName="sibTrans" presStyleLbl="sibTrans1D1" presStyleIdx="1" presStyleCnt="3"/>
      <dgm:spPr/>
      <dgm:t>
        <a:bodyPr/>
        <a:lstStyle/>
        <a:p>
          <a:endParaRPr lang="ru-RU"/>
        </a:p>
      </dgm:t>
    </dgm:pt>
    <dgm:pt modelId="{B0D43E34-DA5D-45A1-BC27-D041278A360E}" type="pres">
      <dgm:prSet presAssocID="{802F287C-009B-4EA8-B819-35BCD5DC9F61}" presName="node" presStyleLbl="node1" presStyleIdx="2" presStyleCnt="3" custScaleX="286091" custScaleY="149391" custRadScaleRad="282004" custRadScaleInc="581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E676966-12F7-47DF-9782-9D38534A4DD8}" type="pres">
      <dgm:prSet presAssocID="{802F287C-009B-4EA8-B819-35BCD5DC9F61}" presName="spNode" presStyleCnt="0"/>
      <dgm:spPr/>
    </dgm:pt>
    <dgm:pt modelId="{AC2512B8-C5CD-4B84-926B-CDEEAED0ADD2}" type="pres">
      <dgm:prSet presAssocID="{56DD99E7-2F4E-4A7E-8848-0743EFDD8D0E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B8F165DE-A966-46C1-9BF7-3B5951A45837}" srcId="{154A739F-A911-42F6-8AD3-4891A883DE4F}" destId="{802F287C-009B-4EA8-B819-35BCD5DC9F61}" srcOrd="2" destOrd="0" parTransId="{2DE4BA5F-FA98-4768-8AE9-E7CEF8AB2750}" sibTransId="{56DD99E7-2F4E-4A7E-8848-0743EFDD8D0E}"/>
    <dgm:cxn modelId="{A0FA74EE-D80F-45F4-BDC5-13E54EB143DB}" type="presOf" srcId="{154A739F-A911-42F6-8AD3-4891A883DE4F}" destId="{0B13AFD2-BC42-41DC-90F2-FC8A404D9847}" srcOrd="0" destOrd="0" presId="urn:microsoft.com/office/officeart/2005/8/layout/cycle6"/>
    <dgm:cxn modelId="{FFA3B424-6EE8-4B21-9743-88E1DFA2C327}" srcId="{154A739F-A911-42F6-8AD3-4891A883DE4F}" destId="{B3D8103E-A1E5-4851-9CCE-B0DB76455E37}" srcOrd="0" destOrd="0" parTransId="{38D2EBA7-8FB1-451A-8DCE-FB34AFF48950}" sibTransId="{B1042185-2E32-4F7B-A9B9-B6709B8800BF}"/>
    <dgm:cxn modelId="{07C985CE-23DD-43D5-A275-1447AF48BA79}" type="presOf" srcId="{56DD99E7-2F4E-4A7E-8848-0743EFDD8D0E}" destId="{AC2512B8-C5CD-4B84-926B-CDEEAED0ADD2}" srcOrd="0" destOrd="0" presId="urn:microsoft.com/office/officeart/2005/8/layout/cycle6"/>
    <dgm:cxn modelId="{1007EC8B-FCC5-4FAC-BDA9-82410D97CE44}" type="presOf" srcId="{E6B8956F-02B8-49D2-9BE3-BEBAE6F384FC}" destId="{1AC664DE-B336-4293-A337-AE9F3A68B310}" srcOrd="0" destOrd="0" presId="urn:microsoft.com/office/officeart/2005/8/layout/cycle6"/>
    <dgm:cxn modelId="{FDB8D359-48E3-443F-A139-63A5BB014CB2}" type="presOf" srcId="{E72A4282-37BF-4761-A3AD-43D90CD5ECCE}" destId="{2F886CAC-C6F2-4479-A134-C376F1CEBEA4}" srcOrd="0" destOrd="0" presId="urn:microsoft.com/office/officeart/2005/8/layout/cycle6"/>
    <dgm:cxn modelId="{8A156AD7-6807-4D3B-8373-AD2D25151C06}" type="presOf" srcId="{802F287C-009B-4EA8-B819-35BCD5DC9F61}" destId="{B0D43E34-DA5D-45A1-BC27-D041278A360E}" srcOrd="0" destOrd="0" presId="urn:microsoft.com/office/officeart/2005/8/layout/cycle6"/>
    <dgm:cxn modelId="{8DDDCD6D-BDE7-4BA1-9074-2AB157B9FBD7}" type="presOf" srcId="{B1042185-2E32-4F7B-A9B9-B6709B8800BF}" destId="{9F268A09-D4E8-43EF-B7B1-139802E85392}" srcOrd="0" destOrd="0" presId="urn:microsoft.com/office/officeart/2005/8/layout/cycle6"/>
    <dgm:cxn modelId="{99291B7A-6BB2-43E5-B1BB-DD25BC36BAC2}" srcId="{154A739F-A911-42F6-8AD3-4891A883DE4F}" destId="{E72A4282-37BF-4761-A3AD-43D90CD5ECCE}" srcOrd="1" destOrd="0" parTransId="{EADED31E-3240-4D35-9C74-720202F8D468}" sibTransId="{E6B8956F-02B8-49D2-9BE3-BEBAE6F384FC}"/>
    <dgm:cxn modelId="{2B084A4D-332D-4E99-99BA-613BD237C639}" type="presOf" srcId="{B3D8103E-A1E5-4851-9CCE-B0DB76455E37}" destId="{9B646C75-878C-4A59-A0D4-58BB201AA7AA}" srcOrd="0" destOrd="0" presId="urn:microsoft.com/office/officeart/2005/8/layout/cycle6"/>
    <dgm:cxn modelId="{2CDDFE6B-4B3C-4230-B0F3-9110EF56F0DE}" type="presParOf" srcId="{0B13AFD2-BC42-41DC-90F2-FC8A404D9847}" destId="{9B646C75-878C-4A59-A0D4-58BB201AA7AA}" srcOrd="0" destOrd="0" presId="urn:microsoft.com/office/officeart/2005/8/layout/cycle6"/>
    <dgm:cxn modelId="{3AF14986-8008-4FC6-87BF-B621FD9AAC42}" type="presParOf" srcId="{0B13AFD2-BC42-41DC-90F2-FC8A404D9847}" destId="{1A7A12E9-2D15-4CA6-B30F-7DBF24ED7F3D}" srcOrd="1" destOrd="0" presId="urn:microsoft.com/office/officeart/2005/8/layout/cycle6"/>
    <dgm:cxn modelId="{E224056B-672B-4978-B254-A518D5F123AC}" type="presParOf" srcId="{0B13AFD2-BC42-41DC-90F2-FC8A404D9847}" destId="{9F268A09-D4E8-43EF-B7B1-139802E85392}" srcOrd="2" destOrd="0" presId="urn:microsoft.com/office/officeart/2005/8/layout/cycle6"/>
    <dgm:cxn modelId="{FA5383C4-BE1A-4836-B1C7-A45F67B6479C}" type="presParOf" srcId="{0B13AFD2-BC42-41DC-90F2-FC8A404D9847}" destId="{2F886CAC-C6F2-4479-A134-C376F1CEBEA4}" srcOrd="3" destOrd="0" presId="urn:microsoft.com/office/officeart/2005/8/layout/cycle6"/>
    <dgm:cxn modelId="{BBFD3145-C44A-472F-ABF9-82779DCEE7F6}" type="presParOf" srcId="{0B13AFD2-BC42-41DC-90F2-FC8A404D9847}" destId="{A742FE4B-8779-447F-B88D-8544DA890E71}" srcOrd="4" destOrd="0" presId="urn:microsoft.com/office/officeart/2005/8/layout/cycle6"/>
    <dgm:cxn modelId="{BA1E41A0-85E0-445B-85B0-9827306373D7}" type="presParOf" srcId="{0B13AFD2-BC42-41DC-90F2-FC8A404D9847}" destId="{1AC664DE-B336-4293-A337-AE9F3A68B310}" srcOrd="5" destOrd="0" presId="urn:microsoft.com/office/officeart/2005/8/layout/cycle6"/>
    <dgm:cxn modelId="{7DFB713E-A3D2-4BE2-B85A-3DBBA394D5D4}" type="presParOf" srcId="{0B13AFD2-BC42-41DC-90F2-FC8A404D9847}" destId="{B0D43E34-DA5D-45A1-BC27-D041278A360E}" srcOrd="6" destOrd="0" presId="urn:microsoft.com/office/officeart/2005/8/layout/cycle6"/>
    <dgm:cxn modelId="{ED44DC42-59CA-4138-9434-5F1E5BA9FEEB}" type="presParOf" srcId="{0B13AFD2-BC42-41DC-90F2-FC8A404D9847}" destId="{5E676966-12F7-47DF-9782-9D38534A4DD8}" srcOrd="7" destOrd="0" presId="urn:microsoft.com/office/officeart/2005/8/layout/cycle6"/>
    <dgm:cxn modelId="{AF2A4891-E7C3-4009-8BE1-490D3AB6BDD6}" type="presParOf" srcId="{0B13AFD2-BC42-41DC-90F2-FC8A404D9847}" destId="{AC2512B8-C5CD-4B84-926B-CDEEAED0ADD2}" srcOrd="8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60441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80188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82080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7221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69208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43274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79599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04542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59014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8750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664088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CCCCFF">
                <a:alpha val="43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5E76-D3F1-4DE6-87C6-7FA3EE7572F1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67290-A743-49C7-A7EC-30F74D11B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67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946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05936" y="224560"/>
            <a:ext cx="7772400" cy="3195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14950"/>
            <a:ext cx="6858048" cy="107157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Реализовала проект воспитатель: Рудь Светлана Петровна</a:t>
            </a:r>
          </a:p>
          <a:p>
            <a:pPr algn="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Нижневартовск 2013</a:t>
            </a:r>
          </a:p>
          <a:p>
            <a:pPr algn="r"/>
            <a:endParaRPr lang="ru-RU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0010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комбинированного вида № 14 «Солнышко»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643050"/>
            <a:ext cx="70009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детском саду: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«Развитие речи детей младшего возраста через театрализованную деятельность».</a:t>
            </a:r>
          </a:p>
          <a:p>
            <a:pPr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202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67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речи детей младшего возраста через театрализованную деятельность.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572560" cy="1500198"/>
          </a:xfrm>
        </p:spPr>
        <p:txBody>
          <a:bodyPr>
            <a:normAutofit/>
          </a:bodyPr>
          <a:lstStyle/>
          <a:p>
            <a:pPr algn="l"/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7" descr="C:\Users\admin\Desktop\фото гр.№1 февраль 2014\DSCN0415.JPG"/>
          <p:cNvPicPr>
            <a:picLocks noChangeAspect="1" noChangeArrowheads="1"/>
          </p:cNvPicPr>
          <p:nvPr/>
        </p:nvPicPr>
        <p:blipFill>
          <a:blip r:embed="rId2" cstate="print"/>
          <a:srcRect t="30670" r="22626"/>
          <a:stretch>
            <a:fillRect/>
          </a:stretch>
        </p:blipFill>
        <p:spPr bwMode="auto">
          <a:xfrm>
            <a:off x="500034" y="1500174"/>
            <a:ext cx="2571768" cy="203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DCIM\Camera\2014-04-24 16.08.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000108"/>
            <a:ext cx="202548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DCIM\Camera\2014-04-24 16.18.11.jpg"/>
          <p:cNvPicPr>
            <a:picLocks noChangeAspect="1" noChangeArrowheads="1"/>
          </p:cNvPicPr>
          <p:nvPr/>
        </p:nvPicPr>
        <p:blipFill>
          <a:blip r:embed="rId4" cstate="print"/>
          <a:srcRect t="24360" b="16890"/>
          <a:stretch>
            <a:fillRect/>
          </a:stretch>
        </p:blipFill>
        <p:spPr bwMode="auto">
          <a:xfrm>
            <a:off x="6072198" y="1500174"/>
            <a:ext cx="260031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326458901"/>
              </p:ext>
            </p:extLst>
          </p:nvPr>
        </p:nvGraphicFramePr>
        <p:xfrm>
          <a:off x="0" y="3857628"/>
          <a:ext cx="892971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3085196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929198"/>
            <a:ext cx="2829094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4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Первое направление – формирование развивающей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среды: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445118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театрального уголка в группе, включающего в себя: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ТСО (магнитофон,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ноутбук,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аудиозаписи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классической и релаксационной музыки, «звуков природы»,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детские произведения).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Наглядные пособия (видеоматериал, репродукции картин, иллюстрации, плакаты, фотографии, альбомы по теме «Театр»).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Детскую художественную, познавательную и методическую литературу.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Атрибуты  для  организации  театрализованных  игр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ширмы,   костюмы,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шапочки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маски, разнообразные виды театров: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настольный, пальчиковый,   		       резиновой игрушки, теневой театр и  др.).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•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«Волшебный мешочек»,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«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 словом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Настроение  Антошки» и др.).            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://www.img3.imgbb.ru/2/c/c/2ccd1492c86535be6f6ff0b297564f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dmin\Desktop\театр фото группа №1\DSCN0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92935"/>
            <a:ext cx="2357454" cy="2265065"/>
          </a:xfrm>
          <a:prstGeom prst="rect">
            <a:avLst/>
          </a:prstGeom>
          <a:noFill/>
        </p:spPr>
      </p:pic>
      <p:pic>
        <p:nvPicPr>
          <p:cNvPr id="1027" name="Picture 3" descr="C:\Users\admin\Desktop\2014-01-14 19.33.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83953"/>
            <a:ext cx="2428861" cy="2274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3457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0"/>
            <a:ext cx="4604048" cy="12144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Второе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это работа с детьми: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50" y="1142984"/>
            <a:ext cx="5357850" cy="14287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детей, как совместная с воспитателем, так и самостоятельная. При работе с детьми используются следующие методы: 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3071810"/>
            <a:ext cx="3857652" cy="34290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музыкально-ритмическая разминка;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и речевая гимнастика;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литературно-художественная практика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(связная речь);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игры, минута шалости, физическая минутка;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DCIM\Camera\2014-04-24 15.47.53.jpg"/>
          <p:cNvPicPr>
            <a:picLocks noChangeAspect="1" noChangeArrowheads="1"/>
          </p:cNvPicPr>
          <p:nvPr/>
        </p:nvPicPr>
        <p:blipFill>
          <a:blip r:embed="rId2" cstate="print"/>
          <a:srcRect t="33487" r="-2177" b="4618"/>
          <a:stretch>
            <a:fillRect/>
          </a:stretch>
        </p:blipFill>
        <p:spPr bwMode="auto">
          <a:xfrm>
            <a:off x="285720" y="0"/>
            <a:ext cx="3449433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dmin\Desktop\DCIM\Camera\2014-04-24 16.19.28.jpg"/>
          <p:cNvPicPr>
            <a:picLocks noChangeAspect="1" noChangeArrowheads="1"/>
          </p:cNvPicPr>
          <p:nvPr/>
        </p:nvPicPr>
        <p:blipFill>
          <a:blip r:embed="rId3" cstate="print"/>
          <a:srcRect l="3031" t="17748" r="1515" b="25434"/>
          <a:stretch>
            <a:fillRect/>
          </a:stretch>
        </p:blipFill>
        <p:spPr bwMode="auto">
          <a:xfrm>
            <a:off x="4786314" y="3214686"/>
            <a:ext cx="4000528" cy="317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1212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244" y="1503096"/>
            <a:ext cx="7992888" cy="220408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в себя ритмические, музыкально-ритмические игры  и упражнения, которые:</a:t>
            </a: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развивают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двигательные способности детей (ловкость, подвижность, гибкость, выносливость);</a:t>
            </a: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развивают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пластическую выразительность (ритмичность, музыкальность, быстроту реакции и др.);</a:t>
            </a: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развивают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 ( способности к пластической импровизации).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0953"/>
            <a:ext cx="86044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/>
              <a:t>    </a:t>
            </a:r>
            <a:r>
              <a:rPr lang="ru-RU" sz="4400" i="1" dirty="0"/>
              <a:t> 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3600" b="1" dirty="0">
                <a:ln w="17780" cmpd="sng">
                  <a:noFill/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Музыкально-ритмическая разминка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cap="none" spc="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фото группа №1\DSCN0451.JPG"/>
          <p:cNvPicPr>
            <a:picLocks noChangeAspect="1" noChangeArrowheads="1"/>
          </p:cNvPicPr>
          <p:nvPr/>
        </p:nvPicPr>
        <p:blipFill>
          <a:blip r:embed="rId2" cstate="print"/>
          <a:srcRect t="5992" r="13115"/>
          <a:stretch>
            <a:fillRect/>
          </a:stretch>
        </p:blipFill>
        <p:spPr bwMode="auto">
          <a:xfrm>
            <a:off x="714348" y="3857629"/>
            <a:ext cx="332432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Desktop\фото группа №1\DSCN0444.JPG"/>
          <p:cNvPicPr>
            <a:picLocks noChangeAspect="1" noChangeArrowheads="1"/>
          </p:cNvPicPr>
          <p:nvPr/>
        </p:nvPicPr>
        <p:blipFill>
          <a:blip r:embed="rId3" cstate="print"/>
          <a:srcRect l="8418" t="22267" r="8398"/>
          <a:stretch>
            <a:fillRect/>
          </a:stretch>
        </p:blipFill>
        <p:spPr bwMode="auto">
          <a:xfrm>
            <a:off x="4357686" y="3857628"/>
            <a:ext cx="387403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8921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056" y="285728"/>
            <a:ext cx="8496944" cy="8749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способствуют  расширению  словарного  запаса.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проектная деятельность образцы\фото группа №1\DSCN0490.JPG"/>
          <p:cNvPicPr>
            <a:picLocks noChangeAspect="1" noChangeArrowheads="1"/>
          </p:cNvPicPr>
          <p:nvPr/>
        </p:nvPicPr>
        <p:blipFill>
          <a:blip r:embed="rId2" cstate="print"/>
          <a:srcRect l="11878" r="12375" b="10419"/>
          <a:stretch>
            <a:fillRect/>
          </a:stretch>
        </p:blipFill>
        <p:spPr bwMode="auto">
          <a:xfrm>
            <a:off x="571472" y="1416830"/>
            <a:ext cx="2428892" cy="2226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проектная деятельность образцы\фото группа №1\DSCN0491.JPG"/>
          <p:cNvPicPr>
            <a:picLocks noChangeAspect="1" noChangeArrowheads="1"/>
          </p:cNvPicPr>
          <p:nvPr/>
        </p:nvPicPr>
        <p:blipFill>
          <a:blip r:embed="rId3" cstate="print"/>
          <a:srcRect l="13482" t="7307" r="8761" b="6523"/>
          <a:stretch>
            <a:fillRect/>
          </a:stretch>
        </p:blipFill>
        <p:spPr bwMode="auto">
          <a:xfrm>
            <a:off x="6000760" y="1428736"/>
            <a:ext cx="2500330" cy="220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dmin\Desktop\проектная деятельность образцы\фото группа №1\фото гр.№1 февраль 2014\DSCN0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714488"/>
            <a:ext cx="209795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28860" y="3714752"/>
            <a:ext cx="3800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Третье направление – взрослые: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143380"/>
            <a:ext cx="6643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 и специалистами ДОУ. Она включает в себя: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посещение театров семьями;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театров разного вида; Организация  работы по изготовлению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атрибутов и пособий;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эскизов декораций и костюмов к спектаклям;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выступление детей и их родителей;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выступление кукольного театра</a:t>
            </a:r>
          </a:p>
        </p:txBody>
      </p:sp>
      <p:pic>
        <p:nvPicPr>
          <p:cNvPr id="10" name="Picture 2" descr="C:\Users\admin\Desktop\№1группа\фото гр.№1 2013-2014г\фото 14.01.2014\последние фото декабрь.13год\Новый год группа №1 23.12.13\IMG_1782.JPG"/>
          <p:cNvPicPr>
            <a:picLocks noChangeAspect="1" noChangeArrowheads="1"/>
          </p:cNvPicPr>
          <p:nvPr/>
        </p:nvPicPr>
        <p:blipFill>
          <a:blip r:embed="rId5" cstate="print"/>
          <a:srcRect l="30758" t="23813" r="1773"/>
          <a:stretch>
            <a:fillRect/>
          </a:stretch>
        </p:blipFill>
        <p:spPr bwMode="auto">
          <a:xfrm>
            <a:off x="5929322" y="4429132"/>
            <a:ext cx="2941715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92559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</TotalTime>
  <Words>205</Words>
  <Application>Microsoft Office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Развитие речи детей младшего возраста через театрализованную деятельность. </vt:lpstr>
      <vt:lpstr>Первое направление – формирование развивающей среды:</vt:lpstr>
      <vt:lpstr>Второе  направление –  это работа с детьми: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admin</cp:lastModifiedBy>
  <cp:revision>158</cp:revision>
  <dcterms:created xsi:type="dcterms:W3CDTF">2013-08-04T09:49:15Z</dcterms:created>
  <dcterms:modified xsi:type="dcterms:W3CDTF">2014-11-02T18:25:40Z</dcterms:modified>
</cp:coreProperties>
</file>