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414A3-137B-4A54-B3FC-7060BC78C060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71A75-EE69-445D-801F-21C29AB604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1A75-EE69-445D-801F-21C29AB6044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4458-7F89-489D-93FC-72273BD56BDE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EB07-D8EB-4041-B243-4F6366E61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4;&#1080;&#1085;&#1091;&#1089;\12%20&#1044;&#1086;&#1088;&#1086;&#1078;&#1082;&#1072;%201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86;&#1074;&#1072;&#1103;%20&#1087;&#1072;&#1087;&#1082;&#1072;%20(4)\12%20&#1044;&#1086;&#1088;&#1086;&#1078;&#1082;&#1072;%2012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5857916" cy="2786082"/>
          </a:xfrm>
        </p:spPr>
        <p:txBody>
          <a:bodyPr>
            <a:normAutofit fontScale="90000"/>
          </a:bodyPr>
          <a:lstStyle/>
          <a:p>
            <a:r>
              <a:rPr lang="en-US" sz="4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nion Pro" pitchFamily="18" charset="0"/>
              </a:rPr>
              <a:t/>
            </a:r>
            <a:br>
              <a:rPr lang="en-US" sz="4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nion Pro" pitchFamily="18" charset="0"/>
              </a:rPr>
            </a:br>
            <a:r>
              <a:rPr lang="ru-RU" sz="4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Обобщённый </a:t>
            </a:r>
            <a:r>
              <a:rPr lang="ru-RU" sz="4000" b="1" i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педагогический опыт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«Развитие </a:t>
            </a:r>
            <a:r>
              <a:rPr lang="ru-RU" sz="27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творческих способностей</a:t>
            </a:r>
            <a:r>
              <a:rPr lang="ru-RU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 включении игры в изодеятельность </a:t>
            </a:r>
            <a:r>
              <a:rPr lang="ru-RU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дошкольников»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3929090" cy="2543196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воспитатель по ИЗО</a:t>
            </a:r>
          </a:p>
          <a:p>
            <a:r>
              <a:rPr lang="ru-RU" sz="2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МБДОУ ЦРР-ДС №43</a:t>
            </a:r>
          </a:p>
          <a:p>
            <a:r>
              <a:rPr lang="ru-RU" sz="2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«Колокольчик» п. </a:t>
            </a:r>
            <a:r>
              <a:rPr lang="ru-RU" sz="20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Вольгинский</a:t>
            </a:r>
            <a:endParaRPr lang="ru-RU" sz="2000" b="1" i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Ситникова Т.А.</a:t>
            </a:r>
            <a:endParaRPr lang="ru-RU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2 Дорожка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17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17638">
            <a:off x="501106" y="482417"/>
            <a:ext cx="4662130" cy="3714752"/>
          </a:xfrm>
          <a:prstGeom prst="rect">
            <a:avLst/>
          </a:prstGeom>
        </p:spPr>
      </p:pic>
      <p:pic>
        <p:nvPicPr>
          <p:cNvPr id="4" name="Содержимое 3" descr="DSC01193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 rot="20893995">
            <a:off x="4997819" y="512851"/>
            <a:ext cx="3394472" cy="4525963"/>
          </a:xfrm>
          <a:prstGeom prst="rect">
            <a:avLst/>
          </a:prstGeom>
        </p:spPr>
      </p:pic>
      <p:pic>
        <p:nvPicPr>
          <p:cNvPr id="6" name="Рисунок 5" descr="DSC01186.JP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285720" y="3143248"/>
            <a:ext cx="4513485" cy="342902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00760" y="2714620"/>
            <a:ext cx="2713033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>
              <a:buNone/>
            </a:pPr>
            <a:r>
              <a:rPr lang="ru-RU" sz="8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r>
              <a:rPr lang="ru-RU" sz="8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за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8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		внимание</a:t>
            </a:r>
            <a:endParaRPr lang="ru-RU" sz="8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000100" y="714356"/>
            <a:ext cx="6858048" cy="3411543"/>
          </a:xfrm>
        </p:spPr>
        <p:txBody>
          <a:bodyPr>
            <a:normAutofit/>
          </a:bodyPr>
          <a:lstStyle/>
          <a:p>
            <a:endParaRPr lang="en-US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i="1" u="sng" dirty="0" smtClean="0">
                <a:solidFill>
                  <a:srgbClr val="0070C0"/>
                </a:solidFill>
                <a:latin typeface="Arno Pro Caption" pitchFamily="18" charset="0"/>
              </a:rPr>
              <a:t>«…</a:t>
            </a:r>
            <a:r>
              <a:rPr lang="ru-RU" sz="2800" b="1" i="1" u="sng" dirty="0">
                <a:solidFill>
                  <a:srgbClr val="0070C0"/>
                </a:solidFill>
                <a:latin typeface="Arno Pro Caption" pitchFamily="18" charset="0"/>
              </a:rPr>
              <a:t>Нам по </a:t>
            </a:r>
            <a:r>
              <a:rPr lang="ru-RU" sz="2800" b="1" i="1" u="sng" dirty="0" smtClean="0">
                <a:solidFill>
                  <a:srgbClr val="0070C0"/>
                </a:solidFill>
                <a:latin typeface="Arno Pro Caption" pitchFamily="18" charset="0"/>
              </a:rPr>
              <a:t>плечу любое </a:t>
            </a:r>
            <a:r>
              <a:rPr lang="ru-RU" sz="2800" b="1" i="1" u="sng" dirty="0">
                <a:solidFill>
                  <a:srgbClr val="0070C0"/>
                </a:solidFill>
                <a:latin typeface="Arno Pro Caption" pitchFamily="18" charset="0"/>
              </a:rPr>
              <a:t>дело</a:t>
            </a:r>
            <a:endParaRPr lang="ru-RU" sz="2800" dirty="0">
              <a:solidFill>
                <a:srgbClr val="0070C0"/>
              </a:solidFill>
              <a:latin typeface="Arno Pro Caption" pitchFamily="18" charset="0"/>
            </a:endParaRPr>
          </a:p>
          <a:p>
            <a:pPr>
              <a:buNone/>
            </a:pPr>
            <a:r>
              <a:rPr lang="ru-RU" sz="2800" b="1" i="1" u="sng" dirty="0">
                <a:solidFill>
                  <a:srgbClr val="0070C0"/>
                </a:solidFill>
                <a:latin typeface="Arno Pro Caption" pitchFamily="18" charset="0"/>
              </a:rPr>
              <a:t>И если только захотим</a:t>
            </a:r>
            <a:endParaRPr lang="ru-RU" sz="2800" dirty="0">
              <a:solidFill>
                <a:srgbClr val="0070C0"/>
              </a:solidFill>
              <a:latin typeface="Arno Pro Caption" pitchFamily="18" charset="0"/>
            </a:endParaRPr>
          </a:p>
          <a:p>
            <a:pPr>
              <a:buNone/>
            </a:pPr>
            <a:r>
              <a:rPr lang="ru-RU" sz="2800" b="1" i="1" u="sng" dirty="0">
                <a:solidFill>
                  <a:srgbClr val="0070C0"/>
                </a:solidFill>
                <a:latin typeface="Arno Pro Caption" pitchFamily="18" charset="0"/>
              </a:rPr>
              <a:t>Мы на клочке бумаги белой</a:t>
            </a:r>
            <a:endParaRPr lang="ru-RU" sz="2800" dirty="0">
              <a:solidFill>
                <a:srgbClr val="0070C0"/>
              </a:solidFill>
              <a:latin typeface="Arno Pro Caption" pitchFamily="18" charset="0"/>
            </a:endParaRPr>
          </a:p>
          <a:p>
            <a:pPr>
              <a:buNone/>
            </a:pPr>
            <a:r>
              <a:rPr lang="ru-RU" sz="2800" b="1" i="1" u="sng" dirty="0">
                <a:solidFill>
                  <a:srgbClr val="0070C0"/>
                </a:solidFill>
                <a:latin typeface="Arno Pro Caption" pitchFamily="18" charset="0"/>
              </a:rPr>
              <a:t>Вам в красках мир изобразим!»</a:t>
            </a:r>
            <a:endParaRPr lang="ru-RU" sz="2800" dirty="0">
              <a:solidFill>
                <a:srgbClr val="0070C0"/>
              </a:solidFill>
              <a:latin typeface="Arno Pro Captio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G:\таня\фото\фотки\IMG_03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46962">
            <a:off x="1811710" y="3641284"/>
            <a:ext cx="2725710" cy="2044446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G:\таня\фото\фотки\Untitled-Scanввned-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76625">
            <a:off x="5905061" y="1337312"/>
            <a:ext cx="2293681" cy="1523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4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развивать творческие способности и задатки, заложенные в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ребенке,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через игру.</a:t>
            </a:r>
          </a:p>
          <a:p>
            <a:pPr>
              <a:buNone/>
            </a:pPr>
            <a:r>
              <a:rPr lang="ru-RU" dirty="0" smtClean="0"/>
              <a:t>				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предположить, что творческие способности дошкольника повышаются при включении игры в изодеятельность.</a:t>
            </a:r>
            <a:endParaRPr lang="ru-RU" sz="28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3714776" cy="868346"/>
          </a:xfrm>
        </p:spPr>
        <p:txBody>
          <a:bodyPr/>
          <a:lstStyle/>
          <a:p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615262" cy="462598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Знакомить детей с </a:t>
            </a:r>
            <a:r>
              <a:rPr lang="ru-RU" dirty="0" smtClean="0">
                <a:solidFill>
                  <a:srgbClr val="FF0000"/>
                </a:solidFill>
              </a:rPr>
              <a:t>различными </a:t>
            </a:r>
            <a:r>
              <a:rPr lang="ru-RU" dirty="0">
                <a:solidFill>
                  <a:srgbClr val="FF0000"/>
                </a:solidFill>
              </a:rPr>
              <a:t>видами изобразительной деятельности.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Знакомить детей с многообразием художественных материалов и приемами работы с ними.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Развивать художественный вкус, фантазию, изобретательность, </a:t>
            </a:r>
            <a:r>
              <a:rPr lang="ru-RU" dirty="0" err="1">
                <a:solidFill>
                  <a:srgbClr val="00B050"/>
                </a:solidFill>
              </a:rPr>
              <a:t>пространственность</a:t>
            </a:r>
            <a:r>
              <a:rPr lang="ru-RU" dirty="0">
                <a:solidFill>
                  <a:srgbClr val="00B050"/>
                </a:solidFill>
              </a:rPr>
              <a:t>, воображение.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Развивать «чувство» цвета, формы, зрительную память, воображение.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Развивать у детей творческую активность и инициативу.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Развивать умение строить композицию, организуя смысловые и композиционные связи между изображаемыми </a:t>
            </a:r>
            <a:r>
              <a:rPr lang="ru-RU" dirty="0" smtClean="0">
                <a:solidFill>
                  <a:srgbClr val="00B050"/>
                </a:solidFill>
              </a:rPr>
              <a:t>предметами.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Формировать устойчивый интерес к изобразительной деятельности.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Воспитывать </a:t>
            </a:r>
            <a:r>
              <a:rPr lang="ru-RU" dirty="0">
                <a:solidFill>
                  <a:schemeClr val="tx2"/>
                </a:solidFill>
              </a:rPr>
              <a:t>у детей чувство прекрасного, </a:t>
            </a:r>
            <a:endParaRPr lang="ru-RU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умение </a:t>
            </a:r>
            <a:r>
              <a:rPr lang="ru-RU" dirty="0">
                <a:solidFill>
                  <a:schemeClr val="tx2"/>
                </a:solidFill>
              </a:rPr>
              <a:t>видеть красоту в окружающем мире.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Формировать умение работать в коллективе.</a:t>
            </a:r>
          </a:p>
          <a:p>
            <a:endParaRPr lang="ru-RU" dirty="0"/>
          </a:p>
        </p:txBody>
      </p:sp>
    </p:spTree>
  </p:cSld>
  <p:clrMapOvr>
    <a:masterClrMapping/>
  </p:clrMapOvr>
  <p:transition advTm="4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таня\фото\Новая папка\Recoverd_jpg_file(3046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714356"/>
            <a:ext cx="3486072" cy="2614554"/>
          </a:xfrm>
          <a:prstGeom prst="rect">
            <a:avLst/>
          </a:prstGeom>
          <a:noFill/>
        </p:spPr>
      </p:pic>
      <p:pic>
        <p:nvPicPr>
          <p:cNvPr id="3076" name="Picture 4" descr="G:\таня\фото\фотки\IMG_03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2985">
            <a:off x="4806937" y="3528275"/>
            <a:ext cx="3344916" cy="2508888"/>
          </a:xfrm>
          <a:prstGeom prst="rect">
            <a:avLst/>
          </a:prstGeom>
          <a:noFill/>
        </p:spPr>
      </p:pic>
      <p:pic>
        <p:nvPicPr>
          <p:cNvPr id="3077" name="Picture 5" descr="G:\таня\фото\фотки\SL7435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2377" y="714357"/>
            <a:ext cx="3524274" cy="2643206"/>
          </a:xfrm>
          <a:prstGeom prst="rect">
            <a:avLst/>
          </a:prstGeom>
          <a:noFill/>
        </p:spPr>
      </p:pic>
      <p:pic>
        <p:nvPicPr>
          <p:cNvPr id="3080" name="Picture 8" descr="G:\таня\фото\фотки\Untitled-Scannфd-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14545" y="2571744"/>
            <a:ext cx="3221695" cy="2143116"/>
          </a:xfrm>
          <a:prstGeom prst="rect">
            <a:avLst/>
          </a:prstGeom>
          <a:noFill/>
        </p:spPr>
      </p:pic>
      <p:pic>
        <p:nvPicPr>
          <p:cNvPr id="3078" name="Picture 6" descr="G:\таня\фото\фотки\Untitled-Scannedчва-0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373532">
            <a:off x="500034" y="4286256"/>
            <a:ext cx="3213269" cy="2135003"/>
          </a:xfrm>
          <a:prstGeom prst="rect">
            <a:avLst/>
          </a:prstGeom>
          <a:noFill/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L74379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857752" y="4643446"/>
            <a:ext cx="270869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SL74379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000892" y="142852"/>
            <a:ext cx="200024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SL74379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42844" y="142852"/>
            <a:ext cx="2000263" cy="2902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Творчество детей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74379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86446" y="2714620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L74379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4282" y="2786058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L74379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42976" y="4643446"/>
            <a:ext cx="276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7" descr="G:\таня\фото\фотки\Untitled-Scannedыы-05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71736" y="1285860"/>
            <a:ext cx="3653606" cy="2452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12 Дорожка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конечная звезда 7"/>
          <p:cNvSpPr/>
          <p:nvPr/>
        </p:nvSpPr>
        <p:spPr>
          <a:xfrm rot="20660435">
            <a:off x="178290" y="285547"/>
            <a:ext cx="2341733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 с коллегами:</a:t>
            </a:r>
            <a:r>
              <a:rPr lang="en-US" dirty="0" smtClean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таня\фото\фотки\SL7435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285992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G:\таня\фото\фотки\SL7435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984339">
            <a:off x="4885618" y="2571073"/>
            <a:ext cx="2830631" cy="2122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G:\таня\фото\фотки\SL7435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4357694"/>
            <a:ext cx="2819318" cy="2114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H:\ааа\IMG_064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311322">
            <a:off x="1656335" y="4330716"/>
            <a:ext cx="2853532" cy="214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5-конечная звезда 6"/>
          <p:cNvSpPr/>
          <p:nvPr/>
        </p:nvSpPr>
        <p:spPr>
          <a:xfrm rot="1091949">
            <a:off x="6825678" y="289125"/>
            <a:ext cx="2114629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  <a:endParaRPr lang="ru-RU" sz="1400" b="1" u="sng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428860" y="1142984"/>
            <a:ext cx="428628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педагогов в игровых мероприятиях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7" grpId="0" build="allAtOnce" animBg="1"/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85720" y="1285860"/>
            <a:ext cx="3571900" cy="25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родителей в мероприятиях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1500166" y="4000504"/>
            <a:ext cx="3414730" cy="25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Совместные выставки рисунков</a:t>
            </a:r>
          </a:p>
          <a:p>
            <a:pPr algn="ctr"/>
            <a:r>
              <a:rPr lang="ru-RU" dirty="0" smtClean="0"/>
              <a:t>«Рисуем вместе»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143504" y="1357298"/>
            <a:ext cx="3200416" cy="29289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Консультации, беседы, выставки</a:t>
            </a:r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00034" y="714356"/>
          <a:ext cx="5286624" cy="3962402"/>
        </p:xfrm>
        <a:graphic>
          <a:graphicData uri="http://schemas.openxmlformats.org/presentationml/2006/ole">
            <p:oleObj spid="_x0000_s3073" name="Слайд" r:id="rId5" imgW="4570298" imgH="3427567" progId="PowerPoint.Slide.12">
              <p:embed/>
            </p:oleObj>
          </a:graphicData>
        </a:graphic>
      </p:graphicFrame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180</Words>
  <Application>Microsoft Office PowerPoint</Application>
  <PresentationFormat>Экран (4:3)</PresentationFormat>
  <Paragraphs>54</Paragraphs>
  <Slides>11</Slides>
  <Notes>11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 Обобщённый педагогический опыт тема: «Развитие творческих способностей при включении игры в изодеятельность  дошкольников» </vt:lpstr>
      <vt:lpstr>Слайд 2</vt:lpstr>
      <vt:lpstr>Цель:</vt:lpstr>
      <vt:lpstr>Задачи:</vt:lpstr>
      <vt:lpstr>Работа с детьми</vt:lpstr>
      <vt:lpstr> Творчество детей</vt:lpstr>
      <vt:lpstr> Сотрудничество с коллегами:  </vt:lpstr>
      <vt:lpstr>Взаимодействие с родителями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при включении игры в изодеятельность  дошкольников» </dc:title>
  <dc:creator>Admin</dc:creator>
  <cp:lastModifiedBy>Valued Acer Customer</cp:lastModifiedBy>
  <cp:revision>52</cp:revision>
  <dcterms:created xsi:type="dcterms:W3CDTF">2011-11-19T18:54:01Z</dcterms:created>
  <dcterms:modified xsi:type="dcterms:W3CDTF">2012-10-26T16:47:14Z</dcterms:modified>
</cp:coreProperties>
</file>