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82" r:id="rId3"/>
    <p:sldId id="283" r:id="rId4"/>
    <p:sldId id="285" r:id="rId5"/>
    <p:sldId id="260" r:id="rId6"/>
    <p:sldId id="286" r:id="rId7"/>
    <p:sldId id="289" r:id="rId8"/>
    <p:sldId id="303" r:id="rId9"/>
    <p:sldId id="291" r:id="rId10"/>
    <p:sldId id="302" r:id="rId11"/>
    <p:sldId id="262" r:id="rId12"/>
    <p:sldId id="292" r:id="rId13"/>
    <p:sldId id="293" r:id="rId14"/>
    <p:sldId id="294" r:id="rId15"/>
    <p:sldId id="295" r:id="rId16"/>
    <p:sldId id="297" r:id="rId17"/>
    <p:sldId id="263" r:id="rId18"/>
    <p:sldId id="298" r:id="rId19"/>
    <p:sldId id="299" r:id="rId20"/>
    <p:sldId id="306" r:id="rId21"/>
    <p:sldId id="300" r:id="rId22"/>
    <p:sldId id="301" r:id="rId23"/>
    <p:sldId id="266" r:id="rId24"/>
    <p:sldId id="30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 autoAdjust="0"/>
    <p:restoredTop sz="94660"/>
  </p:normalViewPr>
  <p:slideViewPr>
    <p:cSldViewPr>
      <p:cViewPr>
        <p:scale>
          <a:sx n="33" d="100"/>
          <a:sy n="33" d="100"/>
        </p:scale>
        <p:origin x="-1770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A8F7-DA45-4F64-9E52-349FC64C0C83}" type="datetimeFigureOut">
              <a:rPr lang="ru-RU"/>
              <a:pPr>
                <a:defRPr/>
              </a:pPr>
              <a:t>09.01.2015</a:t>
            </a:fld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736A-DF1B-4102-A822-A6CC4BE0A8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A3AD-A0E8-441B-A7BA-F0EB0A96B061}" type="datetimeFigureOut">
              <a:rPr lang="ru-RU"/>
              <a:pPr>
                <a:defRPr/>
              </a:pPr>
              <a:t>09.01.2015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8F8F-EEE2-43D6-87DB-5D2FA8BB2C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22F8-5FBA-4B07-B23D-D22486178316}" type="datetimeFigureOut">
              <a:rPr lang="ru-RU"/>
              <a:pPr>
                <a:defRPr/>
              </a:pPr>
              <a:t>09.01.2015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9181-8A66-4F75-AF94-F6210AA3DC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4B8D-D0D9-4EC9-8245-D03FA0EEB754}" type="datetimeFigureOut">
              <a:rPr lang="ru-RU"/>
              <a:pPr>
                <a:defRPr/>
              </a:pPr>
              <a:t>09.01.2015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6393-E32C-4B8C-9446-A54F2E62C9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E9BD-42AE-4F7F-A363-C9E215B09DB9}" type="datetimeFigureOut">
              <a:rPr lang="ru-RU"/>
              <a:pPr>
                <a:defRPr/>
              </a:pPr>
              <a:t>09.01.2015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872C6-3CFB-4F21-BFC4-605D1E3ED9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AB8C-B8F7-4712-9FE0-4EBFB7C608E9}" type="datetimeFigureOut">
              <a:rPr lang="ru-RU"/>
              <a:pPr>
                <a:defRPr/>
              </a:pPr>
              <a:t>09.01.2015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C81F-9E42-4D59-B633-A903CF9101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42BE-5705-40DF-90C8-012D060A017E}" type="datetimeFigureOut">
              <a:rPr lang="ru-RU"/>
              <a:pPr>
                <a:defRPr/>
              </a:pPr>
              <a:t>09.01.2015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B34D-10C4-40ED-B8FE-3D3E93A05C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60EF-20BC-4409-875D-DF138A31CAE0}" type="datetimeFigureOut">
              <a:rPr lang="ru-RU"/>
              <a:pPr>
                <a:defRPr/>
              </a:pPr>
              <a:t>09.01.2015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8234-51D7-4767-9DC8-A8704957A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20D9-D041-4B7D-944A-93E729C91CD1}" type="datetimeFigureOut">
              <a:rPr lang="ru-RU"/>
              <a:pPr>
                <a:defRPr/>
              </a:pPr>
              <a:t>09.01.2015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5EA7-FBB6-4217-AB51-CB9DE04CE4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D98D0-AF16-4C7A-916A-4139EDDB3A4D}" type="datetimeFigureOut">
              <a:rPr lang="ru-RU"/>
              <a:pPr>
                <a:defRPr/>
              </a:pPr>
              <a:t>09.01.2015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F5EE-5670-4014-98DF-3F649772D5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4FF0-CE0B-487D-8981-D8C3B82CD21E}" type="datetimeFigureOut">
              <a:rPr lang="ru-RU"/>
              <a:pPr>
                <a:defRPr/>
              </a:pPr>
              <a:t>09.01.2015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2006-73FE-4190-A98A-D9435A2B67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347A7D-9F0E-4CAE-9455-97C1CB20643B}" type="datetimeFigureOut">
              <a:rPr lang="ru-RU"/>
              <a:pPr>
                <a:defRPr/>
              </a:pPr>
              <a:t>09.01.2015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3E36FF-053D-4ECD-994D-BD3405D8D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339975" y="5013325"/>
            <a:ext cx="5637213" cy="882650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Воспитате</a:t>
            </a:r>
            <a:r>
              <a:rPr lang="ru-RU" sz="2000" smtClean="0">
                <a:solidFill>
                  <a:schemeClr val="tx2"/>
                </a:solidFill>
                <a:latin typeface="Arial" charset="0"/>
              </a:rPr>
              <a:t>ль</a:t>
            </a:r>
            <a:r>
              <a:rPr lang="ru-RU" sz="2000" smtClean="0">
                <a:solidFill>
                  <a:schemeClr val="tx2"/>
                </a:solidFill>
              </a:rPr>
              <a:t> Безматерных С. В.</a:t>
            </a:r>
          </a:p>
          <a:p>
            <a:pPr marL="0" indent="0" algn="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средняя группа МАДОУ д/с №1 г. Нытва</a:t>
            </a:r>
          </a:p>
          <a:p>
            <a:pPr marL="0" indent="0" algn="r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2000" smtClean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2014г.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8481" y="55564"/>
            <a:ext cx="7772400" cy="1484784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effectLst/>
              </a:rPr>
              <a:t>Педагогический </a:t>
            </a:r>
            <a:r>
              <a:rPr lang="ru-RU" sz="2800" dirty="0">
                <a:effectLst/>
              </a:rPr>
              <a:t>проект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sz="4800" dirty="0">
                <a:effectLst/>
              </a:rPr>
              <a:t> </a:t>
            </a:r>
            <a:r>
              <a:rPr lang="ru-RU" sz="3600" dirty="0" smtClean="0">
                <a:effectLst/>
              </a:rPr>
              <a:t>«</a:t>
            </a:r>
            <a:r>
              <a:rPr lang="ru-RU" sz="3600" dirty="0">
                <a:effectLst/>
              </a:rPr>
              <a:t>Летние дары - грибы да ягоды»</a:t>
            </a:r>
            <a:br>
              <a:rPr lang="ru-RU" sz="3600" dirty="0">
                <a:effectLst/>
              </a:rPr>
            </a:br>
            <a:r>
              <a:rPr lang="ru-RU" sz="4800" dirty="0">
                <a:effectLst/>
              </a:rPr>
              <a:t> </a:t>
            </a:r>
            <a:br>
              <a:rPr lang="ru-RU" sz="4800" dirty="0">
                <a:effectLst/>
              </a:rPr>
            </a:b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40964" name="Picture 2" descr="C:\Users\садик\Desktop\фото\07082014819.jpg"/>
          <p:cNvSpPr>
            <a:spLocks noChangeAspect="1" noChangeArrowheads="1"/>
          </p:cNvSpPr>
          <p:nvPr/>
        </p:nvSpPr>
        <p:spPr bwMode="auto">
          <a:xfrm>
            <a:off x="1619250" y="1844675"/>
            <a:ext cx="54737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pic>
        <p:nvPicPr>
          <p:cNvPr id="13316" name="Picture 2" descr="C:\Users\садик\Desktop\фото\07082014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16113"/>
            <a:ext cx="62642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43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600" dirty="0"/>
              <a:t>Коллективная работа 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/>
              <a:t>«</a:t>
            </a:r>
            <a:r>
              <a:rPr lang="ru-RU" altLang="ru-RU" sz="3600" dirty="0"/>
              <a:t>Куст смородины»</a:t>
            </a:r>
          </a:p>
        </p:txBody>
      </p:sp>
      <p:sp>
        <p:nvSpPr>
          <p:cNvPr id="21506" name="Объект 2"/>
          <p:cNvSpPr txBox="1">
            <a:spLocks/>
          </p:cNvSpPr>
          <p:nvPr/>
        </p:nvSpPr>
        <p:spPr bwMode="auto">
          <a:xfrm>
            <a:off x="1116013" y="765175"/>
            <a:ext cx="64008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endParaRPr lang="ru-RU" sz="2200">
              <a:solidFill>
                <a:srgbClr val="404040"/>
              </a:solidFill>
              <a:latin typeface="Trebuchet MS" pitchFamily="34" charset="0"/>
            </a:endParaRPr>
          </a:p>
        </p:txBody>
      </p:sp>
      <p:pic>
        <p:nvPicPr>
          <p:cNvPr id="25603" name="Picture 2" descr="C:\Users\садик\Desktop\фото\0408201477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00213"/>
            <a:ext cx="8208963" cy="4824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"/>
          <p:cNvSpPr>
            <a:spLocks noChangeArrowheads="1"/>
          </p:cNvSpPr>
          <p:nvPr/>
        </p:nvSpPr>
        <p:spPr bwMode="auto">
          <a:xfrm>
            <a:off x="2286000" y="18589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altLang="ru-RU" sz="1800">
                <a:latin typeface="Trebuchet MS" pitchFamily="34" charset="0"/>
              </a:rPr>
              <a:t> </a:t>
            </a:r>
          </a:p>
        </p:txBody>
      </p:sp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323850" y="333375"/>
            <a:ext cx="7961313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>
                <a:latin typeface="Trebuchet MS" pitchFamily="34" charset="0"/>
              </a:rPr>
              <a:t>2.Тематическая неделя</a:t>
            </a:r>
            <a:r>
              <a:rPr lang="ru-RU" altLang="ru-RU" sz="3600"/>
              <a:t>:</a:t>
            </a:r>
          </a:p>
          <a:p>
            <a:pPr algn="ctr"/>
            <a:r>
              <a:rPr lang="ru-RU" altLang="ru-RU" sz="3600" b="1">
                <a:latin typeface="Trebuchet MS" pitchFamily="34" charset="0"/>
              </a:rPr>
              <a:t>«</a:t>
            </a:r>
            <a:r>
              <a:rPr lang="ru-RU" altLang="ru-RU" b="1">
                <a:latin typeface="Trebuchet MS" pitchFamily="34" charset="0"/>
              </a:rPr>
              <a:t>Вкусовые качества, запах, цвет, польза»</a:t>
            </a:r>
            <a:r>
              <a:rPr lang="ru-RU" altLang="ru-RU" b="1"/>
              <a:t>.</a:t>
            </a:r>
          </a:p>
          <a:p>
            <a:pPr algn="ctr"/>
            <a:r>
              <a:rPr lang="ru-RU" sz="2400"/>
              <a:t> </a:t>
            </a:r>
            <a:endParaRPr lang="ru-RU" altLang="ru-RU" sz="1800" b="1"/>
          </a:p>
          <a:p>
            <a:pPr>
              <a:buFontTx/>
              <a:buChar char="•"/>
            </a:pPr>
            <a:r>
              <a:rPr lang="ru-RU" sz="1800" b="1">
                <a:latin typeface="Trebuchet MS" pitchFamily="34" charset="0"/>
              </a:rPr>
              <a:t>Исследование </a:t>
            </a:r>
            <a:r>
              <a:rPr lang="ru-RU" sz="1800">
                <a:latin typeface="Trebuchet MS" pitchFamily="34" charset="0"/>
              </a:rPr>
              <a:t>« Пробуем на вкус – кислая, горькая, сладкая»: </a:t>
            </a:r>
          </a:p>
          <a:p>
            <a:r>
              <a:rPr lang="ru-RU" sz="1800"/>
              <a:t>-  Рассматривание ягод  по форме, цвету, по наличию листьев;</a:t>
            </a:r>
            <a:endParaRPr lang="ru-RU" sz="1800">
              <a:latin typeface="Trebuchet MS" pitchFamily="34" charset="0"/>
            </a:endParaRPr>
          </a:p>
          <a:p>
            <a:r>
              <a:rPr lang="ru-RU" sz="1800">
                <a:latin typeface="Trebuchet MS" pitchFamily="34" charset="0"/>
              </a:rPr>
              <a:t>- Какая ягода больше всего нравится</a:t>
            </a:r>
            <a:r>
              <a:rPr lang="en-US" sz="1800">
                <a:latin typeface="Trebuchet MS" pitchFamily="34" charset="0"/>
              </a:rPr>
              <a:t>?</a:t>
            </a:r>
            <a:r>
              <a:rPr lang="ru-RU" sz="1800">
                <a:latin typeface="Trebuchet MS" pitchFamily="34" charset="0"/>
              </a:rPr>
              <a:t>;</a:t>
            </a:r>
          </a:p>
          <a:p>
            <a:pPr>
              <a:buFontTx/>
              <a:buChar char="•"/>
            </a:pPr>
            <a:r>
              <a:rPr lang="ru-RU" sz="1800" b="1">
                <a:latin typeface="Trebuchet MS" pitchFamily="34" charset="0"/>
              </a:rPr>
              <a:t>Беседы:</a:t>
            </a:r>
            <a:r>
              <a:rPr lang="ru-RU" sz="1800">
                <a:latin typeface="Trebuchet MS" pitchFamily="34" charset="0"/>
              </a:rPr>
              <a:t> </a:t>
            </a:r>
          </a:p>
          <a:p>
            <a:r>
              <a:rPr lang="ru-RU" sz="1800">
                <a:latin typeface="Trebuchet MS" pitchFamily="34" charset="0"/>
              </a:rPr>
              <a:t>- «Какие ягоды растут у нас в огороде и  в саду»</a:t>
            </a:r>
            <a:r>
              <a:rPr lang="ru-RU" sz="1800"/>
              <a:t> - </a:t>
            </a:r>
          </a:p>
          <a:p>
            <a:pPr>
              <a:buFontTx/>
              <a:buChar char="-"/>
            </a:pPr>
            <a:r>
              <a:rPr lang="ru-RU" sz="1800"/>
              <a:t>«Что можно приготовить из ягод?»;</a:t>
            </a:r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 sz="1800"/>
              <a:t>« Как люди ухаживают за ягодами»</a:t>
            </a:r>
            <a:endParaRPr lang="ru-RU" sz="1800">
              <a:latin typeface="Trebuchet MS" pitchFamily="34" charset="0"/>
            </a:endParaRPr>
          </a:p>
          <a:p>
            <a:pPr>
              <a:buFontTx/>
              <a:buChar char="•"/>
            </a:pPr>
            <a:r>
              <a:rPr lang="ru-RU" sz="1800"/>
              <a:t> </a:t>
            </a:r>
            <a:r>
              <a:rPr lang="ru-RU" sz="1800" b="1"/>
              <a:t>Придумывание сказок и рассказов про ягоды</a:t>
            </a:r>
            <a:r>
              <a:rPr lang="ru-RU" sz="1800"/>
              <a:t>;</a:t>
            </a:r>
          </a:p>
          <a:p>
            <a:pPr>
              <a:buFontTx/>
              <a:buChar char="•"/>
            </a:pPr>
            <a:endParaRPr lang="ru-RU" sz="1800">
              <a:latin typeface="Trebuchet MS" pitchFamily="34" charset="0"/>
            </a:endParaRPr>
          </a:p>
          <a:p>
            <a:pPr>
              <a:buFontTx/>
              <a:buChar char="•"/>
            </a:pPr>
            <a:r>
              <a:rPr lang="ru-RU" sz="1800"/>
              <a:t>  </a:t>
            </a:r>
            <a:r>
              <a:rPr lang="ru-RU" sz="1800" b="1">
                <a:latin typeface="Trebuchet MS" pitchFamily="34" charset="0"/>
              </a:rPr>
              <a:t>Заучивание стихов про лесные и садовые ягоды</a:t>
            </a:r>
            <a:r>
              <a:rPr lang="ru-RU" sz="1800">
                <a:latin typeface="Trebuchet MS" pitchFamily="34" charset="0"/>
              </a:rPr>
              <a:t>;</a:t>
            </a:r>
          </a:p>
          <a:p>
            <a:pPr>
              <a:buFontTx/>
              <a:buChar char="•"/>
            </a:pPr>
            <a:r>
              <a:rPr lang="ru-RU" altLang="ru-RU" sz="1800" b="1"/>
              <a:t>  </a:t>
            </a:r>
            <a:r>
              <a:rPr lang="ru-RU" altLang="ru-RU" sz="1800" b="1">
                <a:latin typeface="Trebuchet MS" pitchFamily="34" charset="0"/>
              </a:rPr>
              <a:t>Дидактические игры: </a:t>
            </a:r>
          </a:p>
          <a:p>
            <a:r>
              <a:rPr lang="ru-RU" altLang="ru-RU" sz="1800">
                <a:latin typeface="Trebuchet MS" pitchFamily="34" charset="0"/>
              </a:rPr>
              <a:t>- «Назови ягоды садовые», </a:t>
            </a:r>
          </a:p>
          <a:p>
            <a:r>
              <a:rPr lang="ru-RU" altLang="ru-RU" sz="1800">
                <a:latin typeface="Trebuchet MS" pitchFamily="34" charset="0"/>
              </a:rPr>
              <a:t>- «Назови  ягоды лесные»;</a:t>
            </a:r>
          </a:p>
          <a:p>
            <a:pPr>
              <a:buFontTx/>
              <a:buChar char="•"/>
            </a:pPr>
            <a:r>
              <a:rPr lang="ru-RU" altLang="ru-RU" sz="1800" b="1"/>
              <a:t>  </a:t>
            </a:r>
            <a:r>
              <a:rPr lang="ru-RU" altLang="ru-RU" sz="1800" b="1">
                <a:latin typeface="Trebuchet MS" pitchFamily="34" charset="0"/>
              </a:rPr>
              <a:t>Просмотр мультфильма </a:t>
            </a:r>
            <a:r>
              <a:rPr lang="ru-RU" altLang="ru-RU" sz="1800">
                <a:latin typeface="Trebuchet MS" pitchFamily="34" charset="0"/>
              </a:rPr>
              <a:t>«Дудочка и кувшинчик»;</a:t>
            </a:r>
          </a:p>
          <a:p>
            <a:pPr>
              <a:buFontTx/>
              <a:buChar char="•"/>
            </a:pPr>
            <a:r>
              <a:rPr lang="ru-RU" altLang="ru-RU" sz="1800" b="1"/>
              <a:t> </a:t>
            </a:r>
            <a:r>
              <a:rPr lang="ru-RU" altLang="ru-RU" sz="1800" b="1">
                <a:latin typeface="Trebuchet MS" pitchFamily="34" charset="0"/>
              </a:rPr>
              <a:t>Лепка из пластилина </a:t>
            </a:r>
            <a:r>
              <a:rPr lang="ru-RU" altLang="ru-RU" sz="1800">
                <a:latin typeface="Trebuchet MS" pitchFamily="34" charset="0"/>
              </a:rPr>
              <a:t>«Ягоды в лукошке»;</a:t>
            </a:r>
          </a:p>
          <a:p>
            <a:pPr>
              <a:buFontTx/>
              <a:buChar char="•"/>
            </a:pPr>
            <a:r>
              <a:rPr lang="ru-RU" sz="1800" b="1"/>
              <a:t> </a:t>
            </a:r>
            <a:r>
              <a:rPr lang="ru-RU" sz="1800" b="1">
                <a:latin typeface="Trebuchet MS" pitchFamily="34" charset="0"/>
              </a:rPr>
              <a:t>Сюжетно – ролевая игра </a:t>
            </a:r>
            <a:r>
              <a:rPr lang="ru-RU" sz="1800">
                <a:latin typeface="Trebuchet MS" pitchFamily="34" charset="0"/>
              </a:rPr>
              <a:t>« Печём пироги с ягодами»</a:t>
            </a:r>
          </a:p>
          <a:p>
            <a:pPr>
              <a:buFontTx/>
              <a:buChar char="•"/>
            </a:pPr>
            <a:endParaRPr lang="ru-RU" sz="1800">
              <a:latin typeface="Trebuchet MS" pitchFamily="34" charset="0"/>
            </a:endParaRPr>
          </a:p>
          <a:p>
            <a:pPr>
              <a:buFontTx/>
              <a:buChar char="•"/>
            </a:pPr>
            <a:endParaRPr lang="ru-RU" sz="18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садик\Desktop\фото\04082014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77660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39"/>
            <a:ext cx="8712968" cy="971025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/>
              <a:t>Исследование « Пробуем на вкус – кислая, горькая, сладкая»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садик\Desktop\фото\04082014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77676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1331913" y="260350"/>
            <a:ext cx="6511925" cy="57626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ru-RU" sz="2800" smtClean="0">
                <a:solidFill>
                  <a:schemeClr val="tx1"/>
                </a:solidFill>
                <a:effectLst/>
                <a:latin typeface="Arial" charset="0"/>
              </a:rPr>
              <a:t>Обсуждаем вкус ягод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садик\Desktop\фото\04082014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8424862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323850" y="0"/>
            <a:ext cx="8424863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ru-RU" sz="2800" smtClean="0">
                <a:solidFill>
                  <a:schemeClr val="tx1"/>
                </a:solidFill>
                <a:effectLst/>
                <a:latin typeface="Arial" charset="0"/>
              </a:rPr>
              <a:t>Делимся своими впечатлениями о  ягодах.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садик\Desktop\фото\04082014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84963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250825" y="188913"/>
            <a:ext cx="8569325" cy="6477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ru-RU" sz="2800" b="0" smtClean="0">
                <a:solidFill>
                  <a:schemeClr val="tx1"/>
                </a:solidFill>
                <a:effectLst/>
                <a:latin typeface="Arial" charset="0"/>
              </a:rPr>
              <a:t>Придумывание сказок и рассказов про ягоды.</a:t>
            </a:r>
            <a:br>
              <a:rPr lang="ru-RU" sz="2800" b="0" smtClean="0">
                <a:solidFill>
                  <a:schemeClr val="tx1"/>
                </a:solidFill>
                <a:effectLst/>
                <a:latin typeface="Arial" charset="0"/>
              </a:rPr>
            </a:br>
            <a:endParaRPr lang="ru-RU" sz="2800" b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садик\Desktop\фото\06082014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849788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2008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dirty="0"/>
              <a:t>Лепка из пластилина «Ягоды в лукошке»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713787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latin typeface="Trebuchet MS" pitchFamily="34" charset="0"/>
              </a:rPr>
              <a:t>3.Тематическая неделя</a:t>
            </a:r>
            <a:r>
              <a:rPr lang="ru-RU" altLang="ru-RU" sz="4000" b="1"/>
              <a:t>:</a:t>
            </a:r>
          </a:p>
          <a:p>
            <a:pPr algn="ctr"/>
            <a:r>
              <a:rPr lang="ru-RU" altLang="ru-RU" sz="4000" b="1">
                <a:latin typeface="Trebuchet MS" pitchFamily="34" charset="0"/>
              </a:rPr>
              <a:t>«Грибы съедобные»</a:t>
            </a:r>
            <a:r>
              <a:rPr lang="ru-RU" altLang="ru-RU" sz="4000" b="1"/>
              <a:t>.</a:t>
            </a:r>
          </a:p>
          <a:p>
            <a:pPr>
              <a:buFontTx/>
              <a:buChar char="•"/>
            </a:pPr>
            <a:r>
              <a:rPr lang="ru-RU" altLang="ru-RU" sz="1800" b="1">
                <a:latin typeface="Trebuchet MS" pitchFamily="34" charset="0"/>
              </a:rPr>
              <a:t> Беседы:</a:t>
            </a:r>
            <a:r>
              <a:rPr lang="ru-RU" altLang="ru-RU" sz="1800">
                <a:latin typeface="Trebuchet MS" pitchFamily="34" charset="0"/>
              </a:rPr>
              <a:t> </a:t>
            </a:r>
          </a:p>
          <a:p>
            <a:r>
              <a:rPr lang="ru-RU" altLang="ru-RU" sz="1800" b="1">
                <a:latin typeface="Trebuchet MS" pitchFamily="34" charset="0"/>
              </a:rPr>
              <a:t>« </a:t>
            </a:r>
            <a:r>
              <a:rPr lang="ru-RU" altLang="ru-RU" sz="1800">
                <a:latin typeface="Trebuchet MS" pitchFamily="34" charset="0"/>
              </a:rPr>
              <a:t>Всё о съедобных грибах, их месте нахождения и пользе», </a:t>
            </a:r>
          </a:p>
          <a:p>
            <a:pPr>
              <a:buFontTx/>
              <a:buChar char="-"/>
            </a:pPr>
            <a:r>
              <a:rPr lang="ru-RU" altLang="ru-RU" sz="1800">
                <a:latin typeface="Trebuchet MS" pitchFamily="34" charset="0"/>
              </a:rPr>
              <a:t>«</a:t>
            </a:r>
            <a:r>
              <a:rPr lang="ru-RU" altLang="ru-RU" sz="1800"/>
              <a:t>Почему грибу  дали такое название, как сыроежка, подберёзовик,    подосиновик, лисичка, рыжик др.»</a:t>
            </a:r>
            <a:r>
              <a:rPr lang="ru-RU" altLang="ru-RU" sz="1800">
                <a:latin typeface="Trebuchet MS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altLang="ru-RU" sz="1800">
                <a:latin typeface="Trebuchet MS" pitchFamily="34" charset="0"/>
              </a:rPr>
              <a:t>«Какие животные заготавливают грибы на зиму»</a:t>
            </a:r>
            <a:r>
              <a:rPr lang="ru-RU" altLang="ru-RU" sz="1800"/>
              <a:t>.;</a:t>
            </a:r>
          </a:p>
          <a:p>
            <a:pPr>
              <a:buFontTx/>
              <a:buChar char="•"/>
            </a:pPr>
            <a:r>
              <a:rPr lang="ru-RU" altLang="ru-RU" sz="1800" b="1">
                <a:latin typeface="Trebuchet MS" pitchFamily="34" charset="0"/>
              </a:rPr>
              <a:t> Загадывание  загадок</a:t>
            </a:r>
            <a:r>
              <a:rPr lang="ru-RU" altLang="ru-RU" sz="1800">
                <a:latin typeface="Trebuchet MS" pitchFamily="34" charset="0"/>
              </a:rPr>
              <a:t>;</a:t>
            </a:r>
          </a:p>
          <a:p>
            <a:pPr>
              <a:buFontTx/>
              <a:buChar char="•"/>
            </a:pPr>
            <a:r>
              <a:rPr lang="ru-RU" altLang="ru-RU" sz="1800" b="1">
                <a:latin typeface="Trebuchet MS" pitchFamily="34" charset="0"/>
              </a:rPr>
              <a:t> Просмотр презентации</a:t>
            </a:r>
            <a:r>
              <a:rPr lang="ru-RU" altLang="ru-RU" sz="1800">
                <a:latin typeface="Trebuchet MS" pitchFamily="34" charset="0"/>
              </a:rPr>
              <a:t> « Грибы Пермского края»;</a:t>
            </a:r>
          </a:p>
          <a:p>
            <a:pPr>
              <a:buFontTx/>
              <a:buChar char="•"/>
            </a:pPr>
            <a:r>
              <a:rPr lang="ru-RU" altLang="ru-RU" sz="1800" b="1">
                <a:latin typeface="Trebuchet MS" pitchFamily="34" charset="0"/>
              </a:rPr>
              <a:t> Дидактическая игра</a:t>
            </a:r>
            <a:r>
              <a:rPr lang="ru-RU" altLang="ru-RU" sz="1800">
                <a:latin typeface="Trebuchet MS" pitchFamily="34" charset="0"/>
              </a:rPr>
              <a:t> «Назови гриб»</a:t>
            </a:r>
            <a:r>
              <a:rPr lang="ru-RU" altLang="ru-RU" sz="1800"/>
              <a:t>.</a:t>
            </a:r>
          </a:p>
          <a:p>
            <a:pPr>
              <a:buFontTx/>
              <a:buChar char="•"/>
            </a:pPr>
            <a:r>
              <a:rPr lang="ru-RU" altLang="ru-RU" sz="1800" b="1">
                <a:latin typeface="Trebuchet MS" pitchFamily="34" charset="0"/>
              </a:rPr>
              <a:t> Заучивание стихов о грибах</a:t>
            </a:r>
            <a:r>
              <a:rPr lang="ru-RU" altLang="ru-RU" sz="1800" b="1"/>
              <a:t>;</a:t>
            </a:r>
          </a:p>
          <a:p>
            <a:pPr>
              <a:buFontTx/>
              <a:buChar char="•"/>
            </a:pPr>
            <a:r>
              <a:rPr lang="ru-RU" altLang="ru-RU" sz="1800" b="1">
                <a:latin typeface="Trebuchet MS" pitchFamily="34" charset="0"/>
              </a:rPr>
              <a:t> Экскурсия в лес</a:t>
            </a:r>
            <a:r>
              <a:rPr lang="ru-RU" altLang="ru-RU" sz="1800" b="1"/>
              <a:t>;</a:t>
            </a:r>
          </a:p>
          <a:p>
            <a:pPr>
              <a:buFontTx/>
              <a:buChar char="•"/>
            </a:pPr>
            <a:r>
              <a:rPr lang="ru-RU" altLang="ru-RU" sz="1800" b="1">
                <a:latin typeface="Trebuchet MS" pitchFamily="34" charset="0"/>
              </a:rPr>
              <a:t> Коллективная аппликация</a:t>
            </a:r>
            <a:r>
              <a:rPr lang="ru-RU" altLang="ru-RU" sz="1800">
                <a:latin typeface="Trebuchet MS" pitchFamily="34" charset="0"/>
              </a:rPr>
              <a:t> «Грибы в лесу»</a:t>
            </a:r>
            <a:r>
              <a:rPr lang="ru-RU" altLang="ru-RU" sz="1800"/>
              <a:t>..</a:t>
            </a:r>
          </a:p>
          <a:p>
            <a:pPr algn="ctr"/>
            <a:endParaRPr lang="ru-RU" altLang="ru-RU" sz="1800">
              <a:latin typeface="Trebuchet MS" pitchFamily="34" charset="0"/>
            </a:endParaRPr>
          </a:p>
          <a:p>
            <a:r>
              <a:rPr lang="ru-RU" altLang="ru-RU" sz="1800">
                <a:latin typeface="Trebuchet MS" pitchFamily="34" charset="0"/>
              </a:rPr>
              <a:t> </a:t>
            </a:r>
            <a:endParaRPr lang="ru-RU" sz="18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садик\Desktop\фото\12082014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938"/>
            <a:ext cx="4897437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C:\Users\садик\Desktop\фото\12082014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141663"/>
            <a:ext cx="507682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509120"/>
            <a:ext cx="4067944" cy="234888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000" dirty="0" smtClean="0"/>
              <a:t> </a:t>
            </a:r>
            <a:r>
              <a:rPr lang="ru-RU" altLang="ru-RU" sz="3200" dirty="0"/>
              <a:t>« Всё о съедобных грибах, их месте нахождения и пользе</a:t>
            </a:r>
            <a:r>
              <a:rPr lang="ru-RU" altLang="ru-RU" sz="3200" dirty="0" smtClean="0"/>
              <a:t>»</a:t>
            </a:r>
            <a:endParaRPr lang="ru-RU" sz="3200" dirty="0"/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5076825" y="8366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садик\Desktop\фото\12082014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824412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C:\Users\садик\Desktop\фото\12082014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63" y="2852738"/>
            <a:ext cx="44656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30788" y="188913"/>
            <a:ext cx="4113212" cy="3477875"/>
          </a:xfrm>
        </p:spPr>
        <p:txBody>
          <a:bodyPr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400" dirty="0"/>
              <a:t>Аппликация «Грибы в лесу»</a:t>
            </a:r>
            <a:br>
              <a:rPr lang="ru-RU" altLang="ru-RU" sz="4400" dirty="0"/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7" cy="518251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effectLst/>
              </a:rPr>
              <a:t>Актуальность</a:t>
            </a:r>
            <a:r>
              <a:rPr lang="ru-RU" sz="2000" dirty="0">
                <a:effectLst/>
              </a:rPr>
              <a:t>:</a:t>
            </a:r>
            <a:br>
              <a:rPr lang="ru-RU" sz="2000" dirty="0">
                <a:effectLst/>
              </a:rPr>
            </a:br>
            <a:r>
              <a:rPr lang="ru-RU" sz="1800" dirty="0">
                <a:effectLst/>
              </a:rPr>
              <a:t> </a:t>
            </a:r>
            <a:r>
              <a:rPr lang="ru-RU" sz="2400" dirty="0">
                <a:effectLst/>
              </a:rPr>
              <a:t>Общаясь с детьми после отпуска, мы столкнулись с проблемой, что многие дети не знают названия грибов и ягод, растущих </a:t>
            </a:r>
            <a:r>
              <a:rPr lang="ru-RU" sz="2400" dirty="0" smtClean="0">
                <a:effectLst/>
              </a:rPr>
              <a:t> на  Урале</a:t>
            </a:r>
            <a:r>
              <a:rPr lang="ru-RU" sz="2400" dirty="0">
                <a:effectLst/>
              </a:rPr>
              <a:t>,  и  не могут объяснить полезную значимость даров лета. Лето – благоприятная пора  для  знакомства с летними дарами. Именно поэтому мы с ребятами взялись реализовать проект «Летние дары-грибы да ягоды». Шагая по ступенькам к финалу проектной деятельности, мы  с ребятами узнаем много нового и интересного о родной природе, познакомимся с различными видами грибов и ягод, особенностями их произрастания и полезными свойствами, как для человека, так и для животных, птиц.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60350"/>
            <a:ext cx="8128000" cy="6191250"/>
          </a:xfrm>
        </p:spPr>
        <p:txBody>
          <a:bodyPr/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4000" b="1" smtClean="0">
                <a:solidFill>
                  <a:schemeClr val="tx1"/>
                </a:solidFill>
              </a:rPr>
              <a:t>4.Тематическая неделя: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4000" b="1" smtClean="0">
                <a:solidFill>
                  <a:schemeClr val="tx1"/>
                </a:solidFill>
              </a:rPr>
              <a:t>«Грибы съедобные».</a:t>
            </a:r>
            <a:endParaRPr lang="ru-RU" altLang="ru-RU" sz="2800" b="1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b="1" smtClean="0"/>
              <a:t>Беседы;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mtClean="0"/>
              <a:t>« Как отличить съедобные грибы от несъедобных»,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mtClean="0"/>
              <a:t>-  «О правилах безопасности в лесу»,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mtClean="0"/>
              <a:t>-  « Полезные советы  для начинающих грибников»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b="1" smtClean="0"/>
              <a:t>Экскурсия в лес;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b="1" smtClean="0"/>
              <a:t>Рисование красками</a:t>
            </a:r>
            <a:r>
              <a:rPr lang="ru-RU" altLang="ru-RU" smtClean="0"/>
              <a:t> «Мухомор»;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b="1" smtClean="0"/>
              <a:t>Дидактическая игра</a:t>
            </a:r>
            <a:r>
              <a:rPr lang="ru-RU" altLang="ru-RU" smtClean="0"/>
              <a:t> «Какой гриб»;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b="1" smtClean="0"/>
              <a:t>Просмотр мультфильма</a:t>
            </a:r>
            <a:r>
              <a:rPr lang="ru-RU" altLang="ru-RU" smtClean="0"/>
              <a:t> «Война грибов и ягод»;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b="1" smtClean="0"/>
              <a:t>Лепка из солёного теста</a:t>
            </a:r>
            <a:r>
              <a:rPr lang="ru-RU" altLang="ru-RU" smtClean="0"/>
              <a:t> «Грибочки из лесочка»;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b="1" smtClean="0"/>
              <a:t>Сюжетно – ролевые игры :</a:t>
            </a:r>
            <a:r>
              <a:rPr lang="ru-RU" altLang="ru-RU" smtClean="0"/>
              <a:t> «Жарим грибы», «Солим грибы».</a:t>
            </a:r>
            <a:endParaRPr lang="ru-RU" altLang="ru-RU" sz="28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z="4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садик\Desktop\фото\14082014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6863"/>
            <a:ext cx="6000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 descr="C:\Users\садик\Desktop\фото\140820148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238500"/>
            <a:ext cx="45164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6203" y="296652"/>
            <a:ext cx="2747797" cy="294173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dirty="0"/>
              <a:t>Лепка из соленого теста «Грибочки из лесочка»</a:t>
            </a:r>
            <a:br>
              <a:rPr lang="ru-RU" alt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садик\Desktop\фото\14082014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0188"/>
            <a:ext cx="50895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 descr="C:\Users\садик\Desktop\фото\120920148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068638"/>
            <a:ext cx="4643437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5340350" y="981075"/>
            <a:ext cx="38036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rebuchet MS" pitchFamily="34" charset="0"/>
              </a:rPr>
              <a:t>Лепка из соленого теста «Грибочки из лесочка»</a:t>
            </a:r>
            <a:br>
              <a:rPr lang="ru-RU" altLang="ru-RU">
                <a:latin typeface="Trebuchet MS" pitchFamily="34" charset="0"/>
              </a:rPr>
            </a:br>
            <a:endParaRPr lang="ru-RU">
              <a:latin typeface="Trebuchet MS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7531" y="4391980"/>
            <a:ext cx="4527523" cy="227738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Сюжетно – ролевая игра             « Готовим грибы»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85763" y="53975"/>
            <a:ext cx="8281987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>
                <a:latin typeface="Trebuchet MS" pitchFamily="34" charset="0"/>
              </a:rPr>
              <a:t> </a:t>
            </a:r>
            <a:r>
              <a:rPr lang="ru-RU" sz="4000">
                <a:latin typeface="Trebuchet MS" pitchFamily="34" charset="0"/>
              </a:rPr>
              <a:t>Результат проекта:</a:t>
            </a:r>
          </a:p>
          <a:p>
            <a:pPr marL="44450"/>
            <a:endParaRPr lang="ru-RU"/>
          </a:p>
          <a:p>
            <a:pPr marL="44450"/>
            <a:r>
              <a:rPr lang="ru-RU">
                <a:latin typeface="Trebuchet MS" pitchFamily="34" charset="0"/>
              </a:rPr>
              <a:t>Дети </a:t>
            </a:r>
            <a:r>
              <a:rPr lang="ru-RU"/>
              <a:t>знают и</a:t>
            </a:r>
            <a:r>
              <a:rPr lang="ru-RU">
                <a:latin typeface="Trebuchet MS" pitchFamily="34" charset="0"/>
              </a:rPr>
              <a:t> могут:</a:t>
            </a:r>
          </a:p>
          <a:p>
            <a:pPr marL="44450">
              <a:buFontTx/>
              <a:buChar char="•"/>
            </a:pPr>
            <a:r>
              <a:rPr lang="ru-RU">
                <a:latin typeface="Trebuchet MS" pitchFamily="34" charset="0"/>
              </a:rPr>
              <a:t>рассказать  о ягодах и грибах, и их полезных свойствах</a:t>
            </a:r>
            <a:r>
              <a:rPr lang="ru-RU"/>
              <a:t>;</a:t>
            </a:r>
          </a:p>
          <a:p>
            <a:pPr marL="44450">
              <a:buFontTx/>
              <a:buChar char="•"/>
            </a:pPr>
            <a:r>
              <a:rPr lang="ru-RU">
                <a:latin typeface="Trebuchet MS" pitchFamily="34" charset="0"/>
              </a:rPr>
              <a:t>различать  садовые и лесные ягоды по </a:t>
            </a:r>
            <a:r>
              <a:rPr lang="ru-RU"/>
              <a:t>их по внешнему виду и вкусовым качествам; </a:t>
            </a:r>
          </a:p>
          <a:p>
            <a:pPr marL="44450">
              <a:buFontTx/>
              <a:buChar char="•"/>
            </a:pPr>
            <a:r>
              <a:rPr lang="ru-RU">
                <a:latin typeface="Trebuchet MS" pitchFamily="34" charset="0"/>
              </a:rPr>
              <a:t>определять съедобные и несъедобные ягоды и грибы</a:t>
            </a:r>
            <a:r>
              <a:rPr lang="ru-RU"/>
              <a:t>;</a:t>
            </a:r>
          </a:p>
          <a:p>
            <a:pPr marL="44450">
              <a:buFontTx/>
              <a:buChar char="•"/>
            </a:pPr>
            <a:r>
              <a:rPr lang="ru-RU"/>
              <a:t>объяснить правила безопасности в природе  и как надо бережно относиться  к матушке  природе;</a:t>
            </a:r>
            <a:endParaRPr lang="ru-RU">
              <a:latin typeface="Trebuchet MS" pitchFamily="34" charset="0"/>
            </a:endParaRPr>
          </a:p>
          <a:p>
            <a:pPr marL="44450">
              <a:buFontTx/>
              <a:buChar char="•"/>
            </a:pPr>
            <a:r>
              <a:rPr lang="ru-RU"/>
              <a:t>новые стихи и загадки, придумывают свои сказки и рассказы о грибах и ягодах.</a:t>
            </a:r>
            <a:endParaRPr lang="ru-RU">
              <a:latin typeface="Trebuchet MS" pitchFamily="34" charset="0"/>
            </a:endParaRPr>
          </a:p>
          <a:p>
            <a:pPr marL="44450">
              <a:buFontTx/>
              <a:buChar char="•"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ctrTitle"/>
          </p:nvPr>
        </p:nvSpPr>
        <p:spPr bwMode="auto">
          <a:xfrm>
            <a:off x="611188" y="5013325"/>
            <a:ext cx="7772400" cy="1470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4800" smtClean="0">
                <a:solidFill>
                  <a:schemeClr val="tx1"/>
                </a:solidFill>
                <a:effectLst/>
                <a:latin typeface="Arial" charset="0"/>
              </a:rPr>
              <a:t>Спасибо   за внимание !</a:t>
            </a:r>
          </a:p>
        </p:txBody>
      </p:sp>
      <p:pic>
        <p:nvPicPr>
          <p:cNvPr id="39941" name="Picture 5" descr="Иллюстрация 1 из 1 для В лес по ягоды-грибы Лабиринт - книги. Источник: Лабири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3375"/>
            <a:ext cx="7620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sub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522288"/>
            <a:ext cx="8353425" cy="6335712"/>
          </a:xfr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39950" y="3246438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23850" y="476250"/>
            <a:ext cx="8496300" cy="60483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ru-RU" sz="4000" smtClean="0">
                <a:solidFill>
                  <a:schemeClr val="tx1"/>
                </a:solidFill>
                <a:effectLst/>
              </a:rPr>
              <a:t>Ожидаемый  результат</a:t>
            </a:r>
            <a:r>
              <a:rPr lang="ru-RU" sz="4000" smtClean="0">
                <a:solidFill>
                  <a:schemeClr val="tx1"/>
                </a:solidFill>
                <a:effectLst/>
                <a:latin typeface="Arial" charset="0"/>
              </a:rPr>
              <a:t>:</a:t>
            </a:r>
            <a:r>
              <a:rPr lang="ru-RU" sz="2800" b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 sz="2800" b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2800" smtClean="0">
                <a:solidFill>
                  <a:schemeClr val="tx1"/>
                </a:solidFill>
                <a:effectLst/>
              </a:rPr>
              <a:t> Дети  могут  рассказать  о ягодах и грибах,  их полезных свойствах, о правилах безопасности и бережного отношения в природе.</a:t>
            </a:r>
            <a:br>
              <a:rPr lang="ru-RU" sz="2800" smtClean="0">
                <a:solidFill>
                  <a:schemeClr val="tx1"/>
                </a:solidFill>
                <a:effectLst/>
              </a:rPr>
            </a:br>
            <a:r>
              <a:rPr lang="ru-RU" sz="2800" smtClean="0">
                <a:solidFill>
                  <a:schemeClr val="tx1"/>
                </a:solidFill>
                <a:effectLst/>
              </a:rPr>
              <a:t>Освоены умения различать  садовые и лесные ягоды, съедобные и несъедобные ягоды и грибы, различать их по внешнему виду и вкусовым качествам. </a:t>
            </a:r>
            <a:br>
              <a:rPr lang="ru-RU" sz="2800" smtClean="0">
                <a:solidFill>
                  <a:schemeClr val="tx1"/>
                </a:solidFill>
                <a:effectLst/>
              </a:rPr>
            </a:br>
            <a:r>
              <a:rPr lang="ru-RU" sz="2800" smtClean="0">
                <a:solidFill>
                  <a:schemeClr val="tx1"/>
                </a:solidFill>
                <a:effectLst/>
                <a:latin typeface="Arial" charset="0"/>
              </a:rPr>
              <a:t>Воспитанники </a:t>
            </a:r>
            <a:r>
              <a:rPr lang="ru-RU" sz="2800" smtClean="0">
                <a:solidFill>
                  <a:schemeClr val="tx1"/>
                </a:solidFill>
                <a:effectLst/>
              </a:rPr>
              <a:t>знают  новые стихи и загадки, могут рассказать  свои сказки и рассказы о грибах и ягодах. </a:t>
            </a:r>
            <a:br>
              <a:rPr lang="ru-RU" sz="2800" smtClean="0">
                <a:solidFill>
                  <a:schemeClr val="tx1"/>
                </a:solidFill>
                <a:effectLst/>
              </a:rPr>
            </a:br>
            <a:endParaRPr lang="ru-RU" sz="280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384300" y="6588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/>
            <a:r>
              <a:rPr lang="ru-RU" altLang="ru-RU" sz="1800" b="1">
                <a:latin typeface="Trebuchet MS" pitchFamily="34" charset="0"/>
              </a:rPr>
              <a:t> </a:t>
            </a:r>
            <a:endParaRPr lang="ru-RU" sz="1800">
              <a:latin typeface="Trebuchet MS" pitchFamily="34" charset="0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323850" y="1341438"/>
            <a:ext cx="5076825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ru-RU" altLang="ru-RU" sz="3200">
                <a:latin typeface="Trebuchet MS" pitchFamily="34" charset="0"/>
              </a:rPr>
              <a:t> </a:t>
            </a:r>
            <a:r>
              <a:rPr lang="ru-RU" altLang="ru-RU" sz="3200" b="1">
                <a:latin typeface="Trebuchet MS" pitchFamily="34" charset="0"/>
              </a:rPr>
              <a:t>Мотивация:</a:t>
            </a:r>
            <a:r>
              <a:rPr lang="ru-RU" altLang="ru-RU" sz="1800">
                <a:latin typeface="Trebuchet MS" pitchFamily="34" charset="0"/>
              </a:rPr>
              <a:t> </a:t>
            </a:r>
          </a:p>
          <a:p>
            <a:pPr lvl="1"/>
            <a:r>
              <a:rPr lang="ru-RU" altLang="ru-RU" sz="2400">
                <a:latin typeface="Trebuchet MS" pitchFamily="34" charset="0"/>
              </a:rPr>
              <a:t>Дети получили письмо от  Старичка Лесовика, в котором он спрашивал, хорошо ли они знают, что такое дары природы, просил отгадать загадки и узнать по фото ягоды  и грибы нашего Пермского края.</a:t>
            </a:r>
            <a:endParaRPr lang="ru-RU" altLang="ru-RU" sz="2400"/>
          </a:p>
          <a:p>
            <a:pPr lvl="1"/>
            <a:r>
              <a:rPr lang="ru-RU" altLang="ru-RU" sz="2400">
                <a:latin typeface="Trebuchet MS" pitchFamily="34" charset="0"/>
              </a:rPr>
              <a:t> Многие дети затруднились ответить, какие ягоды и грибы растут в нашем краю и пришли к выводу, что необходимо узнать об этом. </a:t>
            </a:r>
          </a:p>
          <a:p>
            <a:endParaRPr lang="ru-RU" altLang="ru-RU" sz="2400">
              <a:latin typeface="Trebuchet MS" pitchFamily="34" charset="0"/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468313" y="188913"/>
            <a:ext cx="8359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 altLang="ru-RU" sz="4000" b="1">
                <a:latin typeface="Trebuchet MS" pitchFamily="34" charset="0"/>
              </a:rPr>
              <a:t>Механизм реализации проекта:</a:t>
            </a:r>
            <a:endParaRPr lang="ru-RU" sz="4000">
              <a:latin typeface="Trebuchet MS" pitchFamily="34" charset="0"/>
            </a:endParaRPr>
          </a:p>
        </p:txBody>
      </p:sp>
      <p:pic>
        <p:nvPicPr>
          <p:cNvPr id="19466" name="Picture 10" descr="СТАРИЧОК-ЛЕСОВИЧОК ПУТЕШЕСТВУЕТ ПО ЛЕСУ (для детей старшего дошкольного возраста) - ЭКОЛОГИЧЕСКИЕ СЮЖЕТНЫЕ ИГРЫ - ЭКОЛОГИЯ - К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060575"/>
            <a:ext cx="338455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9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ru-RU" sz="7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539750" y="366713"/>
            <a:ext cx="82804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>
                <a:latin typeface="Trebuchet MS" pitchFamily="34" charset="0"/>
              </a:rPr>
              <a:t>Подготовительный этап:</a:t>
            </a:r>
            <a:br>
              <a:rPr lang="ru-RU" altLang="ru-RU" sz="4000" b="1">
                <a:latin typeface="Trebuchet MS" pitchFamily="34" charset="0"/>
              </a:rPr>
            </a:br>
            <a:r>
              <a:rPr lang="ru-RU" altLang="ru-RU" sz="1400">
                <a:latin typeface="Trebuchet MS" pitchFamily="34" charset="0"/>
              </a:rPr>
              <a:t/>
            </a:r>
            <a:br>
              <a:rPr lang="ru-RU" altLang="ru-RU" sz="1400">
                <a:latin typeface="Trebuchet MS" pitchFamily="34" charset="0"/>
              </a:rPr>
            </a:br>
            <a:r>
              <a:rPr lang="ru-RU" altLang="ru-RU" sz="3200">
                <a:latin typeface="Trebuchet MS" pitchFamily="34" charset="0"/>
              </a:rPr>
              <a:t>- </a:t>
            </a:r>
            <a:r>
              <a:rPr lang="ru-RU" altLang="ru-RU">
                <a:latin typeface="Trebuchet MS" pitchFamily="34" charset="0"/>
              </a:rPr>
              <a:t>постановка детьми цели деятельности</a:t>
            </a:r>
            <a:r>
              <a:rPr lang="ru-RU" altLang="ru-RU"/>
              <a:t>;</a:t>
            </a:r>
          </a:p>
          <a:p>
            <a:r>
              <a:rPr lang="ru-RU" altLang="ru-RU">
                <a:latin typeface="Trebuchet MS" pitchFamily="34" charset="0"/>
              </a:rPr>
              <a:t/>
            </a:r>
            <a:br>
              <a:rPr lang="ru-RU" altLang="ru-RU">
                <a:latin typeface="Trebuchet MS" pitchFamily="34" charset="0"/>
              </a:rPr>
            </a:br>
            <a:r>
              <a:rPr lang="ru-RU" altLang="ru-RU">
                <a:latin typeface="Trebuchet MS" pitchFamily="34" charset="0"/>
              </a:rPr>
              <a:t>- уточнение имеющихся знаний</a:t>
            </a:r>
            <a:r>
              <a:rPr lang="ru-RU" altLang="ru-RU"/>
              <a:t>;</a:t>
            </a:r>
          </a:p>
          <a:p>
            <a:r>
              <a:rPr lang="ru-RU" altLang="ru-RU">
                <a:latin typeface="Trebuchet MS" pitchFamily="34" charset="0"/>
              </a:rPr>
              <a:t/>
            </a:r>
            <a:br>
              <a:rPr lang="ru-RU" altLang="ru-RU">
                <a:latin typeface="Trebuchet MS" pitchFamily="34" charset="0"/>
              </a:rPr>
            </a:br>
            <a:r>
              <a:rPr lang="ru-RU" altLang="ru-RU">
                <a:latin typeface="Trebuchet MS" pitchFamily="34" charset="0"/>
              </a:rPr>
              <a:t>- </a:t>
            </a:r>
            <a:r>
              <a:rPr lang="ru-RU" altLang="ru-RU"/>
              <a:t>подбор демонстрационного и развивающего материала, составление плана и  конспектов по совместной деятельности  с детьми по тематическим неделям;</a:t>
            </a:r>
          </a:p>
          <a:p>
            <a:r>
              <a:rPr lang="ru-RU" altLang="ru-RU">
                <a:latin typeface="Trebuchet MS" pitchFamily="34" charset="0"/>
              </a:rPr>
              <a:t/>
            </a:r>
            <a:br>
              <a:rPr lang="ru-RU" altLang="ru-RU">
                <a:latin typeface="Trebuchet MS" pitchFamily="34" charset="0"/>
              </a:rPr>
            </a:br>
            <a:r>
              <a:rPr lang="ru-RU" altLang="ru-RU">
                <a:latin typeface="Trebuchet MS" pitchFamily="34" charset="0"/>
              </a:rPr>
              <a:t>- планирование</a:t>
            </a:r>
            <a:r>
              <a:rPr lang="ru-RU" altLang="ru-RU"/>
              <a:t>  </a:t>
            </a:r>
            <a:r>
              <a:rPr lang="ru-RU" altLang="ru-RU">
                <a:latin typeface="Trebuchet MS" pitchFamily="34" charset="0"/>
              </a:rPr>
              <a:t>предстоящей</a:t>
            </a:r>
            <a:r>
              <a:rPr lang="ru-RU" altLang="ru-RU"/>
              <a:t> </a:t>
            </a:r>
            <a:r>
              <a:rPr lang="ru-RU" altLang="ru-RU">
                <a:latin typeface="Trebuchet MS" pitchFamily="34" charset="0"/>
              </a:rPr>
              <a:t>деятельности</a:t>
            </a:r>
            <a:r>
              <a:rPr lang="ru-RU" altLang="ru-RU"/>
              <a:t>;</a:t>
            </a:r>
            <a:r>
              <a:rPr lang="ru-RU" altLang="ru-RU">
                <a:latin typeface="Trebuchet MS" pitchFamily="34" charset="0"/>
              </a:rPr>
              <a:t/>
            </a:r>
            <a:br>
              <a:rPr lang="ru-RU" altLang="ru-RU">
                <a:latin typeface="Trebuchet MS" pitchFamily="34" charset="0"/>
              </a:rPr>
            </a:br>
            <a:endParaRPr lang="ru-RU" altLang="ru-RU"/>
          </a:p>
          <a:p>
            <a:r>
              <a:rPr lang="ru-RU" altLang="ru-RU">
                <a:latin typeface="Trebuchet MS" pitchFamily="34" charset="0"/>
              </a:rPr>
              <a:t>- поиск  информации дома с родителями</a:t>
            </a:r>
            <a:r>
              <a:rPr lang="ru-RU" altLang="ru-RU"/>
              <a:t>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50" y="255588"/>
            <a:ext cx="8242300" cy="1152525"/>
          </a:xfrm>
        </p:spPr>
      </p:pic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33375"/>
            <a:ext cx="8640763" cy="6524625"/>
          </a:xfrm>
        </p:spPr>
        <p:txBody>
          <a:bodyPr/>
          <a:lstStyle/>
          <a:p>
            <a:pPr marL="746125" lvl="1" indent="-38100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3600" b="1" smtClean="0"/>
              <a:t>Основной этап: </a:t>
            </a:r>
          </a:p>
          <a:p>
            <a:pPr marL="746125" lvl="1" indent="-38100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b="1" smtClean="0"/>
              <a:t>1.Тематическая неделя  «Ягоды садовые, ягоды лесные».</a:t>
            </a:r>
            <a:endParaRPr lang="ru-RU" altLang="ru-RU" b="1" smtClean="0">
              <a:latin typeface="Arial" charset="0"/>
            </a:endParaRPr>
          </a:p>
          <a:p>
            <a:pPr marL="746125" lvl="1" indent="-381000"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/>
              <a:t>Рассматривание</a:t>
            </a:r>
            <a:r>
              <a:rPr lang="ru-RU" altLang="ru-RU" sz="1200" smtClean="0"/>
              <a:t>:</a:t>
            </a:r>
          </a:p>
          <a:p>
            <a:pPr marL="746125" lvl="1" indent="-381000"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- </a:t>
            </a:r>
            <a:r>
              <a:rPr lang="ru-RU" altLang="ru-RU" sz="1800" smtClean="0"/>
              <a:t>картинок и иллюстраций из книг и журналов  с изображением разных ягод,</a:t>
            </a:r>
          </a:p>
          <a:p>
            <a:pPr marL="746125" lvl="1" indent="-381000" eaLnBrk="1" hangingPunct="1">
              <a:lnSpc>
                <a:spcPct val="90000"/>
              </a:lnSpc>
              <a:buFontTx/>
              <a:buNone/>
            </a:pPr>
            <a:r>
              <a:rPr lang="ru-RU" altLang="ru-RU" sz="1800" smtClean="0"/>
              <a:t>- настоящих  ягод из сада (огорода) и леса;</a:t>
            </a:r>
            <a:endParaRPr lang="ru-RU" altLang="ru-RU" sz="1800" b="1" smtClean="0"/>
          </a:p>
          <a:p>
            <a:pPr marL="465138" indent="-41910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1800" b="1" smtClean="0">
                <a:latin typeface="Arial" charset="0"/>
              </a:rPr>
              <a:t>      </a:t>
            </a:r>
            <a:r>
              <a:rPr lang="ru-RU" altLang="ru-RU" sz="1800" b="1" smtClean="0"/>
              <a:t>Беседы: </a:t>
            </a:r>
          </a:p>
          <a:p>
            <a:pPr marL="465138" indent="-419100" algn="ctr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1800" b="1" smtClean="0"/>
              <a:t>     </a:t>
            </a:r>
            <a:r>
              <a:rPr lang="ru-RU" altLang="ru-RU" sz="1800" smtClean="0"/>
              <a:t>«Чем отличаются садовые ягоды и лесные, какие они по вкусу»,</a:t>
            </a:r>
          </a:p>
          <a:p>
            <a:pPr marL="465138" indent="-419100" algn="ctr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1800" smtClean="0"/>
              <a:t>   «Есть полезные и ядовитые ягоды, чем они опасны и полезны»,</a:t>
            </a:r>
          </a:p>
          <a:p>
            <a:pPr marL="465138" indent="-41910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1800" smtClean="0"/>
              <a:t>              «Что можно приготовить из ягод»;</a:t>
            </a:r>
          </a:p>
          <a:p>
            <a:pPr marL="465138" indent="-41910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2000" smtClean="0"/>
              <a:t>   -  Чтение сказки В. Катаева «Дудочка и кувшинчик»;</a:t>
            </a:r>
            <a:endParaRPr lang="ru-RU" altLang="ru-RU" sz="1800" smtClean="0"/>
          </a:p>
          <a:p>
            <a:pPr marL="465138" indent="-41910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1800" b="1" smtClean="0"/>
              <a:t>   -  Загадывание загадок про ягоды;</a:t>
            </a:r>
          </a:p>
          <a:p>
            <a:pPr marL="465138" indent="-419100"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>
                <a:latin typeface="Arial" charset="0"/>
              </a:rPr>
              <a:t>    -   </a:t>
            </a:r>
            <a:r>
              <a:rPr lang="ru-RU" altLang="ru-RU" sz="1800" b="1" smtClean="0"/>
              <a:t>Заучивание песни </a:t>
            </a:r>
            <a:r>
              <a:rPr lang="ru-RU" altLang="ru-RU" sz="1800" smtClean="0"/>
              <a:t>« По малину в сад пойдём»;</a:t>
            </a:r>
          </a:p>
          <a:p>
            <a:pPr marL="465138" indent="-419100"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>
                <a:latin typeface="Arial" charset="0"/>
              </a:rPr>
              <a:t>    -   </a:t>
            </a:r>
            <a:r>
              <a:rPr lang="ru-RU" altLang="ru-RU" sz="1800" b="1" smtClean="0"/>
              <a:t>Подвижные игры: </a:t>
            </a:r>
            <a:r>
              <a:rPr lang="ru-RU" altLang="ru-RU" sz="1800" smtClean="0"/>
              <a:t>«У медведя во бору», «По желанию»;</a:t>
            </a:r>
            <a:endParaRPr lang="ru-RU" altLang="ru-RU" sz="1800" smtClean="0">
              <a:latin typeface="Arial" charset="0"/>
            </a:endParaRPr>
          </a:p>
          <a:p>
            <a:pPr marL="465138" indent="-419100"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>
                <a:latin typeface="Arial" charset="0"/>
              </a:rPr>
              <a:t>    -   </a:t>
            </a:r>
            <a:r>
              <a:rPr lang="ru-RU" altLang="ru-RU" sz="1800" b="1" smtClean="0"/>
              <a:t>Экскурсия в лес и огород;</a:t>
            </a:r>
          </a:p>
          <a:p>
            <a:pPr marL="465138" indent="-419100"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>
                <a:latin typeface="Arial" charset="0"/>
              </a:rPr>
              <a:t>    -   </a:t>
            </a:r>
            <a:r>
              <a:rPr lang="ru-RU" altLang="ru-RU" sz="1800" b="1" smtClean="0"/>
              <a:t>Дидактическая игра </a:t>
            </a:r>
            <a:r>
              <a:rPr lang="ru-RU" altLang="ru-RU" sz="1800" smtClean="0"/>
              <a:t>«Ягоды» (парные картинки);</a:t>
            </a:r>
          </a:p>
          <a:p>
            <a:pPr marL="465138" indent="-419100"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>
                <a:latin typeface="Arial" charset="0"/>
              </a:rPr>
              <a:t>    -   </a:t>
            </a:r>
            <a:r>
              <a:rPr lang="ru-RU" altLang="ru-RU" sz="1800" b="1" smtClean="0"/>
              <a:t>Коллективная работа </a:t>
            </a:r>
            <a:r>
              <a:rPr lang="ru-RU" altLang="ru-RU" sz="1800" smtClean="0"/>
              <a:t>«Куст смородины</a:t>
            </a:r>
            <a:r>
              <a:rPr lang="ru-RU" altLang="ru-RU" sz="1600" smtClean="0"/>
              <a:t>».</a:t>
            </a:r>
          </a:p>
          <a:p>
            <a:pPr marL="465138" indent="-419100" eaLnBrk="1" hangingPunct="1">
              <a:lnSpc>
                <a:spcPct val="90000"/>
              </a:lnSpc>
              <a:buFontTx/>
              <a:buChar char="-"/>
            </a:pPr>
            <a:endParaRPr lang="ru-RU" altLang="ru-RU" smtClean="0">
              <a:latin typeface="Arial" charset="0"/>
            </a:endParaRPr>
          </a:p>
        </p:txBody>
      </p:sp>
      <p:pic>
        <p:nvPicPr>
          <p:cNvPr id="18435" name="Picture 5" descr="i?id=67f7f8d89e7f370dad1c4d00c02c4ff9-39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3933825"/>
            <a:ext cx="25558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5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5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5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5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5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5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5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5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садик\Desktop\фото\04082014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3489325"/>
            <a:ext cx="489585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C:\Users\садик\Desktop\фото\040820147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0"/>
            <a:ext cx="43561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Текст 5"/>
          <p:cNvSpPr>
            <a:spLocks noGrp="1"/>
          </p:cNvSpPr>
          <p:nvPr>
            <p:ph type="body" sz="half" idx="2"/>
          </p:nvPr>
        </p:nvSpPr>
        <p:spPr>
          <a:xfrm>
            <a:off x="4797425" y="4221163"/>
            <a:ext cx="4346575" cy="2636837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4787900" cy="34893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indent="-342900" algn="ctr" eaLnBrk="1" hangingPunct="1">
              <a:buFontTx/>
              <a:buNone/>
            </a:pPr>
            <a:r>
              <a:rPr lang="ru-RU" altLang="ru-RU" sz="3200" smtClean="0">
                <a:solidFill>
                  <a:schemeClr val="tx2"/>
                </a:solidFill>
                <a:effectLst/>
              </a:rPr>
              <a:t> Рассматривание картинок и иллюстраций из книг и журналов про ягоды</a:t>
            </a:r>
            <a:r>
              <a:rPr lang="ru-RU" altLang="ru-RU" sz="2000" smtClean="0">
                <a:solidFill>
                  <a:schemeClr val="tx2"/>
                </a:solidFill>
                <a:effectLst/>
              </a:rPr>
              <a:t>,</a:t>
            </a:r>
            <a:br>
              <a:rPr lang="ru-RU" altLang="ru-RU" sz="2000" smtClean="0">
                <a:solidFill>
                  <a:schemeClr val="tx2"/>
                </a:solidFill>
                <a:effectLst/>
              </a:rPr>
            </a:br>
            <a:endParaRPr lang="ru-RU" sz="1800" b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9461" name="Picture 5" descr="i?id=67f7f8d89e7f370dad1c4d00c02c4ff9-39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221163"/>
            <a:ext cx="43561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садик\Desktop\фото\040820147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9588"/>
            <a:ext cx="45720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C:\Users\садик\Desktop\фото\040820147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738" y="0"/>
            <a:ext cx="46450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95035"/>
            <a:ext cx="449999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000" dirty="0"/>
              <a:t> </a:t>
            </a:r>
            <a:r>
              <a:rPr lang="ru-RU" altLang="ru-RU" sz="2800" dirty="0" smtClean="0"/>
              <a:t>Рассматривание ягод из леса и сада</a:t>
            </a:r>
            <a:br>
              <a:rPr lang="ru-RU" altLang="ru-RU" sz="2800" dirty="0" smtClean="0"/>
            </a:br>
            <a:r>
              <a:rPr lang="ru-RU" altLang="ru-RU" sz="2000" dirty="0" smtClean="0"/>
              <a:t> </a:t>
            </a:r>
            <a:endParaRPr lang="ru-RU" sz="2000" dirty="0"/>
          </a:p>
        </p:txBody>
      </p:sp>
      <p:pic>
        <p:nvPicPr>
          <p:cNvPr id="24580" name="Picture 14" descr="i?id=f49dbb791fb0f2ea7bf89faa23e4b6f7-116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49588"/>
            <a:ext cx="45720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643</TotalTime>
  <Words>540</Words>
  <Application>Microsoft Office PowerPoint</Application>
  <PresentationFormat>Экран (4:3)</PresentationFormat>
  <Paragraphs>93</Paragraphs>
  <Slides>24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Trebuchet MS</vt:lpstr>
      <vt:lpstr>Georgia</vt:lpstr>
      <vt:lpstr>Calibri</vt:lpstr>
      <vt:lpstr>Symbol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Ожидаемый  результат:  Дети  могут  рассказать  о ягодах и грибах,  их полезных свойствах, о правилах безопасности и бережного отношения в природе. Освоены умения различать  садовые и лесные ягоды, съедобные и несъедобные ягоды и грибы, различать их по внешнему виду и вкусовым качествам.  Воспитанники знают  новые стихи и загадки, могут рассказать  свои сказки и рассказы о грибах и ягодах.  </vt:lpstr>
      <vt:lpstr>Слайд 5</vt:lpstr>
      <vt:lpstr>Слайд 6</vt:lpstr>
      <vt:lpstr>Слайд 7</vt:lpstr>
      <vt:lpstr> Рассматривание картинок и иллюстраций из книг и журналов про ягоды, </vt:lpstr>
      <vt:lpstr>Слайд 9</vt:lpstr>
      <vt:lpstr>Слайд 10</vt:lpstr>
      <vt:lpstr>Слайд 11</vt:lpstr>
      <vt:lpstr>Слайд 12</vt:lpstr>
      <vt:lpstr>Обсуждаем вкус ягод </vt:lpstr>
      <vt:lpstr>Делимся своими впечатлениями о  ягодах.</vt:lpstr>
      <vt:lpstr>Придумывание сказок и рассказов про ягоды.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  за внимание 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Летне-оздоровительная  работа  в старшей  группе</dc:title>
  <dc:creator>садик</dc:creator>
  <cp:lastModifiedBy>home</cp:lastModifiedBy>
  <cp:revision>53</cp:revision>
  <dcterms:created xsi:type="dcterms:W3CDTF">2014-09-12T06:37:27Z</dcterms:created>
  <dcterms:modified xsi:type="dcterms:W3CDTF">2015-01-09T02:17:33Z</dcterms:modified>
</cp:coreProperties>
</file>