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6858000" cy="6191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D3FD"/>
    <a:srgbClr val="00CC99"/>
    <a:srgbClr val="66FFCC"/>
    <a:srgbClr val="FF3300"/>
    <a:srgbClr val="F963DC"/>
    <a:srgbClr val="99FF33"/>
    <a:srgbClr val="EF3187"/>
    <a:srgbClr val="3333CC"/>
    <a:srgbClr val="99CC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013244"/>
            <a:ext cx="5829300" cy="215547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251840"/>
            <a:ext cx="5143500" cy="149478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25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9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29627"/>
            <a:ext cx="1478756" cy="5246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9627"/>
            <a:ext cx="4350544" cy="52467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92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39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543515"/>
            <a:ext cx="5915025" cy="257538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143267"/>
            <a:ext cx="5915025" cy="135433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4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648134"/>
            <a:ext cx="2914650" cy="39282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648134"/>
            <a:ext cx="2914650" cy="39282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5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29628"/>
            <a:ext cx="5915025" cy="11966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517717"/>
            <a:ext cx="2901255" cy="74380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261526"/>
            <a:ext cx="2901255" cy="33263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517717"/>
            <a:ext cx="2915543" cy="74380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261526"/>
            <a:ext cx="2915543" cy="33263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6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6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9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12750"/>
            <a:ext cx="2211884" cy="144462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891427"/>
            <a:ext cx="3471863" cy="4399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857375"/>
            <a:ext cx="2211884" cy="34410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3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12750"/>
            <a:ext cx="2211884" cy="144462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891427"/>
            <a:ext cx="3471863" cy="43998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857375"/>
            <a:ext cx="2211884" cy="34410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2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29628"/>
            <a:ext cx="5915025" cy="119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648134"/>
            <a:ext cx="5915025" cy="3928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5738373"/>
            <a:ext cx="1543050" cy="329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4CAF-8CB2-4E40-B9CD-1130404E0FBE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5738373"/>
            <a:ext cx="2314575" cy="329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5738373"/>
            <a:ext cx="1543050" cy="329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A8D6-8EBB-4E02-A6C2-B5598F5E5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4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DD3FD"/>
            </a:gs>
            <a:gs pos="47000">
              <a:schemeClr val="accent5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00CC99">
                <a:alpha val="56000"/>
              </a:srgb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058" y="805160"/>
            <a:ext cx="6285887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6600">
                  <a:solidFill>
                    <a:schemeClr val="accent1">
                      <a:lumMod val="50000"/>
                      <a:alpha val="97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Опыты с воздухом</a:t>
            </a:r>
          </a:p>
          <a:p>
            <a:pPr algn="ctr"/>
            <a:r>
              <a:rPr lang="ru-RU" sz="3200" b="1" dirty="0" smtClean="0">
                <a:ln w="6600">
                  <a:solidFill>
                    <a:schemeClr val="accent1">
                      <a:lumMod val="50000"/>
                      <a:alpha val="97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 старшей логопедической группе</a:t>
            </a:r>
          </a:p>
          <a:p>
            <a:pPr algn="ctr"/>
            <a:r>
              <a:rPr lang="ru-RU" sz="3200" b="1" dirty="0" smtClean="0">
                <a:ln w="6600">
                  <a:solidFill>
                    <a:schemeClr val="accent1">
                      <a:lumMod val="50000"/>
                      <a:alpha val="97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«ПЧЕЛКА»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6138" y="5594836"/>
            <a:ext cx="76572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dirty="0" smtClean="0">
                <a:ln w="66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2014 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09738" y="4568514"/>
            <a:ext cx="25229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dirty="0" smtClean="0">
                <a:ln w="66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Подготовила: воспитатель</a:t>
            </a:r>
          </a:p>
          <a:p>
            <a:r>
              <a:rPr lang="ru-RU" sz="1600" b="1" dirty="0" err="1" smtClean="0">
                <a:ln w="66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Коростелёва</a:t>
            </a:r>
            <a:r>
              <a:rPr lang="ru-RU" sz="1600" b="1" dirty="0" smtClean="0">
                <a:ln w="66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Т. И. </a:t>
            </a:r>
          </a:p>
          <a:p>
            <a:r>
              <a:rPr lang="ru-RU" sz="1600" b="1" dirty="0" smtClean="0">
                <a:ln w="66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МКДОУ №10, г. Сим</a:t>
            </a:r>
          </a:p>
        </p:txBody>
      </p:sp>
    </p:spTree>
    <p:extLst>
      <p:ext uri="{BB962C8B-B14F-4D97-AF65-F5344CB8AC3E}">
        <p14:creationId xmlns:p14="http://schemas.microsoft.com/office/powerpoint/2010/main" val="253457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4DD3FD"/>
            </a:gs>
            <a:gs pos="100000">
              <a:srgbClr val="00206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100000">
                <a:srgbClr val="4DD3FD"/>
              </a:gs>
              <a:gs pos="50000">
                <a:schemeClr val="bg2">
                  <a:lumMod val="75000"/>
                </a:schemeClr>
              </a:gs>
              <a:gs pos="0">
                <a:schemeClr val="accent5">
                  <a:lumMod val="50000"/>
                </a:schemeClr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167331">
            <a:off x="2458120" y="236210"/>
            <a:ext cx="4284315" cy="5881823"/>
          </a:xfrm>
          <a:prstGeom prst="snip1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 </a:t>
            </a:r>
          </a:p>
          <a:p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Возьмем 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палочку длиной около 60 см. Посередине привяжем веревочку. </a:t>
            </a:r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Надуем шарики 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привяжем их на концы палочки и подвесим </a:t>
            </a:r>
            <a:endParaRPr lang="ru-RU" sz="2200" dirty="0" smtClean="0">
              <a:gradFill flip="none" rotWithShape="1">
                <a:gsLst>
                  <a:gs pos="0">
                    <a:srgbClr val="66FFCC"/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палку 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 веревочку. Палочка </a:t>
            </a:r>
            <a:endParaRPr lang="ru-RU" sz="2200" dirty="0" smtClean="0">
              <a:gradFill flip="none" rotWithShape="1">
                <a:gsLst>
                  <a:gs pos="0">
                    <a:srgbClr val="66FFCC"/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висит 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горизонтальном </a:t>
            </a:r>
            <a:endParaRPr lang="ru-RU" sz="2200" dirty="0" smtClean="0">
              <a:gradFill flip="none" rotWithShape="1">
                <a:gsLst>
                  <a:gs pos="0">
                    <a:srgbClr val="66FFCC"/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положении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значит, оба </a:t>
            </a:r>
            <a:endParaRPr lang="ru-RU" sz="2200" dirty="0" smtClean="0">
              <a:gradFill flip="none" rotWithShape="1">
                <a:gsLst>
                  <a:gs pos="0">
                    <a:srgbClr val="66FFCC"/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шарика 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весят </a:t>
            </a:r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одинаково. Проткнем 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один из шариков иголкой.  Из </a:t>
            </a:r>
            <a:r>
              <a:rPr lang="ru-RU" sz="2200" dirty="0" smtClean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него </a:t>
            </a:r>
            <a:r>
              <a:rPr lang="ru-RU" sz="22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выйдет воздух и конец палки, к которому он привязан, поднимется вверх. Интересно, почему</a:t>
            </a:r>
            <a:r>
              <a:rPr lang="ru-RU" sz="2000" dirty="0">
                <a:gradFill flip="none" rotWithShape="1">
                  <a:gsLst>
                    <a:gs pos="0">
                      <a:srgbClr val="66FFCC"/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? </a:t>
            </a:r>
            <a:endParaRPr lang="ru-RU" sz="2000" b="1" dirty="0" smtClean="0">
              <a:gradFill flip="none" rotWithShape="1">
                <a:gsLst>
                  <a:gs pos="0">
                    <a:srgbClr val="66FFCC"/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21382912">
            <a:off x="142861" y="203485"/>
            <a:ext cx="2212602" cy="1802682"/>
          </a:xfrm>
          <a:prstGeom prst="round2DiagRect">
            <a:avLst>
              <a:gd name="adj1" fmla="val 17193"/>
              <a:gd name="adj2" fmla="val 40532"/>
            </a:avLst>
          </a:prstGeom>
          <a:gradFill flip="none" rotWithShape="1">
            <a:gsLst>
              <a:gs pos="0">
                <a:srgbClr val="99FF33"/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3500000" scaled="1"/>
            <a:tileRect/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6">
                        <a:lumMod val="67000"/>
                      </a:schemeClr>
                    </a:gs>
                    <a:gs pos="48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6">
                        <a:lumMod val="67000"/>
                      </a:schemeClr>
                    </a:gs>
                    <a:gs pos="48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8</a:t>
            </a:r>
            <a:endParaRPr lang="ru-RU" sz="2400" b="1" dirty="0"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0">
                      <a:schemeClr val="accent6">
                        <a:lumMod val="67000"/>
                      </a:schemeClr>
                    </a:gs>
                    <a:gs pos="48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0">
                      <a:schemeClr val="accent6">
                        <a:lumMod val="67000"/>
                      </a:schemeClr>
                    </a:gs>
                    <a:gs pos="48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доказать, что воздух имеет вес.</a:t>
            </a:r>
            <a:endParaRPr lang="ru-RU" i="1" dirty="0"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21178077">
            <a:off x="63103" y="2551339"/>
            <a:ext cx="2675391" cy="1603538"/>
          </a:xfrm>
          <a:prstGeom prst="roundRect">
            <a:avLst/>
          </a:prstGeom>
          <a:gradFill flip="none" rotWithShape="1">
            <a:gsLst>
              <a:gs pos="0">
                <a:srgbClr val="EF3187"/>
              </a:gs>
              <a:gs pos="46000">
                <a:schemeClr val="accent1">
                  <a:lumMod val="60000"/>
                  <a:lumOff val="40000"/>
                </a:schemeClr>
              </a:gs>
              <a:gs pos="100000">
                <a:srgbClr val="F963DC"/>
              </a:gs>
            </a:gsLst>
            <a:lin ang="2700000" scaled="1"/>
            <a:tileRect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Палочка, два шарика, веревочка.</a:t>
            </a:r>
            <a:endParaRPr lang="ru-RU" sz="2000" i="1" dirty="0"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7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2">
                <a:lumMod val="75000"/>
              </a:schemeClr>
            </a:gs>
            <a:gs pos="100000">
              <a:schemeClr val="accent6">
                <a:lumMod val="7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32627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rgbClr val="00CC99"/>
              </a:gs>
              <a:gs pos="50000">
                <a:srgbClr val="92D050"/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21425061">
            <a:off x="246586" y="100715"/>
            <a:ext cx="4284315" cy="5924566"/>
          </a:xfrm>
          <a:prstGeom prst="snip1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</a:t>
            </a:r>
            <a:r>
              <a:rPr lang="ru-RU" sz="28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Налейте в один стакан простую воду, а в другой – минеральную с газом.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Бросьте и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туда, и туда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кусочки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пластилина величиной с </a:t>
            </a:r>
            <a:r>
              <a:rPr lang="ru-RU" sz="2400" b="1" dirty="0" err="1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рисинку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В простой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воде пластилин пойдет ко дну, а в минеральной сначала утонет, а потом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всплывет. Почему?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Потому что пузырьки воздуха поднимают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пластилин.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267499">
            <a:off x="4200267" y="249153"/>
            <a:ext cx="2243679" cy="2261598"/>
          </a:xfrm>
          <a:prstGeom prst="round2DiagRect">
            <a:avLst>
              <a:gd name="adj1" fmla="val 17193"/>
              <a:gd name="adj2" fmla="val 40532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9</a:t>
            </a:r>
            <a:endParaRPr lang="ru-RU" sz="2400" b="1" dirty="0"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наблюдать «силу» пузырьков воздуха</a:t>
            </a:r>
            <a:endParaRPr lang="ru-RU" i="1" dirty="0"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237574">
            <a:off x="3953536" y="3138109"/>
            <a:ext cx="2879786" cy="249068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 smtClean="0">
                <a:gradFill flip="none" rotWithShape="1">
                  <a:gsLst>
                    <a:gs pos="0">
                      <a:srgbClr val="4DD3FD"/>
                    </a:gs>
                    <a:gs pos="72000">
                      <a:schemeClr val="accent1">
                        <a:lumMod val="40000"/>
                        <a:lumOff val="60000"/>
                      </a:schemeClr>
                    </a:gs>
                    <a:gs pos="52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 стакан с простой водой, с минеральной, кусочек пластилина.</a:t>
            </a:r>
            <a:endParaRPr lang="ru-RU" sz="2400" b="1" dirty="0">
              <a:gradFill flip="none" rotWithShape="1">
                <a:gsLst>
                  <a:gs pos="0">
                    <a:srgbClr val="4DD3FD"/>
                  </a:gs>
                  <a:gs pos="72000">
                    <a:schemeClr val="accent1">
                      <a:lumMod val="40000"/>
                      <a:lumOff val="60000"/>
                    </a:schemeClr>
                  </a:gs>
                  <a:gs pos="52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6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0000"/>
            </a:gs>
            <a:gs pos="100000">
              <a:srgbClr val="FFC000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21445286">
            <a:off x="2418286" y="133342"/>
            <a:ext cx="4284315" cy="5924566"/>
          </a:xfrm>
          <a:prstGeom prst="snip1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ОПИСАНИЕ: </a:t>
            </a:r>
          </a:p>
          <a:p>
            <a:r>
              <a:rPr lang="ru-RU" sz="28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Возьмите два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листа </a:t>
            </a:r>
            <a:endParaRPr lang="ru-RU" sz="2400" b="1" dirty="0" smtClean="0"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33000">
                    <a:schemeClr val="accent4">
                      <a:lumMod val="45000"/>
                      <a:lumOff val="55000"/>
                    </a:schemeClr>
                  </a:gs>
                  <a:gs pos="83000">
                    <a:srgbClr val="FF0000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бумаги. Бросьте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один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вниз ребром,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а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второй – </a:t>
            </a:r>
            <a:endParaRPr lang="ru-RU" sz="2400" b="1" dirty="0" smtClean="0"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33000">
                    <a:schemeClr val="accent4">
                      <a:lumMod val="45000"/>
                      <a:lumOff val="55000"/>
                    </a:schemeClr>
                  </a:gs>
                  <a:gs pos="83000">
                    <a:srgbClr val="FF0000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горизонтально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endParaRPr lang="ru-RU" sz="2400" b="1" dirty="0" smtClean="0"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33000">
                    <a:schemeClr val="accent4">
                      <a:lumMod val="45000"/>
                      <a:lumOff val="55000"/>
                    </a:schemeClr>
                  </a:gs>
                  <a:gs pos="83000">
                    <a:srgbClr val="FF0000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Какой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упадет </a:t>
            </a:r>
            <a:endParaRPr lang="ru-RU" sz="2400" b="1" dirty="0" smtClean="0"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33000">
                    <a:schemeClr val="accent4">
                      <a:lumMod val="45000"/>
                      <a:lumOff val="55000"/>
                    </a:schemeClr>
                  </a:gs>
                  <a:gs pos="83000">
                    <a:srgbClr val="FF0000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быстрее? Под </a:t>
            </a:r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33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rgbClr val="FF0000"/>
                    </a:gs>
                    <a:gs pos="100000">
                      <a:srgbClr val="C000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вторым листом воздуха было меньше, и он упал быстрее. Значит, воздух имеет еще и плотность и может удерживать предметы!</a:t>
            </a:r>
            <a:endParaRPr lang="ru-RU" sz="2400" b="1" dirty="0" smtClean="0"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33000">
                    <a:schemeClr val="accent4">
                      <a:lumMod val="45000"/>
                      <a:lumOff val="55000"/>
                    </a:schemeClr>
                  </a:gs>
                  <a:gs pos="83000">
                    <a:srgbClr val="FF0000"/>
                  </a:gs>
                  <a:gs pos="100000">
                    <a:srgbClr val="C00000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21391752">
            <a:off x="108206" y="3294810"/>
            <a:ext cx="2243679" cy="2261598"/>
          </a:xfrm>
          <a:prstGeom prst="round2DiagRect">
            <a:avLst>
              <a:gd name="adj1" fmla="val 17193"/>
              <a:gd name="adj2" fmla="val 40532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lumMod val="5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10</a:t>
            </a:r>
            <a:endParaRPr lang="ru-RU" sz="2400" b="1" dirty="0"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lumMod val="5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убедиться, что воздух обладает плотностью</a:t>
            </a:r>
            <a:endParaRPr lang="ru-RU" i="1" dirty="0"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237574">
            <a:off x="112868" y="852792"/>
            <a:ext cx="2709179" cy="2151864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 smtClean="0">
                <a:gradFill flip="none" rotWithShape="1">
                  <a:gsLst>
                    <a:gs pos="0">
                      <a:schemeClr val="accent2">
                        <a:lumMod val="0"/>
                        <a:lumOff val="100000"/>
                      </a:schemeClr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chemeClr val="accent2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 два листа бумаги</a:t>
            </a:r>
            <a:endParaRPr lang="ru-RU" sz="2400" b="1" dirty="0"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35000">
                    <a:schemeClr val="accent2">
                      <a:lumMod val="0"/>
                      <a:lumOff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glow rad="1016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3333CC"/>
            </a:gs>
            <a:gs pos="100000">
              <a:srgbClr val="00CC99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rgbClr val="4DD3FD"/>
              </a:gs>
              <a:gs pos="50000">
                <a:schemeClr val="accent2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240000">
            <a:off x="2631644" y="484505"/>
            <a:ext cx="3970096" cy="4989082"/>
          </a:xfrm>
          <a:prstGeom prst="snip1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ru-RU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 </a:t>
            </a:r>
          </a:p>
          <a:p>
            <a:r>
              <a:rPr lang="en-US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Возьмите несколько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воздушных </a:t>
            </a:r>
            <a:endParaRPr lang="ru-RU" sz="2400" b="1" dirty="0" smtClean="0">
              <a:gradFill flip="none" rotWithShape="1">
                <a:gsLst>
                  <a:gs pos="0">
                    <a:srgbClr val="CCFF33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шариков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разного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размера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Надуйте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их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 очереди и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отпустите.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Какой </a:t>
            </a:r>
            <a:endParaRPr lang="ru-RU" sz="2400" b="1" dirty="0" smtClean="0">
              <a:gradFill flip="none" rotWithShape="1">
                <a:gsLst>
                  <a:gs pos="0">
                    <a:srgbClr val="CCFF33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шарик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улетел </a:t>
            </a:r>
            <a:endParaRPr lang="ru-RU" sz="2400" b="1" dirty="0" smtClean="0">
              <a:gradFill flip="none" rotWithShape="1">
                <a:gsLst>
                  <a:gs pos="0">
                    <a:srgbClr val="CCFF33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  дальше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всех? </a:t>
            </a:r>
            <a:endParaRPr lang="ru-RU" sz="2400" b="1" dirty="0" smtClean="0">
              <a:gradFill flip="none" rotWithShape="1">
                <a:gsLst>
                  <a:gs pos="0">
                    <a:srgbClr val="CCFF33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   Тот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 котором </a:t>
            </a:r>
            <a:endParaRPr lang="ru-RU" sz="2400" b="1" dirty="0" smtClean="0">
              <a:gradFill flip="none" rotWithShape="1">
                <a:gsLst>
                  <a:gs pos="0">
                    <a:srgbClr val="CCFF33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   было 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больше </a:t>
            </a:r>
            <a:endParaRPr lang="ru-RU" sz="2400" b="1" dirty="0" smtClean="0">
              <a:gradFill flip="none" rotWithShape="1">
                <a:gsLst>
                  <a:gs pos="0">
                    <a:srgbClr val="CCFF33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   воздуха</a:t>
            </a:r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! </a:t>
            </a:r>
            <a:endParaRPr lang="ru-RU" sz="2400" b="1" dirty="0" smtClean="0">
              <a:gradFill flip="none" rotWithShape="1">
                <a:gsLst>
                  <a:gs pos="0">
                    <a:srgbClr val="CCFF33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300000">
            <a:off x="302218" y="3239887"/>
            <a:ext cx="3390962" cy="1844384"/>
          </a:xfrm>
          <a:prstGeom prst="round2DiagRect">
            <a:avLst>
              <a:gd name="adj1" fmla="val 16667"/>
              <a:gd name="adj2" fmla="val 45763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11</a:t>
            </a:r>
            <a:endParaRPr lang="ru-RU" sz="2400" b="1" dirty="0">
              <a:gradFill flip="none" rotWithShape="1">
                <a:gsLst>
                  <a:gs pos="65000">
                    <a:srgbClr val="00B0F0"/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наблюдать проявление силы воздуха</a:t>
            </a:r>
            <a:endParaRPr lang="ru-RU" i="1" dirty="0">
              <a:gradFill flip="none" rotWithShape="1">
                <a:gsLst>
                  <a:gs pos="65000">
                    <a:srgbClr val="00B0F0"/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254060" y="903088"/>
            <a:ext cx="2835440" cy="187916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21000">
                      <a:schemeClr val="accent4">
                        <a:lumMod val="60000"/>
                        <a:lumOff val="40000"/>
                      </a:schemeClr>
                    </a:gs>
                    <a:gs pos="83000">
                      <a:srgbClr val="00B05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87432">
                      <a:srgbClr val="F963DC"/>
                    </a:gs>
                    <a:gs pos="21000">
                      <a:srgbClr val="FFFF0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несколько воздушных шариков разного размера</a:t>
            </a:r>
            <a:endParaRPr lang="ru-RU" sz="2000" i="1" dirty="0">
              <a:gradFill flip="none" rotWithShape="1">
                <a:gsLst>
                  <a:gs pos="87432">
                    <a:srgbClr val="F963DC"/>
                  </a:gs>
                  <a:gs pos="21000">
                    <a:srgbClr val="FFFF00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9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CA70E2">
                <a:alpha val="50000"/>
                <a:lumMod val="99000"/>
              </a:srgbClr>
            </a:gs>
            <a:gs pos="100000">
              <a:srgbClr val="7030A0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rgbClr val="4DD3FD"/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180000">
            <a:off x="341580" y="1792570"/>
            <a:ext cx="6174840" cy="4149984"/>
          </a:xfrm>
          <a:prstGeom prst="snip1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54000"/>
                </a:schemeClr>
              </a:gs>
              <a:gs pos="0">
                <a:srgbClr val="66FFCC"/>
              </a:gs>
            </a:gsLst>
            <a:path path="rect">
              <a:fillToRect l="50000" t="50000" r="50000" b="50000"/>
            </a:path>
            <a:tileRect/>
          </a:gradFill>
          <a:ln w="95250" cap="sq" cmpd="tri">
            <a:solidFill>
              <a:schemeClr val="accent4">
                <a:lumMod val="60000"/>
                <a:lumOff val="40000"/>
                <a:alpha val="96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7030A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                    ОПИСАНИЕ: </a:t>
            </a:r>
            <a:endParaRPr lang="ru-RU" sz="2800" b="1" dirty="0">
              <a:gradFill flip="none" rotWithShape="1">
                <a:gsLst>
                  <a:gs pos="0">
                    <a:srgbClr val="F963DC"/>
                  </a:gs>
                  <a:gs pos="35000">
                    <a:schemeClr val="accent2">
                      <a:lumMod val="0"/>
                      <a:lumOff val="100000"/>
                    </a:schemeClr>
                  </a:gs>
                  <a:gs pos="100000">
                    <a:srgbClr val="7030A0"/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glow rad="101600">
                  <a:srgbClr val="7030A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В</a:t>
            </a:r>
            <a:r>
              <a:rPr lang="ru-RU" sz="2400" i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озьмем </a:t>
            </a:r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резиновый напальчник и воронку с носиком подходящего </a:t>
            </a:r>
            <a:r>
              <a:rPr lang="ru-RU" sz="2400" i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диаметра. </a:t>
            </a:r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 узкий конец воронки </a:t>
            </a:r>
            <a:r>
              <a:rPr lang="ru-RU" sz="2400" i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наденем </a:t>
            </a:r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напальчник. </a:t>
            </a:r>
            <a:r>
              <a:rPr lang="ru-RU" sz="2400" i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Пощупаем его - убедимся</a:t>
            </a:r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 что он пустой. Теперь свободный конец воронки </a:t>
            </a:r>
            <a:r>
              <a:rPr lang="ru-RU" sz="2400" i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погружаем </a:t>
            </a:r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 </a:t>
            </a:r>
            <a:r>
              <a:rPr lang="ru-RU" sz="2400" i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воду. «Шарик» </a:t>
            </a:r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надулся! А почему? Да потому, что туда </a:t>
            </a:r>
            <a:r>
              <a:rPr lang="ru-RU" sz="2400" i="1" dirty="0" smtClean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попал воздух!</a:t>
            </a:r>
            <a:endParaRPr lang="ru-RU" sz="2400" i="1" dirty="0">
              <a:gradFill flip="none" rotWithShape="1">
                <a:gsLst>
                  <a:gs pos="0">
                    <a:srgbClr val="F963DC"/>
                  </a:gs>
                  <a:gs pos="35000">
                    <a:schemeClr val="accent2">
                      <a:lumMod val="0"/>
                      <a:lumOff val="100000"/>
                    </a:schemeClr>
                  </a:gs>
                  <a:gs pos="100000">
                    <a:srgbClr val="7030A0"/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-120000">
            <a:off x="404851" y="370983"/>
            <a:ext cx="2948838" cy="1781787"/>
          </a:xfrm>
          <a:prstGeom prst="round2DiagRect">
            <a:avLst>
              <a:gd name="adj1" fmla="val 16667"/>
              <a:gd name="adj2" fmla="val 45763"/>
            </a:avLst>
          </a:prstGeom>
          <a:gradFill>
            <a:gsLst>
              <a:gs pos="4000">
                <a:srgbClr val="CA70E2">
                  <a:alpha val="50000"/>
                  <a:lumMod val="99000"/>
                </a:srgbClr>
              </a:gs>
              <a:gs pos="100000">
                <a:srgbClr val="7030A0"/>
              </a:gs>
            </a:gsLst>
            <a:path path="rect">
              <a:fillToRect r="100000" b="100000"/>
            </a:path>
          </a:gradFill>
          <a:ln w="22225">
            <a:solidFill>
              <a:srgbClr val="F963DC"/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12</a:t>
            </a:r>
            <a:endParaRPr lang="ru-RU" sz="2400" b="1" dirty="0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«пощупать» воздух</a:t>
            </a:r>
            <a:endParaRPr lang="ru-RU" i="1" dirty="0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430309">
            <a:off x="3781245" y="311248"/>
            <a:ext cx="2679393" cy="1632538"/>
          </a:xfrm>
          <a:prstGeom prst="roundRect">
            <a:avLst/>
          </a:prstGeom>
          <a:gradFill flip="none" rotWithShape="1">
            <a:gsLst>
              <a:gs pos="4000">
                <a:schemeClr val="accent4">
                  <a:lumMod val="60000"/>
                  <a:lumOff val="40000"/>
                </a:schemeClr>
              </a:gs>
              <a:gs pos="100000">
                <a:srgbClr val="EF3187">
                  <a:alpha val="67000"/>
                </a:srgbClr>
              </a:gs>
            </a:gsLst>
            <a:path path="rect">
              <a:fillToRect l="100000" b="100000"/>
            </a:path>
            <a:tileRect t="-100000" r="-100000"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напальчник</a:t>
            </a:r>
            <a:r>
              <a:rPr lang="ru-RU" sz="2000" i="1" dirty="0" smtClean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 воронка, емкость с водой</a:t>
            </a:r>
            <a:endParaRPr lang="ru-RU" sz="2000" i="1" dirty="0"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3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963DC"/>
            </a:gs>
            <a:gs pos="100000">
              <a:srgbClr val="66FFCC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rgbClr val="F963DC"/>
              </a:gs>
              <a:gs pos="100000">
                <a:srgbClr val="66FFCC"/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-120000">
            <a:off x="98666" y="224629"/>
            <a:ext cx="5033054" cy="5741993"/>
          </a:xfrm>
          <a:prstGeom prst="snip1Rect">
            <a:avLst/>
          </a:prstGeom>
          <a:gradFill>
            <a:gsLst>
              <a:gs pos="100000">
                <a:schemeClr val="accent5">
                  <a:lumMod val="50000"/>
                  <a:alpha val="23000"/>
                </a:schemeClr>
              </a:gs>
              <a:gs pos="37000">
                <a:srgbClr val="92D050"/>
              </a:gs>
            </a:gsLst>
            <a:path path="rect">
              <a:fillToRect l="100000" b="100000"/>
            </a:path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rgbClr val="F963DC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Возьмем соломинку </a:t>
            </a:r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пальцами за верхнюю часть и с размаху (примерно с десяти сантиметров)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воткнем </a:t>
            </a:r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ее в картофелину. Соломинка согнется, а воткнуться не сможет. Вторую соломинку заткнем сверху пальчиком.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Пробуем воткнуть. Получилось! Почему? В соломинке </a:t>
            </a:r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остался воздух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она стала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упругой.</a:t>
            </a:r>
            <a:endParaRPr lang="ru-RU" sz="2400" i="1" dirty="0">
              <a:gradFill flip="none" rotWithShape="1"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rgbClr val="EF3187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-240000">
            <a:off x="4714214" y="1648285"/>
            <a:ext cx="1861522" cy="3060957"/>
          </a:xfrm>
          <a:prstGeom prst="round2DiagRect">
            <a:avLst>
              <a:gd name="adj1" fmla="val 16667"/>
              <a:gd name="adj2" fmla="val 45763"/>
            </a:avLst>
          </a:prstGeom>
          <a:gradFill>
            <a:gsLst>
              <a:gs pos="15000">
                <a:srgbClr val="F963DC"/>
              </a:gs>
              <a:gs pos="100000">
                <a:schemeClr val="accent4">
                  <a:lumMod val="75000"/>
                </a:schemeClr>
              </a:gs>
            </a:gsLst>
            <a:path path="rect">
              <a:fillToRect l="100000" b="100000"/>
            </a:path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13</a:t>
            </a:r>
            <a:endParaRPr lang="ru-RU" sz="2400" b="1" dirty="0">
              <a:gradFill flip="none" rotWithShape="1">
                <a:gsLst>
                  <a:gs pos="6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Цель: </a:t>
            </a:r>
            <a:r>
              <a:rPr lang="ru-RU" i="1" dirty="0" smtClean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понять, что воздух упругий</a:t>
            </a:r>
            <a:endParaRPr lang="ru-RU" i="1" dirty="0">
              <a:gradFill flip="none" rotWithShape="1">
                <a:gsLst>
                  <a:gs pos="6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3812663" y="73306"/>
            <a:ext cx="2835440" cy="1301922"/>
          </a:xfrm>
          <a:prstGeom prst="roundRect">
            <a:avLst/>
          </a:prstGeom>
          <a:gradFill>
            <a:gsLst>
              <a:gs pos="18000">
                <a:srgbClr val="99FF33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100000" b="100000"/>
            </a:path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 smtClean="0"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  <a:endParaRPr lang="ru-RU" sz="2400" b="1" dirty="0"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glow rad="101600">
                  <a:schemeClr val="accent1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000" i="1" dirty="0" smtClean="0"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картофель, две соломинки.</a:t>
            </a:r>
            <a:endParaRPr lang="ru-RU" sz="2000" i="1" dirty="0"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glow rad="101600">
                  <a:schemeClr val="accent1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6">
                <a:lumMod val="50000"/>
              </a:schemeClr>
            </a:gs>
            <a:gs pos="100000">
              <a:srgbClr val="99FF33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5721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100000">
                <a:srgbClr val="0070C0"/>
              </a:gs>
              <a:gs pos="50000">
                <a:srgbClr val="FFC000"/>
              </a:gs>
              <a:gs pos="0">
                <a:srgbClr val="7030A0"/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167331">
            <a:off x="139365" y="443906"/>
            <a:ext cx="5766028" cy="5616116"/>
          </a:xfrm>
          <a:prstGeom prst="snip1Rect">
            <a:avLst/>
          </a:prstGeom>
          <a:gradFill flip="none" rotWithShape="1">
            <a:gsLst>
              <a:gs pos="100000">
                <a:srgbClr val="F963DC">
                  <a:alpha val="44000"/>
                </a:srgbClr>
              </a:gs>
              <a:gs pos="0">
                <a:srgbClr val="7030A0"/>
              </a:gs>
            </a:gsLst>
            <a:path path="rect">
              <a:fillToRect l="50000" t="50000" r="50000" b="50000"/>
            </a:path>
            <a:tileRect/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 </a:t>
            </a:r>
          </a:p>
          <a:p>
            <a:r>
              <a:rPr lang="ru-RU" b="1" dirty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 тарелку положите монетку и налейте немного воды. так чтобы монетка была полностью закрыта. </a:t>
            </a:r>
            <a:r>
              <a:rPr lang="ru-RU" b="1" dirty="0" smtClean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Как вынуть ее не замочив рук? Возьмем </a:t>
            </a:r>
            <a:r>
              <a:rPr lang="ru-RU" b="1" dirty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стакан и зажжем внутри него бумажку. Когда воздух в стакане нагреется, быстро опрокинем стакан на тарелку рядом с монеткой. Через некоторое время бумажка погаснет, воздух начнет остывать, и  вода втянется под стакан, а тарелка окажется сухой. Тогда монетку можно будет взять, не намочив </a:t>
            </a:r>
            <a:r>
              <a:rPr lang="ru-RU" b="1" dirty="0" smtClean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пальцы. Оказывается</a:t>
            </a:r>
            <a:r>
              <a:rPr lang="ru-RU" b="1" dirty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воздух сначала нагрелся и расширился, а когда остыл, то стал сужаться. воздух снаружи стал давить на воду сильнее, чем изнутри стакана, и вода втянулась под стакан на освободившееся место.</a:t>
            </a:r>
            <a:endParaRPr lang="ru-RU" sz="2400" b="1" dirty="0" smtClean="0">
              <a:gradFill flip="none" rotWithShape="1"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304033">
            <a:off x="5325362" y="1581679"/>
            <a:ext cx="1674889" cy="2463513"/>
          </a:xfrm>
          <a:prstGeom prst="round2DiagRect">
            <a:avLst>
              <a:gd name="adj1" fmla="val 16667"/>
              <a:gd name="adj2" fmla="val 45763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14</a:t>
            </a:r>
            <a:endParaRPr lang="ru-RU" sz="2400" b="1" dirty="0"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влияние температуры на воздух</a:t>
            </a:r>
            <a:endParaRPr lang="ru-RU" i="1" dirty="0"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0438" y="306958"/>
            <a:ext cx="3623714" cy="89861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монетку, тарелку, стакан</a:t>
            </a:r>
            <a:endParaRPr lang="ru-RU" sz="2000" i="1" dirty="0"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6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DD3FD"/>
            </a:gs>
            <a:gs pos="47000">
              <a:schemeClr val="accent5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00CC99">
                <a:alpha val="56000"/>
              </a:srgb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515" y="371802"/>
            <a:ext cx="6228970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ЦЕЛЬ: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 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р</a:t>
            </a: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аскрывать 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многогранность </a:t>
            </a: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явлений 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в природе </a:t>
            </a: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в частности связанных с воздухом.</a:t>
            </a:r>
            <a:endParaRPr lang="en-US" sz="2800" b="1" dirty="0" smtClean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75000"/>
                  <a:alpha val="69000"/>
                </a:schemeClr>
              </a:solidFill>
              <a:effectLst>
                <a:reflection blurRad="6350" stA="60000" endA="900" endPos="27000" dir="5400000" sy="-100000" algn="bl" rotWithShape="0"/>
              </a:effectLst>
            </a:endParaRPr>
          </a:p>
          <a:p>
            <a:endParaRPr lang="ru-RU" sz="2000" b="1" dirty="0" smtClean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75000"/>
                  <a:alpha val="69000"/>
                </a:schemeClr>
              </a:solidFill>
              <a:effectLst>
                <a:reflection blurRad="6350" stA="60000" endA="900" endPos="27000" dir="5400000" sy="-100000" algn="bl" rotWithShape="0"/>
              </a:effectLst>
            </a:endParaRPr>
          </a:p>
          <a:p>
            <a:endParaRPr lang="ru-RU" sz="2000" b="1" dirty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75000"/>
                  <a:alpha val="69000"/>
                </a:schemeClr>
              </a:solidFill>
              <a:effectLst>
                <a:reflection blurRad="6350" stA="60000" endA="900" endPos="27000" dir="5400000" sy="-100000" algn="bl" rotWithShape="0"/>
              </a:effectLst>
            </a:endParaRPr>
          </a:p>
          <a:p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ЗАДАЧИ:</a:t>
            </a:r>
            <a:endParaRPr lang="ru-RU" sz="2800" b="1" dirty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75000"/>
                  <a:alpha val="69000"/>
                </a:schemeClr>
              </a:solidFill>
              <a:effectLst>
                <a:reflection blurRad="6350" stA="60000" endA="900" endPos="27000" dir="5400000" sy="-100000" algn="bl" rotWithShape="0"/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формировать 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знания детей о </a:t>
            </a: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воздухе,</a:t>
            </a:r>
            <a:endParaRPr lang="ru-RU" sz="2800" b="1" dirty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75000"/>
                  <a:alpha val="69000"/>
                </a:schemeClr>
              </a:solidFill>
              <a:effectLst>
                <a:reflection blurRad="6350" stA="60000" endA="900" endPos="27000" dir="5400000" sy="-100000" algn="bl" rotWithShape="0"/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учить 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наблюдать, видеть </a:t>
            </a: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причинно–следственные 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связи, делать </a:t>
            </a: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выводы,</a:t>
            </a:r>
            <a:endParaRPr lang="ru-RU" sz="2800" b="1" dirty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75000"/>
                  <a:alpha val="69000"/>
                </a:schemeClr>
              </a:solidFill>
              <a:effectLst>
                <a:reflection blurRad="6350" stA="60000" endA="900" endPos="27000" dir="5400000" sy="-100000" algn="bl" rotWithShape="0"/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развивать </a:t>
            </a:r>
            <a:r>
              <a:rPr lang="ru-RU" sz="2800" b="1" dirty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логическое мышление, речь, кругозор</a:t>
            </a:r>
            <a:r>
              <a:rPr lang="ru-RU" sz="2800" b="1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  <a:alpha val="69000"/>
                  </a:schemeClr>
                </a:solidFill>
                <a:effectLst>
                  <a:reflection blurRad="6350" stA="60000" endA="900" endPos="27000" dir="5400000" sy="-100000" algn="bl" rotWithShape="0"/>
                </a:effectLst>
              </a:rPr>
              <a:t>.</a:t>
            </a:r>
            <a:endParaRPr lang="ru-RU" sz="2800" b="1" dirty="0">
              <a:ln w="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75000"/>
                  <a:alpha val="69000"/>
                </a:schemeClr>
              </a:solidFill>
              <a:effectLst>
                <a:reflection blurRad="6350" stA="60000" endA="900" endPos="27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454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CA70E2">
                <a:alpha val="50000"/>
                <a:lumMod val="99000"/>
              </a:srgbClr>
            </a:gs>
            <a:gs pos="100000">
              <a:srgbClr val="7030A0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rgbClr val="4DD3FD"/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180000">
            <a:off x="658211" y="2377322"/>
            <a:ext cx="5541579" cy="3563007"/>
          </a:xfrm>
          <a:prstGeom prst="snip1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54000"/>
                </a:schemeClr>
              </a:gs>
              <a:gs pos="0">
                <a:srgbClr val="66FFCC"/>
              </a:gs>
            </a:gsLst>
            <a:path path="rect">
              <a:fillToRect l="50000" t="50000" r="50000" b="50000"/>
            </a:path>
            <a:tileRect/>
          </a:gradFill>
          <a:ln w="95250" cap="sq" cmpd="tri">
            <a:solidFill>
              <a:schemeClr val="accent4">
                <a:lumMod val="60000"/>
                <a:lumOff val="40000"/>
                <a:alpha val="96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7030A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</a:t>
            </a:r>
          </a:p>
          <a:p>
            <a:r>
              <a:rPr lang="ru-RU" sz="2400" i="1" dirty="0">
                <a:gradFill flip="none" rotWithShape="1">
                  <a:gsLst>
                    <a:gs pos="0">
                      <a:srgbClr val="F963DC"/>
                    </a:gs>
                    <a:gs pos="35000">
                      <a:schemeClr val="accent2">
                        <a:lumMod val="0"/>
                        <a:lumOff val="100000"/>
                      </a:schemeClr>
                    </a:gs>
                    <a:gs pos="100000">
                      <a:srgbClr val="7030A0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Сложи каждый лист «гармошкой» так. Чтобы получился веер. Проверь, какой веер при обмахивании создает самый сильный поток воздуха. Подумай, из чего еще, кроме бумаги, можно сделать веер?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-120000">
            <a:off x="353410" y="389133"/>
            <a:ext cx="3689131" cy="1781787"/>
          </a:xfrm>
          <a:prstGeom prst="round2DiagRect">
            <a:avLst>
              <a:gd name="adj1" fmla="val 16667"/>
              <a:gd name="adj2" fmla="val 45763"/>
            </a:avLst>
          </a:prstGeom>
          <a:gradFill>
            <a:gsLst>
              <a:gs pos="4000">
                <a:srgbClr val="CA70E2">
                  <a:alpha val="50000"/>
                  <a:lumMod val="99000"/>
                </a:srgbClr>
              </a:gs>
              <a:gs pos="100000">
                <a:srgbClr val="7030A0"/>
              </a:gs>
            </a:gsLst>
            <a:path path="rect">
              <a:fillToRect r="100000" b="100000"/>
            </a:path>
          </a:gradFill>
          <a:ln w="22225">
            <a:solidFill>
              <a:srgbClr val="F963DC"/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1</a:t>
            </a:r>
          </a:p>
          <a:p>
            <a:r>
              <a:rPr lang="ru-RU" i="1" dirty="0"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Цель: ощутить давление воздуха при помощи</a:t>
            </a:r>
          </a:p>
          <a:p>
            <a:r>
              <a:rPr lang="ru-RU" i="1" dirty="0">
                <a:gradFill flip="none" rotWithShape="1">
                  <a:gsLst>
                    <a:gs pos="0">
                      <a:schemeClr val="accent1">
                        <a:lumMod val="0"/>
                        <a:lumOff val="100000"/>
                      </a:schemeClr>
                    </a:gs>
                    <a:gs pos="35000">
                      <a:schemeClr val="accent1">
                        <a:lumMod val="0"/>
                        <a:lumOff val="100000"/>
                      </a:schemeClr>
                    </a:gs>
                    <a:gs pos="100000">
                      <a:schemeClr val="accent1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ветра.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3559515" y="552270"/>
            <a:ext cx="2679393" cy="1993252"/>
          </a:xfrm>
          <a:prstGeom prst="roundRect">
            <a:avLst/>
          </a:prstGeom>
          <a:gradFill flip="none" rotWithShape="1">
            <a:gsLst>
              <a:gs pos="4000">
                <a:schemeClr val="accent4">
                  <a:lumMod val="60000"/>
                  <a:lumOff val="40000"/>
                </a:schemeClr>
              </a:gs>
              <a:gs pos="100000">
                <a:srgbClr val="EF3187">
                  <a:alpha val="67000"/>
                </a:srgbClr>
              </a:gs>
            </a:gsLst>
            <a:path path="rect">
              <a:fillToRect l="100000" b="100000"/>
            </a:path>
            <a:tileRect t="-100000" r="-100000"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Три листа бумаги разного формата, карандаш.</a:t>
            </a:r>
          </a:p>
        </p:txBody>
      </p:sp>
    </p:spTree>
    <p:extLst>
      <p:ext uri="{BB962C8B-B14F-4D97-AF65-F5344CB8AC3E}">
        <p14:creationId xmlns:p14="http://schemas.microsoft.com/office/powerpoint/2010/main" val="411323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B9D684">
                <a:alpha val="49804"/>
              </a:srgbClr>
            </a:gs>
            <a:gs pos="100000">
              <a:schemeClr val="accent6">
                <a:lumMod val="75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rgbClr val="FF5B5B"/>
              </a:gs>
              <a:gs pos="50000">
                <a:srgbClr val="4DD3FD"/>
              </a:gs>
              <a:gs pos="100000">
                <a:srgbClr val="FFFF00"/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-360000">
            <a:off x="756509" y="2077900"/>
            <a:ext cx="5522399" cy="3745483"/>
          </a:xfrm>
          <a:prstGeom prst="snip1Rect">
            <a:avLst/>
          </a:prstGeom>
          <a:gradFill>
            <a:gsLst>
              <a:gs pos="4000">
                <a:srgbClr val="B9D684">
                  <a:alpha val="49804"/>
                </a:srgbClr>
              </a:gs>
              <a:gs pos="100000">
                <a:schemeClr val="accent2">
                  <a:lumMod val="75000"/>
                </a:schemeClr>
              </a:gs>
            </a:gsLst>
            <a:path path="rect">
              <a:fillToRect l="100000" b="100000"/>
            </a:path>
          </a:gradFill>
          <a:ln w="95250" cap="sq" cmpd="tri">
            <a:solidFill>
              <a:srgbClr val="F963DC"/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Подуй на предметы. Какие из них можно передвинуть с помощью потока воздуха? Какой предмет передвинулся легче всего? Почему? Объясни, почему крутятся лопасти ветряной мельницы, плывет парусник…</a:t>
            </a:r>
            <a:endParaRPr lang="ru-RU" sz="2400" i="1" dirty="0"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180000">
            <a:off x="3032737" y="381800"/>
            <a:ext cx="3572568" cy="2136645"/>
          </a:xfrm>
          <a:prstGeom prst="round2DiagRect">
            <a:avLst>
              <a:gd name="adj1" fmla="val 16667"/>
              <a:gd name="adj2" fmla="val 45763"/>
            </a:avLst>
          </a:prstGeom>
          <a:gradFill>
            <a:gsLst>
              <a:gs pos="100000">
                <a:schemeClr val="accent1">
                  <a:lumMod val="50000"/>
                  <a:alpha val="33000"/>
                </a:schemeClr>
              </a:gs>
              <a:gs pos="7000">
                <a:srgbClr val="63CDDB">
                  <a:alpha val="75686"/>
                </a:srgbClr>
              </a:gs>
            </a:gsLst>
            <a:lin ang="2700000" scaled="1"/>
          </a:gradFill>
          <a:ln w="22225">
            <a:solidFill>
              <a:srgbClr val="00CC00"/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65000">
                      <a:srgbClr val="77DBBA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65000">
                      <a:srgbClr val="77DBBA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ru-RU" sz="2400" b="1" dirty="0">
              <a:gradFill flip="none" rotWithShape="1">
                <a:gsLst>
                  <a:gs pos="65000">
                    <a:srgbClr val="77DBBA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65000">
                      <a:srgbClr val="77DBBA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Цель: </a:t>
            </a:r>
            <a:r>
              <a:rPr lang="ru-RU" i="1" dirty="0" smtClean="0">
                <a:gradFill flip="none" rotWithShape="1">
                  <a:gsLst>
                    <a:gs pos="65000">
                      <a:srgbClr val="77DBBA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убедиться в том, что с помощью воздуха можно передвигать предметы</a:t>
            </a:r>
            <a:endParaRPr lang="ru-RU" i="1" dirty="0">
              <a:gradFill flip="none" rotWithShape="1">
                <a:gsLst>
                  <a:gs pos="65000">
                    <a:srgbClr val="77DBBA"/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149939" y="453496"/>
            <a:ext cx="2679393" cy="1993252"/>
          </a:xfrm>
          <a:prstGeom prst="roundRect">
            <a:avLst/>
          </a:prstGeom>
          <a:gradFill flip="none" rotWithShape="1">
            <a:gsLst>
              <a:gs pos="79000">
                <a:srgbClr val="99CC00">
                  <a:alpha val="73000"/>
                </a:srgbClr>
              </a:gs>
              <a:gs pos="0">
                <a:srgbClr val="CCFF33"/>
              </a:gs>
            </a:gsLst>
            <a:lin ang="2700000" scaled="1"/>
            <a:tileRect/>
          </a:gradFill>
          <a:ln w="34925">
            <a:solidFill>
              <a:srgbClr val="FF0066"/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21000">
                      <a:schemeClr val="accent2">
                        <a:lumMod val="20000"/>
                        <a:lumOff val="80000"/>
                      </a:schemeClr>
                    </a:gs>
                    <a:gs pos="83000">
                      <a:schemeClr val="accent2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21000">
                      <a:schemeClr val="accent2">
                        <a:lumMod val="20000"/>
                        <a:lumOff val="80000"/>
                      </a:schemeClr>
                    </a:gs>
                    <a:gs pos="83000">
                      <a:schemeClr val="accent2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Несколько монет, перышко, карандаш, кубик, книгу.</a:t>
            </a:r>
            <a:endParaRPr lang="ru-RU" sz="2000" i="1" dirty="0">
              <a:gradFill flip="none" rotWithShape="1">
                <a:gsLst>
                  <a:gs pos="21000">
                    <a:schemeClr val="accent2">
                      <a:lumMod val="20000"/>
                      <a:lumOff val="80000"/>
                    </a:schemeClr>
                  </a:gs>
                  <a:gs pos="83000">
                    <a:schemeClr val="accent2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6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1">
                <a:lumMod val="60000"/>
                <a:lumOff val="40000"/>
              </a:schemeClr>
            </a:gs>
            <a:gs pos="100000">
              <a:srgbClr val="3333F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rgbClr val="FF0000"/>
              </a:gs>
              <a:gs pos="50000">
                <a:srgbClr val="CCFF33"/>
              </a:gs>
              <a:gs pos="100000">
                <a:srgbClr val="1795E3"/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-120000">
            <a:off x="199679" y="457925"/>
            <a:ext cx="4562821" cy="5275400"/>
          </a:xfrm>
          <a:prstGeom prst="snip1Rect">
            <a:avLst/>
          </a:prstGeom>
          <a:gradFill>
            <a:gsLst>
              <a:gs pos="100000">
                <a:srgbClr val="EFB747"/>
              </a:gs>
              <a:gs pos="37000">
                <a:srgbClr val="FF0000">
                  <a:alpha val="49000"/>
                </a:srgbClr>
              </a:gs>
            </a:gsLst>
            <a:path path="rect">
              <a:fillToRect l="100000" b="100000"/>
            </a:path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rgbClr val="99CC00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</a:t>
            </a:r>
            <a:r>
              <a:rPr lang="ru-RU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rgbClr val="4DD3FD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rgbClr val="FF0000"/>
                    </a:gs>
                    <a:gs pos="100000">
                      <a:srgbClr val="CCFF33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Ты знаешь, кто 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rgbClr val="FF0000"/>
                    </a:gs>
                    <a:gs pos="100000">
                      <a:srgbClr val="CCFF33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живет в почве? 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rgbClr val="FF0000"/>
                    </a:gs>
                    <a:gs pos="100000">
                      <a:srgbClr val="CCFF33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Могут ли эти существа дышать под землей? Проверь, есть ли в 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rgbClr val="FF0000"/>
                    </a:gs>
                    <a:gs pos="100000">
                      <a:srgbClr val="CCFF33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почве воздух. Добавь в стакан несколько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rgbClr val="FF0000"/>
                    </a:gs>
                    <a:gs pos="100000">
                      <a:srgbClr val="CCFF33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ложечек почвы. Что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rgbClr val="FF0000"/>
                    </a:gs>
                    <a:gs pos="100000">
                      <a:srgbClr val="CCFF33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Ты наблюдаешь?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rgbClr val="FF0000"/>
                    </a:gs>
                    <a:gs pos="100000">
                      <a:srgbClr val="CCFF33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(Пузырьки воздуха)</a:t>
            </a:r>
            <a:endParaRPr lang="ru-RU" sz="2400" i="1" dirty="0">
              <a:gradFill flip="none" rotWithShape="1">
                <a:gsLst>
                  <a:gs pos="0">
                    <a:srgbClr val="FF0000"/>
                  </a:gs>
                  <a:gs pos="100000">
                    <a:srgbClr val="CCFF33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180000">
            <a:off x="2925377" y="479941"/>
            <a:ext cx="3572568" cy="1499476"/>
          </a:xfrm>
          <a:prstGeom prst="round2DiagRect">
            <a:avLst>
              <a:gd name="adj1" fmla="val 16667"/>
              <a:gd name="adj2" fmla="val 45763"/>
            </a:avLst>
          </a:prstGeom>
          <a:gradFill>
            <a:gsLst>
              <a:gs pos="15000">
                <a:srgbClr val="F963DC"/>
              </a:gs>
              <a:gs pos="100000">
                <a:srgbClr val="7030A0"/>
              </a:gs>
            </a:gsLst>
            <a:path path="rect">
              <a:fillToRect l="100000" b="100000"/>
            </a:path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65000">
                      <a:srgbClr val="4DD3FD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65000">
                      <a:srgbClr val="4DD3FD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ru-RU" sz="2400" b="1" dirty="0">
              <a:gradFill flip="none" rotWithShape="1">
                <a:gsLst>
                  <a:gs pos="65000">
                    <a:srgbClr val="4DD3FD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65000">
                      <a:srgbClr val="4DD3FD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Цель: </a:t>
            </a:r>
            <a:r>
              <a:rPr lang="ru-RU" i="1" dirty="0" smtClean="0">
                <a:gradFill flip="none" rotWithShape="1">
                  <a:gsLst>
                    <a:gs pos="65000">
                      <a:srgbClr val="4DD3FD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проверить, есть ли в почве воздух.</a:t>
            </a:r>
            <a:endParaRPr lang="ru-RU" i="1" dirty="0">
              <a:gradFill flip="none" rotWithShape="1">
                <a:gsLst>
                  <a:gs pos="65000">
                    <a:srgbClr val="4DD3FD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3746409" y="2498866"/>
            <a:ext cx="2835440" cy="2885482"/>
          </a:xfrm>
          <a:prstGeom prst="roundRect">
            <a:avLst/>
          </a:prstGeom>
          <a:gradFill>
            <a:gsLst>
              <a:gs pos="18000">
                <a:srgbClr val="4DD3FD"/>
              </a:gs>
              <a:gs pos="100000">
                <a:srgbClr val="00B050"/>
              </a:gs>
            </a:gsLst>
            <a:path path="rect">
              <a:fillToRect l="100000" b="100000"/>
            </a:path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21000">
                      <a:schemeClr val="accent4">
                        <a:lumMod val="60000"/>
                        <a:lumOff val="40000"/>
                      </a:schemeClr>
                    </a:gs>
                    <a:gs pos="83000">
                      <a:srgbClr val="FFC00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21000">
                      <a:schemeClr val="accent4">
                        <a:lumMod val="60000"/>
                        <a:lumOff val="40000"/>
                      </a:schemeClr>
                    </a:gs>
                    <a:gs pos="83000">
                      <a:srgbClr val="FFC00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Стакан, наполненный водой наполовину, стакан с почвой, ложечку, простой карандаш.</a:t>
            </a:r>
            <a:endParaRPr lang="ru-RU" sz="2000" i="1" dirty="0">
              <a:gradFill flip="none" rotWithShape="1">
                <a:gsLst>
                  <a:gs pos="21000">
                    <a:schemeClr val="accent4">
                      <a:lumMod val="60000"/>
                      <a:lumOff val="40000"/>
                    </a:schemeClr>
                  </a:gs>
                  <a:gs pos="83000">
                    <a:srgbClr val="FFC000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963DC"/>
            </a:gs>
            <a:gs pos="100000">
              <a:srgbClr val="66FFCC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rgbClr val="F963DC"/>
              </a:gs>
              <a:gs pos="100000">
                <a:srgbClr val="66FFCC"/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-120000">
            <a:off x="2557293" y="115225"/>
            <a:ext cx="4226437" cy="4329984"/>
          </a:xfrm>
          <a:prstGeom prst="snip1Rect">
            <a:avLst/>
          </a:prstGeom>
          <a:gradFill>
            <a:gsLst>
              <a:gs pos="100000">
                <a:schemeClr val="accent5">
                  <a:lumMod val="50000"/>
                </a:schemeClr>
              </a:gs>
              <a:gs pos="37000">
                <a:srgbClr val="92D050"/>
              </a:gs>
            </a:gsLst>
            <a:path path="rect">
              <a:fillToRect l="100000" b="100000"/>
            </a:path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rgbClr val="F963DC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ОПИСАНИЕ:</a:t>
            </a:r>
          </a:p>
          <a:p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Во время прогулок</a:t>
            </a:r>
          </a:p>
          <a:p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наблюдай, как, в </a:t>
            </a:r>
          </a:p>
          <a:p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зависимости от </a:t>
            </a:r>
          </a:p>
          <a:p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местности, меняется</a:t>
            </a:r>
          </a:p>
          <a:p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чистота воздуха. </a:t>
            </a:r>
          </a:p>
          <a:p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Отметьте наблюдения в тетради. Что влияет на чистоту </a:t>
            </a:r>
          </a:p>
          <a:p>
            <a:r>
              <a:rPr lang="ru-RU" sz="2400" i="1" dirty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i="1" dirty="0" smtClean="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rgbClr val="EF3187"/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            воздуха?</a:t>
            </a:r>
            <a:endParaRPr lang="ru-RU" sz="2400" i="1" dirty="0">
              <a:gradFill flip="none" rotWithShape="1"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rgbClr val="EF3187"/>
                  </a:gs>
                </a:gsLst>
                <a:lin ang="5400000" scaled="1"/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-240000">
            <a:off x="716504" y="4046388"/>
            <a:ext cx="4006489" cy="1763880"/>
          </a:xfrm>
          <a:prstGeom prst="round2DiagRect">
            <a:avLst>
              <a:gd name="adj1" fmla="val 16667"/>
              <a:gd name="adj2" fmla="val 45763"/>
            </a:avLst>
          </a:prstGeom>
          <a:gradFill>
            <a:gsLst>
              <a:gs pos="15000">
                <a:srgbClr val="F963DC"/>
              </a:gs>
              <a:gs pos="100000">
                <a:schemeClr val="accent4">
                  <a:lumMod val="75000"/>
                </a:schemeClr>
              </a:gs>
            </a:gsLst>
            <a:path path="rect">
              <a:fillToRect l="100000" b="100000"/>
            </a:path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ru-RU" sz="2400" b="1" dirty="0">
              <a:gradFill flip="none" rotWithShape="1">
                <a:gsLst>
                  <a:gs pos="6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Цель: </a:t>
            </a:r>
            <a:r>
              <a:rPr lang="ru-RU" i="1" dirty="0" smtClean="0">
                <a:gradFill flip="none" rotWithShape="1">
                  <a:gsLst>
                    <a:gs pos="65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почувствовать разницу между чистым и загрязненным воздухом</a:t>
            </a:r>
            <a:endParaRPr lang="ru-RU" i="1" dirty="0">
              <a:gradFill flip="none" rotWithShape="1">
                <a:gsLst>
                  <a:gs pos="6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73564" y="427537"/>
            <a:ext cx="2835440" cy="2885482"/>
          </a:xfrm>
          <a:prstGeom prst="roundRect">
            <a:avLst/>
          </a:prstGeom>
          <a:gradFill>
            <a:gsLst>
              <a:gs pos="18000">
                <a:srgbClr val="99FF33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100000" b="100000"/>
            </a:path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 smtClean="0"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ПРОВЕСТИ:</a:t>
            </a:r>
            <a:endParaRPr lang="ru-RU" sz="2400" b="1" dirty="0"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glow rad="101600">
                  <a:schemeClr val="accent1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sz="2000" i="1" dirty="0" smtClean="0"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Прогулки в разных местах, в центре города, в городском парке, рядом с промышленной зоной, в лесу и пр.</a:t>
            </a:r>
            <a:endParaRPr lang="ru-RU" sz="2000" i="1" dirty="0"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effectLst>
                <a:glow rad="101600">
                  <a:schemeClr val="accent1">
                    <a:lumMod val="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7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3333CC"/>
            </a:gs>
            <a:gs pos="100000">
              <a:srgbClr val="00CC99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0">
                <a:srgbClr val="4DD3FD"/>
              </a:gs>
              <a:gs pos="50000">
                <a:schemeClr val="accent2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240000">
            <a:off x="2666664" y="485727"/>
            <a:ext cx="3970096" cy="3985003"/>
          </a:xfrm>
          <a:prstGeom prst="snip1Rect">
            <a:avLst/>
          </a:prstGeom>
          <a:gradFill>
            <a:gsLst>
              <a:gs pos="100000">
                <a:schemeClr val="accent5">
                  <a:lumMod val="50000"/>
                </a:schemeClr>
              </a:gs>
              <a:gs pos="37000">
                <a:srgbClr val="F963DC"/>
              </a:gs>
            </a:gsLst>
            <a:path path="rect">
              <a:fillToRect l="100000" b="100000"/>
            </a:path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ru-RU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 </a:t>
            </a:r>
          </a:p>
          <a:p>
            <a:r>
              <a:rPr lang="en-US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Когда мы хлопаем в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ладоши, воздух 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между ладонями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выталкивается и создается звуковая  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волна. Похлопай в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ладоши. Когда звук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                звонче?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300000">
            <a:off x="661474" y="3733082"/>
            <a:ext cx="3390962" cy="2090676"/>
          </a:xfrm>
          <a:prstGeom prst="round2DiagRect">
            <a:avLst>
              <a:gd name="adj1" fmla="val 16667"/>
              <a:gd name="adj2" fmla="val 45763"/>
            </a:avLst>
          </a:prstGeom>
          <a:gradFill>
            <a:gsLst>
              <a:gs pos="47000">
                <a:schemeClr val="bg2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rect">
              <a:fillToRect l="100000" b="100000"/>
            </a:path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</a:t>
            </a:r>
            <a:endParaRPr lang="ru-RU" sz="2400" b="1" dirty="0">
              <a:gradFill flip="none" rotWithShape="1">
                <a:gsLst>
                  <a:gs pos="65000">
                    <a:srgbClr val="00B0F0"/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65000">
                      <a:srgbClr val="00B0F0"/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исследовать, каким образом звук распространяется в воздухе.</a:t>
            </a:r>
            <a:endParaRPr lang="ru-RU" i="1" dirty="0">
              <a:gradFill flip="none" rotWithShape="1">
                <a:gsLst>
                  <a:gs pos="65000">
                    <a:srgbClr val="00B0F0"/>
                  </a:gs>
                  <a:gs pos="100000">
                    <a:schemeClr val="accent5">
                      <a:lumMod val="75000"/>
                    </a:scheme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240705" y="903438"/>
            <a:ext cx="2835440" cy="1368799"/>
          </a:xfrm>
          <a:prstGeom prst="roundRect">
            <a:avLst/>
          </a:prstGeom>
          <a:gradFill>
            <a:gsLst>
              <a:gs pos="18000">
                <a:srgbClr val="00B0F0"/>
              </a:gs>
              <a:gs pos="100000">
                <a:srgbClr val="F963DC"/>
              </a:gs>
            </a:gsLst>
            <a:path path="rect">
              <a:fillToRect l="100000" b="100000"/>
            </a:path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21000">
                      <a:schemeClr val="accent4">
                        <a:lumMod val="60000"/>
                        <a:lumOff val="40000"/>
                      </a:schemeClr>
                    </a:gs>
                    <a:gs pos="83000">
                      <a:srgbClr val="00B05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87432">
                      <a:srgbClr val="F963DC"/>
                    </a:gs>
                    <a:gs pos="21000">
                      <a:srgbClr val="FFFF00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Ничего не требуется.</a:t>
            </a:r>
            <a:endParaRPr lang="ru-RU" sz="2000" i="1" dirty="0">
              <a:gradFill flip="none" rotWithShape="1">
                <a:gsLst>
                  <a:gs pos="87432">
                    <a:srgbClr val="F963DC"/>
                  </a:gs>
                  <a:gs pos="21000">
                    <a:srgbClr val="FFFF00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7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2">
                <a:lumMod val="75000"/>
              </a:schemeClr>
            </a:gs>
            <a:gs pos="100000">
              <a:srgbClr val="C00000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10000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75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-180000">
            <a:off x="2769110" y="593781"/>
            <a:ext cx="3970096" cy="4643589"/>
          </a:xfrm>
          <a:prstGeom prst="snip1Rect">
            <a:avLst/>
          </a:prstGeom>
          <a:gradFill flip="none" rotWithShape="1">
            <a:gsLst>
              <a:gs pos="100000">
                <a:schemeClr val="accent5">
                  <a:lumMod val="50000"/>
                </a:schemeClr>
              </a:gs>
              <a:gs pos="37000">
                <a:srgbClr val="00B0F0"/>
              </a:gs>
            </a:gsLst>
            <a:path path="rect">
              <a:fillToRect l="50000" t="50000" r="50000" b="50000"/>
            </a:path>
            <a:tileRect/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ru-RU" sz="28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 </a:t>
            </a:r>
          </a:p>
          <a:p>
            <a:r>
              <a:rPr lang="en-US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Надуй шарик и, не </a:t>
            </a:r>
          </a:p>
          <a:p>
            <a:r>
              <a:rPr lang="ru-RU" sz="2400" b="1" dirty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gradFill flip="none" rotWithShape="1">
                  <a:gsLst>
                    <a:gs pos="0">
                      <a:srgbClr val="CCFF33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завязывая его, отпусти. Посмотри, как воздух, вырываясь из отверстия, толкает шарик и заставляет его лететь. Покажи, в какую сторону вырывается воздух?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300000">
            <a:off x="160147" y="452541"/>
            <a:ext cx="2816347" cy="1726003"/>
          </a:xfrm>
          <a:prstGeom prst="round2DiagRect">
            <a:avLst>
              <a:gd name="adj1" fmla="val 16667"/>
              <a:gd name="adj2" fmla="val 45763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en-US" sz="2400" b="1" dirty="0" smtClean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</a:t>
            </a:r>
            <a:endParaRPr lang="ru-RU" sz="2400" b="1" dirty="0"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наблюдать реактивную силу воздуха</a:t>
            </a:r>
            <a:endParaRPr lang="ru-RU" i="1" dirty="0"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-180000">
            <a:off x="139734" y="2863916"/>
            <a:ext cx="2835440" cy="196382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35000">
                      <a:schemeClr val="accent4">
                        <a:lumMod val="0"/>
                        <a:lumOff val="100000"/>
                      </a:schemeClr>
                    </a:gs>
                    <a:gs pos="100000">
                      <a:schemeClr val="accent4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35000">
                      <a:schemeClr val="accent4">
                        <a:lumMod val="0"/>
                        <a:lumOff val="100000"/>
                      </a:schemeClr>
                    </a:gs>
                    <a:gs pos="100000">
                      <a:schemeClr val="accent4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Воздушный шарик цилиндрической формы, простой карандаш</a:t>
            </a:r>
            <a:endParaRPr lang="ru-RU" sz="2000" i="1" dirty="0"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7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6">
                <a:lumMod val="50000"/>
              </a:schemeClr>
            </a:gs>
            <a:gs pos="100000">
              <a:srgbClr val="99FF33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61912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6858000" cy="6191250"/>
          </a:xfrm>
          <a:prstGeom prst="frame">
            <a:avLst>
              <a:gd name="adj1" fmla="val 2385"/>
            </a:avLst>
          </a:prstGeom>
          <a:gradFill>
            <a:gsLst>
              <a:gs pos="100000">
                <a:srgbClr val="0070C0"/>
              </a:gs>
              <a:gs pos="50000">
                <a:srgbClr val="FFC000"/>
              </a:gs>
              <a:gs pos="0">
                <a:srgbClr val="7030A0"/>
              </a:gs>
            </a:gsLst>
          </a:gradFill>
          <a:ln>
            <a:solidFill>
              <a:schemeClr val="dk1">
                <a:alpha val="56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167331">
            <a:off x="344957" y="394054"/>
            <a:ext cx="3702897" cy="5046207"/>
          </a:xfrm>
          <a:prstGeom prst="snip1Rect">
            <a:avLst/>
          </a:prstGeom>
          <a:gradFill flip="none" rotWithShape="1">
            <a:gsLst>
              <a:gs pos="100000">
                <a:schemeClr val="accent6">
                  <a:lumMod val="60000"/>
                  <a:lumOff val="40000"/>
                </a:schemeClr>
              </a:gs>
              <a:gs pos="37000">
                <a:srgbClr val="FFFF00"/>
              </a:gs>
            </a:gsLst>
            <a:path path="rect">
              <a:fillToRect l="50000" t="50000" r="50000" b="50000"/>
            </a:path>
            <a:tileRect/>
          </a:gradFill>
          <a:ln w="95250" cap="sq" cmpd="tri">
            <a:solidFill>
              <a:schemeClr val="tx1">
                <a:lumMod val="65000"/>
                <a:lumOff val="35000"/>
              </a:schemeClr>
            </a:solidFill>
            <a:round/>
          </a:ln>
          <a:effectLst>
            <a:outerShdw blurRad="609600" dist="38100" dir="8100000" algn="tr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800" b="1" dirty="0" smtClean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ОПИСАНИЕ: </a:t>
            </a:r>
          </a:p>
          <a:p>
            <a:r>
              <a:rPr lang="ru-RU" sz="2400" b="1" dirty="0" smtClean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Перевернуть </a:t>
            </a:r>
            <a:r>
              <a:rPr lang="ru-RU" sz="2400" b="1" dirty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стакан вверх дном и медленно опустить его в банку.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Стакан </a:t>
            </a:r>
            <a:r>
              <a:rPr lang="ru-RU" sz="2400" b="1" dirty="0">
                <a:gradFill flip="none" rotWithShape="1">
                  <a:gsLst>
                    <a:gs pos="0">
                      <a:schemeClr val="accent5">
                        <a:lumMod val="0"/>
                        <a:lumOff val="100000"/>
                      </a:schemeClr>
                    </a:gs>
                    <a:gs pos="35000">
                      <a:schemeClr val="accent5">
                        <a:lumMod val="0"/>
                        <a:lumOff val="100000"/>
                      </a:schemeClr>
                    </a:gs>
                    <a:gs pos="100000">
                      <a:schemeClr val="accent5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effectLst>
                  <a:glow rad="101600">
                    <a:srgbClr val="FF9900">
                      <a:alpha val="37647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нужно держать очень ровно. Что получается? Попадает ли вода в стакан? Почему нет?</a:t>
            </a:r>
            <a:endParaRPr lang="ru-RU" sz="2400" b="1" dirty="0" smtClean="0">
              <a:gradFill flip="none" rotWithShape="1"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effectLst>
                <a:glow rad="101600">
                  <a:srgbClr val="FF9900">
                    <a:alpha val="37647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21382912">
            <a:off x="4441195" y="367892"/>
            <a:ext cx="2008913" cy="2463513"/>
          </a:xfrm>
          <a:prstGeom prst="round2DiagRect">
            <a:avLst>
              <a:gd name="adj1" fmla="val 16667"/>
              <a:gd name="adj2" fmla="val 45763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30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ОПЫТ </a:t>
            </a:r>
            <a:r>
              <a:rPr lang="ru-RU" sz="2400" b="1" dirty="0" smtClean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7</a:t>
            </a:r>
            <a:endParaRPr lang="ru-RU" sz="2400" b="1" dirty="0"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ru-RU" i="1" dirty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Цель</a:t>
            </a:r>
            <a:r>
              <a:rPr lang="ru-RU" i="1" dirty="0" smtClean="0"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наблюдать присутствие воздуха в стакане</a:t>
            </a:r>
            <a:endParaRPr lang="ru-RU" i="1" dirty="0"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90398" y="3199297"/>
            <a:ext cx="2835440" cy="1257646"/>
          </a:xfrm>
          <a:prstGeom prst="roundRect">
            <a:avLst/>
          </a:prstGeom>
          <a:gradFill flip="none" rotWithShape="1">
            <a:gsLst>
              <a:gs pos="0">
                <a:srgbClr val="EF3187"/>
              </a:gs>
              <a:gs pos="46000">
                <a:schemeClr val="accent1">
                  <a:lumMod val="60000"/>
                  <a:lumOff val="40000"/>
                </a:schemeClr>
              </a:gs>
              <a:gs pos="100000">
                <a:srgbClr val="F963DC"/>
              </a:gs>
            </a:gsLst>
            <a:lin ang="2700000" scaled="1"/>
            <a:tileRect/>
          </a:gradFill>
          <a:ln w="349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71500" dist="38100" dir="16200000" rotWithShape="0">
              <a:prstClr val="black">
                <a:alpha val="40000"/>
              </a:prstClr>
            </a:outerShdw>
            <a:softEdge rad="2540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400" b="1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ПОДГОТОВИТЬ:</a:t>
            </a:r>
          </a:p>
          <a:p>
            <a:r>
              <a:rPr lang="ru-RU" sz="2000" i="1" dirty="0" smtClean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48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банка с водой, стакан.</a:t>
            </a:r>
            <a:endParaRPr lang="ru-RU" sz="2000" i="1" dirty="0"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9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994</Words>
  <Application>Microsoft Office PowerPoint</Application>
  <PresentationFormat>Произвольный</PresentationFormat>
  <Paragraphs>134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90</cp:revision>
  <dcterms:created xsi:type="dcterms:W3CDTF">2014-11-29T17:31:26Z</dcterms:created>
  <dcterms:modified xsi:type="dcterms:W3CDTF">2014-12-14T12:41:32Z</dcterms:modified>
</cp:coreProperties>
</file>