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2" r:id="rId6"/>
    <p:sldId id="264" r:id="rId7"/>
    <p:sldId id="265" r:id="rId8"/>
    <p:sldId id="270" r:id="rId9"/>
    <p:sldId id="267" r:id="rId10"/>
    <p:sldId id="268" r:id="rId11"/>
    <p:sldId id="269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B9BC"/>
    <a:srgbClr val="F3F8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40" autoAdjust="0"/>
    <p:restoredTop sz="92462" autoAdjust="0"/>
  </p:normalViewPr>
  <p:slideViewPr>
    <p:cSldViewPr>
      <p:cViewPr>
        <p:scale>
          <a:sx n="80" d="100"/>
          <a:sy n="80" d="100"/>
        </p:scale>
        <p:origin x="-1026" y="4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4AE812-F2F2-4E87-AF35-1A7C5B8E1BD2}" type="datetimeFigureOut">
              <a:rPr lang="ru-RU" smtClean="0"/>
              <a:pPr/>
              <a:t>14.11.2014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311521-7CF6-4811-AC7A-FF0EA87FF7A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67893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311521-7CF6-4811-AC7A-FF0EA87FF7A2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79604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7A50F-4D68-4633-8CE0-97D6266FF0BE}" type="datetimeFigureOut">
              <a:rPr lang="ru-RU" smtClean="0"/>
              <a:pPr/>
              <a:t>14.11.2014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57F4FFE-4A3F-4D6B-B945-403CA91528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7A50F-4D68-4633-8CE0-97D6266FF0BE}" type="datetimeFigureOut">
              <a:rPr lang="ru-RU" smtClean="0"/>
              <a:pPr/>
              <a:t>14.11.2014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F4FFE-4A3F-4D6B-B945-403CA91528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7A50F-4D68-4633-8CE0-97D6266FF0BE}" type="datetimeFigureOut">
              <a:rPr lang="ru-RU" smtClean="0"/>
              <a:pPr/>
              <a:t>14.11.2014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F4FFE-4A3F-4D6B-B945-403CA91528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7A50F-4D68-4633-8CE0-97D6266FF0BE}" type="datetimeFigureOut">
              <a:rPr lang="ru-RU" smtClean="0"/>
              <a:pPr/>
              <a:t>14.11.2014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F4FFE-4A3F-4D6B-B945-403CA91528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7A50F-4D68-4633-8CE0-97D6266FF0BE}" type="datetimeFigureOut">
              <a:rPr lang="ru-RU" smtClean="0"/>
              <a:pPr/>
              <a:t>14.11.2014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7F4FFE-4A3F-4D6B-B945-403CA91528C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7A50F-4D68-4633-8CE0-97D6266FF0BE}" type="datetimeFigureOut">
              <a:rPr lang="ru-RU" smtClean="0"/>
              <a:pPr/>
              <a:t>14.11.2014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F4FFE-4A3F-4D6B-B945-403CA91528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7A50F-4D68-4633-8CE0-97D6266FF0BE}" type="datetimeFigureOut">
              <a:rPr lang="ru-RU" smtClean="0"/>
              <a:pPr/>
              <a:t>14.11.2014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F4FFE-4A3F-4D6B-B945-403CA91528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7A50F-4D68-4633-8CE0-97D6266FF0BE}" type="datetimeFigureOut">
              <a:rPr lang="ru-RU" smtClean="0"/>
              <a:pPr/>
              <a:t>14.11.2014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F4FFE-4A3F-4D6B-B945-403CA91528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7A50F-4D68-4633-8CE0-97D6266FF0BE}" type="datetimeFigureOut">
              <a:rPr lang="ru-RU" smtClean="0"/>
              <a:pPr/>
              <a:t>14.11.2014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F4FFE-4A3F-4D6B-B945-403CA91528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7A50F-4D68-4633-8CE0-97D6266FF0BE}" type="datetimeFigureOut">
              <a:rPr lang="ru-RU" smtClean="0"/>
              <a:pPr/>
              <a:t>14.11.2014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F4FFE-4A3F-4D6B-B945-403CA91528C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7A50F-4D68-4633-8CE0-97D6266FF0BE}" type="datetimeFigureOut">
              <a:rPr lang="ru-RU" smtClean="0"/>
              <a:pPr/>
              <a:t>14.11.2014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57F4FFE-4A3F-4D6B-B945-403CA91528C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EAB7A50F-4D68-4633-8CE0-97D6266FF0BE}" type="datetimeFigureOut">
              <a:rPr lang="ru-RU" smtClean="0"/>
              <a:pPr/>
              <a:t>14.11.2014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B57F4FFE-4A3F-4D6B-B945-403CA91528C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548679"/>
            <a:ext cx="5405770" cy="293373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ru-RU" sz="4800" dirty="0" smtClean="0">
                <a:latin typeface="Constantia" panose="02030602050306030303" pitchFamily="18" charset="0"/>
              </a:rPr>
              <a:t>Тема: «Мой край родной» </a:t>
            </a:r>
            <a:endParaRPr lang="ru-RU" sz="4800" dirty="0">
              <a:latin typeface="Constantia" panose="02030602050306030303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3789040"/>
            <a:ext cx="7643192" cy="1940768"/>
          </a:xfrm>
        </p:spPr>
        <p:txBody>
          <a:bodyPr>
            <a:noAutofit/>
          </a:bodyPr>
          <a:lstStyle/>
          <a:p>
            <a:r>
              <a:rPr lang="ru-RU" dirty="0" smtClean="0">
                <a:latin typeface="Constantia" panose="02030602050306030303" pitchFamily="18" charset="0"/>
              </a:rPr>
              <a:t>Цель: Расширять представления детей о родном крае, культуре и традициях людей живущих в Самаре. Продолжать формировать интерес к своему краю , вызывать чувство </a:t>
            </a:r>
            <a:r>
              <a:rPr lang="ru-RU" dirty="0" err="1" smtClean="0">
                <a:latin typeface="Constantia" panose="02030602050306030303" pitchFamily="18" charset="0"/>
              </a:rPr>
              <a:t>отвествености</a:t>
            </a:r>
            <a:r>
              <a:rPr lang="ru-RU" dirty="0" smtClean="0">
                <a:latin typeface="Constantia" panose="02030602050306030303" pitchFamily="18" charset="0"/>
              </a:rPr>
              <a:t> по отношению к Родине.</a:t>
            </a:r>
            <a:endParaRPr lang="ru-RU" dirty="0">
              <a:latin typeface="Constantia" panose="02030602050306030303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800259" y="611392"/>
            <a:ext cx="2933735" cy="2808312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98100" y="218424"/>
            <a:ext cx="8550364" cy="6378927"/>
          </a:xfrm>
          <a:prstGeom prst="rect">
            <a:avLst/>
          </a:prstGeom>
          <a:noFill/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3238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Рисунок 5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1179" y="3084086"/>
            <a:ext cx="2434095" cy="2653164"/>
          </a:xfrm>
          <a:prstGeom prst="rect">
            <a:avLst/>
          </a:prstGeom>
        </p:spPr>
      </p:pic>
      <p:sp>
        <p:nvSpPr>
          <p:cNvPr id="20" name="Заголовок 1"/>
          <p:cNvSpPr txBox="1">
            <a:spLocks/>
          </p:cNvSpPr>
          <p:nvPr/>
        </p:nvSpPr>
        <p:spPr>
          <a:xfrm>
            <a:off x="692862" y="346192"/>
            <a:ext cx="7560840" cy="504056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rmAutofit fontScale="62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spc="-6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dirty="0" smtClean="0"/>
              <a:t>Педагогическая деятельность с родителями старших дошкольников по патриотическому воспитанию. </a:t>
            </a:r>
            <a:endParaRPr lang="ru-RU" sz="2400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3279544" y="4247634"/>
            <a:ext cx="2862064" cy="400110"/>
          </a:xfrm>
          <a:prstGeom prst="rect">
            <a:avLst/>
          </a:prstGeom>
          <a:ln w="28575">
            <a:solidFill>
              <a:schemeClr val="tx1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Работа с родителями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32" name="Блок-схема: перфолента 31"/>
          <p:cNvSpPr/>
          <p:nvPr/>
        </p:nvSpPr>
        <p:spPr>
          <a:xfrm flipH="1">
            <a:off x="2769597" y="923258"/>
            <a:ext cx="1940979" cy="1185111"/>
          </a:xfrm>
          <a:custGeom>
            <a:avLst/>
            <a:gdLst>
              <a:gd name="connsiteX0" fmla="*/ 0 w 10000"/>
              <a:gd name="connsiteY0" fmla="*/ 1000 h 10000"/>
              <a:gd name="connsiteX1" fmla="*/ 2500 w 10000"/>
              <a:gd name="connsiteY1" fmla="*/ 2000 h 10000"/>
              <a:gd name="connsiteX2" fmla="*/ 5000 w 10000"/>
              <a:gd name="connsiteY2" fmla="*/ 1000 h 10000"/>
              <a:gd name="connsiteX3" fmla="*/ 7500 w 10000"/>
              <a:gd name="connsiteY3" fmla="*/ 0 h 10000"/>
              <a:gd name="connsiteX4" fmla="*/ 10000 w 10000"/>
              <a:gd name="connsiteY4" fmla="*/ 1000 h 10000"/>
              <a:gd name="connsiteX5" fmla="*/ 10000 w 10000"/>
              <a:gd name="connsiteY5" fmla="*/ 9000 h 10000"/>
              <a:gd name="connsiteX6" fmla="*/ 7500 w 10000"/>
              <a:gd name="connsiteY6" fmla="*/ 8000 h 10000"/>
              <a:gd name="connsiteX7" fmla="*/ 5000 w 10000"/>
              <a:gd name="connsiteY7" fmla="*/ 9000 h 10000"/>
              <a:gd name="connsiteX8" fmla="*/ 2500 w 10000"/>
              <a:gd name="connsiteY8" fmla="*/ 10000 h 10000"/>
              <a:gd name="connsiteX9" fmla="*/ 0 w 10000"/>
              <a:gd name="connsiteY9" fmla="*/ 9000 h 10000"/>
              <a:gd name="connsiteX10" fmla="*/ 0 w 10000"/>
              <a:gd name="connsiteY10" fmla="*/ 1000 h 10000"/>
              <a:gd name="connsiteX0" fmla="*/ 0 w 10553"/>
              <a:gd name="connsiteY0" fmla="*/ 1000 h 10000"/>
              <a:gd name="connsiteX1" fmla="*/ 2500 w 10553"/>
              <a:gd name="connsiteY1" fmla="*/ 2000 h 10000"/>
              <a:gd name="connsiteX2" fmla="*/ 5000 w 10553"/>
              <a:gd name="connsiteY2" fmla="*/ 1000 h 10000"/>
              <a:gd name="connsiteX3" fmla="*/ 7500 w 10553"/>
              <a:gd name="connsiteY3" fmla="*/ 0 h 10000"/>
              <a:gd name="connsiteX4" fmla="*/ 10000 w 10553"/>
              <a:gd name="connsiteY4" fmla="*/ 1000 h 10000"/>
              <a:gd name="connsiteX5" fmla="*/ 10000 w 10553"/>
              <a:gd name="connsiteY5" fmla="*/ 9000 h 10000"/>
              <a:gd name="connsiteX6" fmla="*/ 7500 w 10553"/>
              <a:gd name="connsiteY6" fmla="*/ 8000 h 10000"/>
              <a:gd name="connsiteX7" fmla="*/ 5000 w 10553"/>
              <a:gd name="connsiteY7" fmla="*/ 9000 h 10000"/>
              <a:gd name="connsiteX8" fmla="*/ 2500 w 10553"/>
              <a:gd name="connsiteY8" fmla="*/ 10000 h 10000"/>
              <a:gd name="connsiteX9" fmla="*/ 0 w 10553"/>
              <a:gd name="connsiteY9" fmla="*/ 9000 h 10000"/>
              <a:gd name="connsiteX10" fmla="*/ 0 w 10553"/>
              <a:gd name="connsiteY10" fmla="*/ 1000 h 10000"/>
              <a:gd name="connsiteX0" fmla="*/ 0 w 10000"/>
              <a:gd name="connsiteY0" fmla="*/ 1000 h 10000"/>
              <a:gd name="connsiteX1" fmla="*/ 2500 w 10000"/>
              <a:gd name="connsiteY1" fmla="*/ 2000 h 10000"/>
              <a:gd name="connsiteX2" fmla="*/ 5000 w 10000"/>
              <a:gd name="connsiteY2" fmla="*/ 1000 h 10000"/>
              <a:gd name="connsiteX3" fmla="*/ 7500 w 10000"/>
              <a:gd name="connsiteY3" fmla="*/ 0 h 10000"/>
              <a:gd name="connsiteX4" fmla="*/ 10000 w 10000"/>
              <a:gd name="connsiteY4" fmla="*/ 1000 h 10000"/>
              <a:gd name="connsiteX5" fmla="*/ 10000 w 10000"/>
              <a:gd name="connsiteY5" fmla="*/ 9000 h 10000"/>
              <a:gd name="connsiteX6" fmla="*/ 7500 w 10000"/>
              <a:gd name="connsiteY6" fmla="*/ 8000 h 10000"/>
              <a:gd name="connsiteX7" fmla="*/ 5000 w 10000"/>
              <a:gd name="connsiteY7" fmla="*/ 9000 h 10000"/>
              <a:gd name="connsiteX8" fmla="*/ 2500 w 10000"/>
              <a:gd name="connsiteY8" fmla="*/ 10000 h 10000"/>
              <a:gd name="connsiteX9" fmla="*/ 0 w 10000"/>
              <a:gd name="connsiteY9" fmla="*/ 9000 h 10000"/>
              <a:gd name="connsiteX10" fmla="*/ 0 w 10000"/>
              <a:gd name="connsiteY10" fmla="*/ 10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000" h="10000">
                <a:moveTo>
                  <a:pt x="0" y="1000"/>
                </a:moveTo>
                <a:cubicBezTo>
                  <a:pt x="0" y="1552"/>
                  <a:pt x="1119" y="2000"/>
                  <a:pt x="2500" y="2000"/>
                </a:cubicBezTo>
                <a:cubicBezTo>
                  <a:pt x="3881" y="2000"/>
                  <a:pt x="5000" y="1552"/>
                  <a:pt x="5000" y="1000"/>
                </a:cubicBezTo>
                <a:cubicBezTo>
                  <a:pt x="5000" y="448"/>
                  <a:pt x="6119" y="0"/>
                  <a:pt x="7500" y="0"/>
                </a:cubicBezTo>
                <a:cubicBezTo>
                  <a:pt x="8881" y="0"/>
                  <a:pt x="10000" y="448"/>
                  <a:pt x="10000" y="1000"/>
                </a:cubicBezTo>
                <a:cubicBezTo>
                  <a:pt x="8610" y="2866"/>
                  <a:pt x="10000" y="6333"/>
                  <a:pt x="10000" y="9000"/>
                </a:cubicBezTo>
                <a:cubicBezTo>
                  <a:pt x="10000" y="8448"/>
                  <a:pt x="8881" y="8000"/>
                  <a:pt x="7500" y="8000"/>
                </a:cubicBezTo>
                <a:cubicBezTo>
                  <a:pt x="6119" y="8000"/>
                  <a:pt x="5000" y="8448"/>
                  <a:pt x="5000" y="9000"/>
                </a:cubicBezTo>
                <a:cubicBezTo>
                  <a:pt x="5000" y="9552"/>
                  <a:pt x="3881" y="10000"/>
                  <a:pt x="2500" y="10000"/>
                </a:cubicBezTo>
                <a:cubicBezTo>
                  <a:pt x="1119" y="10000"/>
                  <a:pt x="0" y="9552"/>
                  <a:pt x="0" y="9000"/>
                </a:cubicBezTo>
                <a:lnTo>
                  <a:pt x="0" y="1000"/>
                </a:lnTo>
                <a:close/>
              </a:path>
            </a:pathLst>
          </a:custGeom>
          <a:gradFill flip="none" rotWithShape="1">
            <a:gsLst>
              <a:gs pos="92000">
                <a:schemeClr val="bg1"/>
              </a:gs>
              <a:gs pos="53000">
                <a:srgbClr val="002060"/>
              </a:gs>
              <a:gs pos="29000">
                <a:srgbClr val="FF0300">
                  <a:lumMod val="97000"/>
                  <a:lumOff val="3000"/>
                </a:srgbClr>
              </a:gs>
              <a:gs pos="0">
                <a:srgbClr val="4D0808"/>
              </a:gs>
            </a:gsLst>
            <a:path path="circle">
              <a:fillToRect l="100000" t="100000"/>
            </a:path>
            <a:tileRect r="-100000" b="-100000"/>
          </a:gradFill>
          <a:ln w="12700">
            <a:solidFill>
              <a:schemeClr val="tx1">
                <a:lumMod val="75000"/>
                <a:lumOff val="25000"/>
              </a:schemeClr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Book Antiqua" panose="02040602050305030304" pitchFamily="18" charset="0"/>
              </a:rPr>
              <a:t>Выставки рисунков, поделок.</a:t>
            </a:r>
            <a:endParaRPr lang="ru-RU" sz="1600" b="1" dirty="0">
              <a:latin typeface="Book Antiqua" panose="02040602050305030304" pitchFamily="18" charset="0"/>
            </a:endParaRPr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 flipV="1">
            <a:off x="4710576" y="1037470"/>
            <a:ext cx="0" cy="2230015"/>
          </a:xfrm>
          <a:prstGeom prst="line">
            <a:avLst/>
          </a:prstGeom>
          <a:ln w="57150"/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34" name="Блок-схема: перфолента 31"/>
          <p:cNvSpPr/>
          <p:nvPr/>
        </p:nvSpPr>
        <p:spPr>
          <a:xfrm rot="20805839" flipH="1">
            <a:off x="1582518" y="2193358"/>
            <a:ext cx="2025880" cy="1328238"/>
          </a:xfrm>
          <a:custGeom>
            <a:avLst/>
            <a:gdLst>
              <a:gd name="connsiteX0" fmla="*/ 0 w 10000"/>
              <a:gd name="connsiteY0" fmla="*/ 1000 h 10000"/>
              <a:gd name="connsiteX1" fmla="*/ 2500 w 10000"/>
              <a:gd name="connsiteY1" fmla="*/ 2000 h 10000"/>
              <a:gd name="connsiteX2" fmla="*/ 5000 w 10000"/>
              <a:gd name="connsiteY2" fmla="*/ 1000 h 10000"/>
              <a:gd name="connsiteX3" fmla="*/ 7500 w 10000"/>
              <a:gd name="connsiteY3" fmla="*/ 0 h 10000"/>
              <a:gd name="connsiteX4" fmla="*/ 10000 w 10000"/>
              <a:gd name="connsiteY4" fmla="*/ 1000 h 10000"/>
              <a:gd name="connsiteX5" fmla="*/ 10000 w 10000"/>
              <a:gd name="connsiteY5" fmla="*/ 9000 h 10000"/>
              <a:gd name="connsiteX6" fmla="*/ 7500 w 10000"/>
              <a:gd name="connsiteY6" fmla="*/ 8000 h 10000"/>
              <a:gd name="connsiteX7" fmla="*/ 5000 w 10000"/>
              <a:gd name="connsiteY7" fmla="*/ 9000 h 10000"/>
              <a:gd name="connsiteX8" fmla="*/ 2500 w 10000"/>
              <a:gd name="connsiteY8" fmla="*/ 10000 h 10000"/>
              <a:gd name="connsiteX9" fmla="*/ 0 w 10000"/>
              <a:gd name="connsiteY9" fmla="*/ 9000 h 10000"/>
              <a:gd name="connsiteX10" fmla="*/ 0 w 10000"/>
              <a:gd name="connsiteY10" fmla="*/ 1000 h 10000"/>
              <a:gd name="connsiteX0" fmla="*/ 0 w 10553"/>
              <a:gd name="connsiteY0" fmla="*/ 1000 h 10000"/>
              <a:gd name="connsiteX1" fmla="*/ 2500 w 10553"/>
              <a:gd name="connsiteY1" fmla="*/ 2000 h 10000"/>
              <a:gd name="connsiteX2" fmla="*/ 5000 w 10553"/>
              <a:gd name="connsiteY2" fmla="*/ 1000 h 10000"/>
              <a:gd name="connsiteX3" fmla="*/ 7500 w 10553"/>
              <a:gd name="connsiteY3" fmla="*/ 0 h 10000"/>
              <a:gd name="connsiteX4" fmla="*/ 10000 w 10553"/>
              <a:gd name="connsiteY4" fmla="*/ 1000 h 10000"/>
              <a:gd name="connsiteX5" fmla="*/ 10000 w 10553"/>
              <a:gd name="connsiteY5" fmla="*/ 9000 h 10000"/>
              <a:gd name="connsiteX6" fmla="*/ 7500 w 10553"/>
              <a:gd name="connsiteY6" fmla="*/ 8000 h 10000"/>
              <a:gd name="connsiteX7" fmla="*/ 5000 w 10553"/>
              <a:gd name="connsiteY7" fmla="*/ 9000 h 10000"/>
              <a:gd name="connsiteX8" fmla="*/ 2500 w 10553"/>
              <a:gd name="connsiteY8" fmla="*/ 10000 h 10000"/>
              <a:gd name="connsiteX9" fmla="*/ 0 w 10553"/>
              <a:gd name="connsiteY9" fmla="*/ 9000 h 10000"/>
              <a:gd name="connsiteX10" fmla="*/ 0 w 10553"/>
              <a:gd name="connsiteY10" fmla="*/ 1000 h 10000"/>
              <a:gd name="connsiteX0" fmla="*/ 0 w 10000"/>
              <a:gd name="connsiteY0" fmla="*/ 1000 h 10000"/>
              <a:gd name="connsiteX1" fmla="*/ 2500 w 10000"/>
              <a:gd name="connsiteY1" fmla="*/ 2000 h 10000"/>
              <a:gd name="connsiteX2" fmla="*/ 5000 w 10000"/>
              <a:gd name="connsiteY2" fmla="*/ 1000 h 10000"/>
              <a:gd name="connsiteX3" fmla="*/ 7500 w 10000"/>
              <a:gd name="connsiteY3" fmla="*/ 0 h 10000"/>
              <a:gd name="connsiteX4" fmla="*/ 10000 w 10000"/>
              <a:gd name="connsiteY4" fmla="*/ 1000 h 10000"/>
              <a:gd name="connsiteX5" fmla="*/ 10000 w 10000"/>
              <a:gd name="connsiteY5" fmla="*/ 9000 h 10000"/>
              <a:gd name="connsiteX6" fmla="*/ 7500 w 10000"/>
              <a:gd name="connsiteY6" fmla="*/ 8000 h 10000"/>
              <a:gd name="connsiteX7" fmla="*/ 5000 w 10000"/>
              <a:gd name="connsiteY7" fmla="*/ 9000 h 10000"/>
              <a:gd name="connsiteX8" fmla="*/ 2500 w 10000"/>
              <a:gd name="connsiteY8" fmla="*/ 10000 h 10000"/>
              <a:gd name="connsiteX9" fmla="*/ 0 w 10000"/>
              <a:gd name="connsiteY9" fmla="*/ 9000 h 10000"/>
              <a:gd name="connsiteX10" fmla="*/ 0 w 10000"/>
              <a:gd name="connsiteY10" fmla="*/ 10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000" h="10000">
                <a:moveTo>
                  <a:pt x="0" y="1000"/>
                </a:moveTo>
                <a:cubicBezTo>
                  <a:pt x="0" y="1552"/>
                  <a:pt x="1119" y="2000"/>
                  <a:pt x="2500" y="2000"/>
                </a:cubicBezTo>
                <a:cubicBezTo>
                  <a:pt x="3881" y="2000"/>
                  <a:pt x="5000" y="1552"/>
                  <a:pt x="5000" y="1000"/>
                </a:cubicBezTo>
                <a:cubicBezTo>
                  <a:pt x="5000" y="448"/>
                  <a:pt x="6119" y="0"/>
                  <a:pt x="7500" y="0"/>
                </a:cubicBezTo>
                <a:cubicBezTo>
                  <a:pt x="8881" y="0"/>
                  <a:pt x="10000" y="448"/>
                  <a:pt x="10000" y="1000"/>
                </a:cubicBezTo>
                <a:cubicBezTo>
                  <a:pt x="8610" y="2866"/>
                  <a:pt x="10000" y="6333"/>
                  <a:pt x="10000" y="9000"/>
                </a:cubicBezTo>
                <a:cubicBezTo>
                  <a:pt x="10000" y="8448"/>
                  <a:pt x="8881" y="8000"/>
                  <a:pt x="7500" y="8000"/>
                </a:cubicBezTo>
                <a:cubicBezTo>
                  <a:pt x="6119" y="8000"/>
                  <a:pt x="5000" y="8448"/>
                  <a:pt x="5000" y="9000"/>
                </a:cubicBezTo>
                <a:cubicBezTo>
                  <a:pt x="5000" y="9552"/>
                  <a:pt x="3881" y="10000"/>
                  <a:pt x="2500" y="10000"/>
                </a:cubicBezTo>
                <a:cubicBezTo>
                  <a:pt x="1119" y="10000"/>
                  <a:pt x="0" y="9552"/>
                  <a:pt x="0" y="9000"/>
                </a:cubicBezTo>
                <a:lnTo>
                  <a:pt x="0" y="1000"/>
                </a:lnTo>
                <a:close/>
              </a:path>
            </a:pathLst>
          </a:custGeom>
          <a:gradFill flip="none" rotWithShape="1">
            <a:gsLst>
              <a:gs pos="92000">
                <a:schemeClr val="bg1"/>
              </a:gs>
              <a:gs pos="53000">
                <a:srgbClr val="002060"/>
              </a:gs>
              <a:gs pos="29000">
                <a:srgbClr val="FF0300">
                  <a:lumMod val="97000"/>
                  <a:lumOff val="3000"/>
                </a:srgbClr>
              </a:gs>
              <a:gs pos="0">
                <a:srgbClr val="4D0808"/>
              </a:gs>
            </a:gsLst>
            <a:path path="circle">
              <a:fillToRect l="100000" t="100000"/>
            </a:path>
            <a:tileRect r="-100000" b="-100000"/>
          </a:gradFill>
          <a:ln w="12700">
            <a:solidFill>
              <a:schemeClr val="tx1">
                <a:lumMod val="75000"/>
                <a:lumOff val="25000"/>
              </a:schemeClr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Book Antiqua" panose="02040602050305030304" pitchFamily="18" charset="0"/>
              </a:rPr>
              <a:t>Тематические беседы.</a:t>
            </a:r>
            <a:endParaRPr lang="ru-RU" sz="1600" b="1" dirty="0">
              <a:latin typeface="Book Antiqua" panose="02040602050305030304" pitchFamily="18" charset="0"/>
            </a:endParaRPr>
          </a:p>
        </p:txBody>
      </p:sp>
      <p:cxnSp>
        <p:nvCxnSpPr>
          <p:cNvPr id="35" name="Прямая соединительная линия 34"/>
          <p:cNvCxnSpPr>
            <a:endCxn id="34" idx="0"/>
          </p:cNvCxnSpPr>
          <p:nvPr/>
        </p:nvCxnSpPr>
        <p:spPr>
          <a:xfrm flipH="1" flipV="1">
            <a:off x="3459843" y="2108370"/>
            <a:ext cx="371376" cy="1468763"/>
          </a:xfrm>
          <a:prstGeom prst="line">
            <a:avLst/>
          </a:prstGeom>
          <a:ln w="57150"/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38" name="Блок-схема: перфолента 31"/>
          <p:cNvSpPr/>
          <p:nvPr/>
        </p:nvSpPr>
        <p:spPr>
          <a:xfrm rot="1140715">
            <a:off x="6077704" y="1747205"/>
            <a:ext cx="1797149" cy="1294769"/>
          </a:xfrm>
          <a:custGeom>
            <a:avLst/>
            <a:gdLst>
              <a:gd name="connsiteX0" fmla="*/ 0 w 10000"/>
              <a:gd name="connsiteY0" fmla="*/ 1000 h 10000"/>
              <a:gd name="connsiteX1" fmla="*/ 2500 w 10000"/>
              <a:gd name="connsiteY1" fmla="*/ 2000 h 10000"/>
              <a:gd name="connsiteX2" fmla="*/ 5000 w 10000"/>
              <a:gd name="connsiteY2" fmla="*/ 1000 h 10000"/>
              <a:gd name="connsiteX3" fmla="*/ 7500 w 10000"/>
              <a:gd name="connsiteY3" fmla="*/ 0 h 10000"/>
              <a:gd name="connsiteX4" fmla="*/ 10000 w 10000"/>
              <a:gd name="connsiteY4" fmla="*/ 1000 h 10000"/>
              <a:gd name="connsiteX5" fmla="*/ 10000 w 10000"/>
              <a:gd name="connsiteY5" fmla="*/ 9000 h 10000"/>
              <a:gd name="connsiteX6" fmla="*/ 7500 w 10000"/>
              <a:gd name="connsiteY6" fmla="*/ 8000 h 10000"/>
              <a:gd name="connsiteX7" fmla="*/ 5000 w 10000"/>
              <a:gd name="connsiteY7" fmla="*/ 9000 h 10000"/>
              <a:gd name="connsiteX8" fmla="*/ 2500 w 10000"/>
              <a:gd name="connsiteY8" fmla="*/ 10000 h 10000"/>
              <a:gd name="connsiteX9" fmla="*/ 0 w 10000"/>
              <a:gd name="connsiteY9" fmla="*/ 9000 h 10000"/>
              <a:gd name="connsiteX10" fmla="*/ 0 w 10000"/>
              <a:gd name="connsiteY10" fmla="*/ 1000 h 10000"/>
              <a:gd name="connsiteX0" fmla="*/ 0 w 10553"/>
              <a:gd name="connsiteY0" fmla="*/ 1000 h 10000"/>
              <a:gd name="connsiteX1" fmla="*/ 2500 w 10553"/>
              <a:gd name="connsiteY1" fmla="*/ 2000 h 10000"/>
              <a:gd name="connsiteX2" fmla="*/ 5000 w 10553"/>
              <a:gd name="connsiteY2" fmla="*/ 1000 h 10000"/>
              <a:gd name="connsiteX3" fmla="*/ 7500 w 10553"/>
              <a:gd name="connsiteY3" fmla="*/ 0 h 10000"/>
              <a:gd name="connsiteX4" fmla="*/ 10000 w 10553"/>
              <a:gd name="connsiteY4" fmla="*/ 1000 h 10000"/>
              <a:gd name="connsiteX5" fmla="*/ 10000 w 10553"/>
              <a:gd name="connsiteY5" fmla="*/ 9000 h 10000"/>
              <a:gd name="connsiteX6" fmla="*/ 7500 w 10553"/>
              <a:gd name="connsiteY6" fmla="*/ 8000 h 10000"/>
              <a:gd name="connsiteX7" fmla="*/ 5000 w 10553"/>
              <a:gd name="connsiteY7" fmla="*/ 9000 h 10000"/>
              <a:gd name="connsiteX8" fmla="*/ 2500 w 10553"/>
              <a:gd name="connsiteY8" fmla="*/ 10000 h 10000"/>
              <a:gd name="connsiteX9" fmla="*/ 0 w 10553"/>
              <a:gd name="connsiteY9" fmla="*/ 9000 h 10000"/>
              <a:gd name="connsiteX10" fmla="*/ 0 w 10553"/>
              <a:gd name="connsiteY10" fmla="*/ 1000 h 10000"/>
              <a:gd name="connsiteX0" fmla="*/ 0 w 10000"/>
              <a:gd name="connsiteY0" fmla="*/ 1000 h 10000"/>
              <a:gd name="connsiteX1" fmla="*/ 2500 w 10000"/>
              <a:gd name="connsiteY1" fmla="*/ 2000 h 10000"/>
              <a:gd name="connsiteX2" fmla="*/ 5000 w 10000"/>
              <a:gd name="connsiteY2" fmla="*/ 1000 h 10000"/>
              <a:gd name="connsiteX3" fmla="*/ 7500 w 10000"/>
              <a:gd name="connsiteY3" fmla="*/ 0 h 10000"/>
              <a:gd name="connsiteX4" fmla="*/ 10000 w 10000"/>
              <a:gd name="connsiteY4" fmla="*/ 1000 h 10000"/>
              <a:gd name="connsiteX5" fmla="*/ 10000 w 10000"/>
              <a:gd name="connsiteY5" fmla="*/ 9000 h 10000"/>
              <a:gd name="connsiteX6" fmla="*/ 7500 w 10000"/>
              <a:gd name="connsiteY6" fmla="*/ 8000 h 10000"/>
              <a:gd name="connsiteX7" fmla="*/ 5000 w 10000"/>
              <a:gd name="connsiteY7" fmla="*/ 9000 h 10000"/>
              <a:gd name="connsiteX8" fmla="*/ 2500 w 10000"/>
              <a:gd name="connsiteY8" fmla="*/ 10000 h 10000"/>
              <a:gd name="connsiteX9" fmla="*/ 0 w 10000"/>
              <a:gd name="connsiteY9" fmla="*/ 9000 h 10000"/>
              <a:gd name="connsiteX10" fmla="*/ 0 w 10000"/>
              <a:gd name="connsiteY10" fmla="*/ 10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000" h="10000">
                <a:moveTo>
                  <a:pt x="0" y="1000"/>
                </a:moveTo>
                <a:cubicBezTo>
                  <a:pt x="0" y="1552"/>
                  <a:pt x="1119" y="2000"/>
                  <a:pt x="2500" y="2000"/>
                </a:cubicBezTo>
                <a:cubicBezTo>
                  <a:pt x="3881" y="2000"/>
                  <a:pt x="5000" y="1552"/>
                  <a:pt x="5000" y="1000"/>
                </a:cubicBezTo>
                <a:cubicBezTo>
                  <a:pt x="5000" y="448"/>
                  <a:pt x="6119" y="0"/>
                  <a:pt x="7500" y="0"/>
                </a:cubicBezTo>
                <a:cubicBezTo>
                  <a:pt x="8881" y="0"/>
                  <a:pt x="10000" y="448"/>
                  <a:pt x="10000" y="1000"/>
                </a:cubicBezTo>
                <a:cubicBezTo>
                  <a:pt x="8610" y="2866"/>
                  <a:pt x="10000" y="6333"/>
                  <a:pt x="10000" y="9000"/>
                </a:cubicBezTo>
                <a:cubicBezTo>
                  <a:pt x="10000" y="8448"/>
                  <a:pt x="8881" y="8000"/>
                  <a:pt x="7500" y="8000"/>
                </a:cubicBezTo>
                <a:cubicBezTo>
                  <a:pt x="6119" y="8000"/>
                  <a:pt x="5000" y="8448"/>
                  <a:pt x="5000" y="9000"/>
                </a:cubicBezTo>
                <a:cubicBezTo>
                  <a:pt x="5000" y="9552"/>
                  <a:pt x="3881" y="10000"/>
                  <a:pt x="2500" y="10000"/>
                </a:cubicBezTo>
                <a:cubicBezTo>
                  <a:pt x="1119" y="10000"/>
                  <a:pt x="0" y="9552"/>
                  <a:pt x="0" y="9000"/>
                </a:cubicBezTo>
                <a:lnTo>
                  <a:pt x="0" y="1000"/>
                </a:lnTo>
                <a:close/>
              </a:path>
            </a:pathLst>
          </a:custGeom>
          <a:gradFill flip="none" rotWithShape="1">
            <a:gsLst>
              <a:gs pos="92000">
                <a:schemeClr val="bg1"/>
              </a:gs>
              <a:gs pos="53000">
                <a:srgbClr val="002060"/>
              </a:gs>
              <a:gs pos="29000">
                <a:srgbClr val="FF0300">
                  <a:lumMod val="97000"/>
                  <a:lumOff val="3000"/>
                </a:srgbClr>
              </a:gs>
              <a:gs pos="0">
                <a:srgbClr val="4D0808"/>
              </a:gs>
            </a:gsLst>
            <a:path path="circle">
              <a:fillToRect l="100000" t="100000"/>
            </a:path>
            <a:tileRect r="-100000" b="-100000"/>
          </a:gradFill>
          <a:ln w="12700">
            <a:solidFill>
              <a:schemeClr val="tx1">
                <a:lumMod val="75000"/>
                <a:lumOff val="25000"/>
              </a:schemeClr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Book Antiqua" panose="02040602050305030304" pitchFamily="18" charset="0"/>
              </a:rPr>
              <a:t>Вечера вопросов и ответов</a:t>
            </a:r>
            <a:endParaRPr lang="ru-RU" sz="1600" b="1" dirty="0">
              <a:latin typeface="Book Antiqua" panose="02040602050305030304" pitchFamily="18" charset="0"/>
            </a:endParaRPr>
          </a:p>
        </p:txBody>
      </p:sp>
      <p:cxnSp>
        <p:nvCxnSpPr>
          <p:cNvPr id="39" name="Прямая соединительная линия 38"/>
          <p:cNvCxnSpPr/>
          <p:nvPr/>
        </p:nvCxnSpPr>
        <p:spPr>
          <a:xfrm flipV="1">
            <a:off x="5600560" y="1628697"/>
            <a:ext cx="703496" cy="1916829"/>
          </a:xfrm>
          <a:prstGeom prst="line">
            <a:avLst/>
          </a:prstGeom>
          <a:ln w="57150"/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46" name="Блок-схема: перфолента 31"/>
          <p:cNvSpPr/>
          <p:nvPr/>
        </p:nvSpPr>
        <p:spPr>
          <a:xfrm rot="1140715">
            <a:off x="6423345" y="3590414"/>
            <a:ext cx="1731883" cy="1266067"/>
          </a:xfrm>
          <a:custGeom>
            <a:avLst/>
            <a:gdLst>
              <a:gd name="connsiteX0" fmla="*/ 0 w 10000"/>
              <a:gd name="connsiteY0" fmla="*/ 1000 h 10000"/>
              <a:gd name="connsiteX1" fmla="*/ 2500 w 10000"/>
              <a:gd name="connsiteY1" fmla="*/ 2000 h 10000"/>
              <a:gd name="connsiteX2" fmla="*/ 5000 w 10000"/>
              <a:gd name="connsiteY2" fmla="*/ 1000 h 10000"/>
              <a:gd name="connsiteX3" fmla="*/ 7500 w 10000"/>
              <a:gd name="connsiteY3" fmla="*/ 0 h 10000"/>
              <a:gd name="connsiteX4" fmla="*/ 10000 w 10000"/>
              <a:gd name="connsiteY4" fmla="*/ 1000 h 10000"/>
              <a:gd name="connsiteX5" fmla="*/ 10000 w 10000"/>
              <a:gd name="connsiteY5" fmla="*/ 9000 h 10000"/>
              <a:gd name="connsiteX6" fmla="*/ 7500 w 10000"/>
              <a:gd name="connsiteY6" fmla="*/ 8000 h 10000"/>
              <a:gd name="connsiteX7" fmla="*/ 5000 w 10000"/>
              <a:gd name="connsiteY7" fmla="*/ 9000 h 10000"/>
              <a:gd name="connsiteX8" fmla="*/ 2500 w 10000"/>
              <a:gd name="connsiteY8" fmla="*/ 10000 h 10000"/>
              <a:gd name="connsiteX9" fmla="*/ 0 w 10000"/>
              <a:gd name="connsiteY9" fmla="*/ 9000 h 10000"/>
              <a:gd name="connsiteX10" fmla="*/ 0 w 10000"/>
              <a:gd name="connsiteY10" fmla="*/ 1000 h 10000"/>
              <a:gd name="connsiteX0" fmla="*/ 0 w 10553"/>
              <a:gd name="connsiteY0" fmla="*/ 1000 h 10000"/>
              <a:gd name="connsiteX1" fmla="*/ 2500 w 10553"/>
              <a:gd name="connsiteY1" fmla="*/ 2000 h 10000"/>
              <a:gd name="connsiteX2" fmla="*/ 5000 w 10553"/>
              <a:gd name="connsiteY2" fmla="*/ 1000 h 10000"/>
              <a:gd name="connsiteX3" fmla="*/ 7500 w 10553"/>
              <a:gd name="connsiteY3" fmla="*/ 0 h 10000"/>
              <a:gd name="connsiteX4" fmla="*/ 10000 w 10553"/>
              <a:gd name="connsiteY4" fmla="*/ 1000 h 10000"/>
              <a:gd name="connsiteX5" fmla="*/ 10000 w 10553"/>
              <a:gd name="connsiteY5" fmla="*/ 9000 h 10000"/>
              <a:gd name="connsiteX6" fmla="*/ 7500 w 10553"/>
              <a:gd name="connsiteY6" fmla="*/ 8000 h 10000"/>
              <a:gd name="connsiteX7" fmla="*/ 5000 w 10553"/>
              <a:gd name="connsiteY7" fmla="*/ 9000 h 10000"/>
              <a:gd name="connsiteX8" fmla="*/ 2500 w 10553"/>
              <a:gd name="connsiteY8" fmla="*/ 10000 h 10000"/>
              <a:gd name="connsiteX9" fmla="*/ 0 w 10553"/>
              <a:gd name="connsiteY9" fmla="*/ 9000 h 10000"/>
              <a:gd name="connsiteX10" fmla="*/ 0 w 10553"/>
              <a:gd name="connsiteY10" fmla="*/ 1000 h 10000"/>
              <a:gd name="connsiteX0" fmla="*/ 0 w 10000"/>
              <a:gd name="connsiteY0" fmla="*/ 1000 h 10000"/>
              <a:gd name="connsiteX1" fmla="*/ 2500 w 10000"/>
              <a:gd name="connsiteY1" fmla="*/ 2000 h 10000"/>
              <a:gd name="connsiteX2" fmla="*/ 5000 w 10000"/>
              <a:gd name="connsiteY2" fmla="*/ 1000 h 10000"/>
              <a:gd name="connsiteX3" fmla="*/ 7500 w 10000"/>
              <a:gd name="connsiteY3" fmla="*/ 0 h 10000"/>
              <a:gd name="connsiteX4" fmla="*/ 10000 w 10000"/>
              <a:gd name="connsiteY4" fmla="*/ 1000 h 10000"/>
              <a:gd name="connsiteX5" fmla="*/ 10000 w 10000"/>
              <a:gd name="connsiteY5" fmla="*/ 9000 h 10000"/>
              <a:gd name="connsiteX6" fmla="*/ 7500 w 10000"/>
              <a:gd name="connsiteY6" fmla="*/ 8000 h 10000"/>
              <a:gd name="connsiteX7" fmla="*/ 5000 w 10000"/>
              <a:gd name="connsiteY7" fmla="*/ 9000 h 10000"/>
              <a:gd name="connsiteX8" fmla="*/ 2500 w 10000"/>
              <a:gd name="connsiteY8" fmla="*/ 10000 h 10000"/>
              <a:gd name="connsiteX9" fmla="*/ 0 w 10000"/>
              <a:gd name="connsiteY9" fmla="*/ 9000 h 10000"/>
              <a:gd name="connsiteX10" fmla="*/ 0 w 10000"/>
              <a:gd name="connsiteY10" fmla="*/ 10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000" h="10000">
                <a:moveTo>
                  <a:pt x="0" y="1000"/>
                </a:moveTo>
                <a:cubicBezTo>
                  <a:pt x="0" y="1552"/>
                  <a:pt x="1119" y="2000"/>
                  <a:pt x="2500" y="2000"/>
                </a:cubicBezTo>
                <a:cubicBezTo>
                  <a:pt x="3881" y="2000"/>
                  <a:pt x="5000" y="1552"/>
                  <a:pt x="5000" y="1000"/>
                </a:cubicBezTo>
                <a:cubicBezTo>
                  <a:pt x="5000" y="448"/>
                  <a:pt x="6119" y="0"/>
                  <a:pt x="7500" y="0"/>
                </a:cubicBezTo>
                <a:cubicBezTo>
                  <a:pt x="8881" y="0"/>
                  <a:pt x="10000" y="448"/>
                  <a:pt x="10000" y="1000"/>
                </a:cubicBezTo>
                <a:cubicBezTo>
                  <a:pt x="8610" y="2866"/>
                  <a:pt x="10000" y="6333"/>
                  <a:pt x="10000" y="9000"/>
                </a:cubicBezTo>
                <a:cubicBezTo>
                  <a:pt x="10000" y="8448"/>
                  <a:pt x="8881" y="8000"/>
                  <a:pt x="7500" y="8000"/>
                </a:cubicBezTo>
                <a:cubicBezTo>
                  <a:pt x="6119" y="8000"/>
                  <a:pt x="5000" y="8448"/>
                  <a:pt x="5000" y="9000"/>
                </a:cubicBezTo>
                <a:cubicBezTo>
                  <a:pt x="5000" y="9552"/>
                  <a:pt x="3881" y="10000"/>
                  <a:pt x="2500" y="10000"/>
                </a:cubicBezTo>
                <a:cubicBezTo>
                  <a:pt x="1119" y="10000"/>
                  <a:pt x="0" y="9552"/>
                  <a:pt x="0" y="9000"/>
                </a:cubicBezTo>
                <a:lnTo>
                  <a:pt x="0" y="1000"/>
                </a:lnTo>
                <a:close/>
              </a:path>
            </a:pathLst>
          </a:custGeom>
          <a:gradFill flip="none" rotWithShape="1">
            <a:gsLst>
              <a:gs pos="92000">
                <a:schemeClr val="bg1"/>
              </a:gs>
              <a:gs pos="53000">
                <a:srgbClr val="002060"/>
              </a:gs>
              <a:gs pos="29000">
                <a:srgbClr val="FF0300">
                  <a:lumMod val="97000"/>
                  <a:lumOff val="3000"/>
                </a:srgbClr>
              </a:gs>
              <a:gs pos="0">
                <a:srgbClr val="4D0808"/>
              </a:gs>
            </a:gsLst>
            <a:path path="circle">
              <a:fillToRect l="100000" t="100000"/>
            </a:path>
            <a:tileRect r="-100000" b="-100000"/>
          </a:gradFill>
          <a:ln w="12700">
            <a:solidFill>
              <a:schemeClr val="tx1">
                <a:lumMod val="75000"/>
                <a:lumOff val="25000"/>
              </a:schemeClr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Book Antiqua" panose="02040602050305030304" pitchFamily="18" charset="0"/>
              </a:rPr>
              <a:t>Фотогазеты. Папки передвижки</a:t>
            </a:r>
            <a:endParaRPr lang="ru-RU" sz="1600" b="1" dirty="0">
              <a:latin typeface="Book Antiqua" panose="02040602050305030304" pitchFamily="18" charset="0"/>
            </a:endParaRPr>
          </a:p>
        </p:txBody>
      </p:sp>
      <p:cxnSp>
        <p:nvCxnSpPr>
          <p:cNvPr id="47" name="Прямая соединительная линия 46"/>
          <p:cNvCxnSpPr>
            <a:endCxn id="46" idx="0"/>
          </p:cNvCxnSpPr>
          <p:nvPr/>
        </p:nvCxnSpPr>
        <p:spPr>
          <a:xfrm flipV="1">
            <a:off x="6064922" y="3462553"/>
            <a:ext cx="570635" cy="1601758"/>
          </a:xfrm>
          <a:prstGeom prst="line">
            <a:avLst/>
          </a:prstGeom>
          <a:ln w="57150"/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48" name="Блок-схема: перфолента 31"/>
          <p:cNvSpPr/>
          <p:nvPr/>
        </p:nvSpPr>
        <p:spPr>
          <a:xfrm rot="20805839" flipH="1">
            <a:off x="1159305" y="3808815"/>
            <a:ext cx="1929260" cy="1262277"/>
          </a:xfrm>
          <a:custGeom>
            <a:avLst/>
            <a:gdLst>
              <a:gd name="connsiteX0" fmla="*/ 0 w 10000"/>
              <a:gd name="connsiteY0" fmla="*/ 1000 h 10000"/>
              <a:gd name="connsiteX1" fmla="*/ 2500 w 10000"/>
              <a:gd name="connsiteY1" fmla="*/ 2000 h 10000"/>
              <a:gd name="connsiteX2" fmla="*/ 5000 w 10000"/>
              <a:gd name="connsiteY2" fmla="*/ 1000 h 10000"/>
              <a:gd name="connsiteX3" fmla="*/ 7500 w 10000"/>
              <a:gd name="connsiteY3" fmla="*/ 0 h 10000"/>
              <a:gd name="connsiteX4" fmla="*/ 10000 w 10000"/>
              <a:gd name="connsiteY4" fmla="*/ 1000 h 10000"/>
              <a:gd name="connsiteX5" fmla="*/ 10000 w 10000"/>
              <a:gd name="connsiteY5" fmla="*/ 9000 h 10000"/>
              <a:gd name="connsiteX6" fmla="*/ 7500 w 10000"/>
              <a:gd name="connsiteY6" fmla="*/ 8000 h 10000"/>
              <a:gd name="connsiteX7" fmla="*/ 5000 w 10000"/>
              <a:gd name="connsiteY7" fmla="*/ 9000 h 10000"/>
              <a:gd name="connsiteX8" fmla="*/ 2500 w 10000"/>
              <a:gd name="connsiteY8" fmla="*/ 10000 h 10000"/>
              <a:gd name="connsiteX9" fmla="*/ 0 w 10000"/>
              <a:gd name="connsiteY9" fmla="*/ 9000 h 10000"/>
              <a:gd name="connsiteX10" fmla="*/ 0 w 10000"/>
              <a:gd name="connsiteY10" fmla="*/ 1000 h 10000"/>
              <a:gd name="connsiteX0" fmla="*/ 0 w 10553"/>
              <a:gd name="connsiteY0" fmla="*/ 1000 h 10000"/>
              <a:gd name="connsiteX1" fmla="*/ 2500 w 10553"/>
              <a:gd name="connsiteY1" fmla="*/ 2000 h 10000"/>
              <a:gd name="connsiteX2" fmla="*/ 5000 w 10553"/>
              <a:gd name="connsiteY2" fmla="*/ 1000 h 10000"/>
              <a:gd name="connsiteX3" fmla="*/ 7500 w 10553"/>
              <a:gd name="connsiteY3" fmla="*/ 0 h 10000"/>
              <a:gd name="connsiteX4" fmla="*/ 10000 w 10553"/>
              <a:gd name="connsiteY4" fmla="*/ 1000 h 10000"/>
              <a:gd name="connsiteX5" fmla="*/ 10000 w 10553"/>
              <a:gd name="connsiteY5" fmla="*/ 9000 h 10000"/>
              <a:gd name="connsiteX6" fmla="*/ 7500 w 10553"/>
              <a:gd name="connsiteY6" fmla="*/ 8000 h 10000"/>
              <a:gd name="connsiteX7" fmla="*/ 5000 w 10553"/>
              <a:gd name="connsiteY7" fmla="*/ 9000 h 10000"/>
              <a:gd name="connsiteX8" fmla="*/ 2500 w 10553"/>
              <a:gd name="connsiteY8" fmla="*/ 10000 h 10000"/>
              <a:gd name="connsiteX9" fmla="*/ 0 w 10553"/>
              <a:gd name="connsiteY9" fmla="*/ 9000 h 10000"/>
              <a:gd name="connsiteX10" fmla="*/ 0 w 10553"/>
              <a:gd name="connsiteY10" fmla="*/ 1000 h 10000"/>
              <a:gd name="connsiteX0" fmla="*/ 0 w 10000"/>
              <a:gd name="connsiteY0" fmla="*/ 1000 h 10000"/>
              <a:gd name="connsiteX1" fmla="*/ 2500 w 10000"/>
              <a:gd name="connsiteY1" fmla="*/ 2000 h 10000"/>
              <a:gd name="connsiteX2" fmla="*/ 5000 w 10000"/>
              <a:gd name="connsiteY2" fmla="*/ 1000 h 10000"/>
              <a:gd name="connsiteX3" fmla="*/ 7500 w 10000"/>
              <a:gd name="connsiteY3" fmla="*/ 0 h 10000"/>
              <a:gd name="connsiteX4" fmla="*/ 10000 w 10000"/>
              <a:gd name="connsiteY4" fmla="*/ 1000 h 10000"/>
              <a:gd name="connsiteX5" fmla="*/ 10000 w 10000"/>
              <a:gd name="connsiteY5" fmla="*/ 9000 h 10000"/>
              <a:gd name="connsiteX6" fmla="*/ 7500 w 10000"/>
              <a:gd name="connsiteY6" fmla="*/ 8000 h 10000"/>
              <a:gd name="connsiteX7" fmla="*/ 5000 w 10000"/>
              <a:gd name="connsiteY7" fmla="*/ 9000 h 10000"/>
              <a:gd name="connsiteX8" fmla="*/ 2500 w 10000"/>
              <a:gd name="connsiteY8" fmla="*/ 10000 h 10000"/>
              <a:gd name="connsiteX9" fmla="*/ 0 w 10000"/>
              <a:gd name="connsiteY9" fmla="*/ 9000 h 10000"/>
              <a:gd name="connsiteX10" fmla="*/ 0 w 10000"/>
              <a:gd name="connsiteY10" fmla="*/ 10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000" h="10000">
                <a:moveTo>
                  <a:pt x="0" y="1000"/>
                </a:moveTo>
                <a:cubicBezTo>
                  <a:pt x="0" y="1552"/>
                  <a:pt x="1119" y="2000"/>
                  <a:pt x="2500" y="2000"/>
                </a:cubicBezTo>
                <a:cubicBezTo>
                  <a:pt x="3881" y="2000"/>
                  <a:pt x="5000" y="1552"/>
                  <a:pt x="5000" y="1000"/>
                </a:cubicBezTo>
                <a:cubicBezTo>
                  <a:pt x="5000" y="448"/>
                  <a:pt x="6119" y="0"/>
                  <a:pt x="7500" y="0"/>
                </a:cubicBezTo>
                <a:cubicBezTo>
                  <a:pt x="8881" y="0"/>
                  <a:pt x="10000" y="448"/>
                  <a:pt x="10000" y="1000"/>
                </a:cubicBezTo>
                <a:cubicBezTo>
                  <a:pt x="8610" y="2866"/>
                  <a:pt x="10000" y="6333"/>
                  <a:pt x="10000" y="9000"/>
                </a:cubicBezTo>
                <a:cubicBezTo>
                  <a:pt x="10000" y="8448"/>
                  <a:pt x="8881" y="8000"/>
                  <a:pt x="7500" y="8000"/>
                </a:cubicBezTo>
                <a:cubicBezTo>
                  <a:pt x="6119" y="8000"/>
                  <a:pt x="5000" y="8448"/>
                  <a:pt x="5000" y="9000"/>
                </a:cubicBezTo>
                <a:cubicBezTo>
                  <a:pt x="5000" y="9552"/>
                  <a:pt x="3881" y="10000"/>
                  <a:pt x="2500" y="10000"/>
                </a:cubicBezTo>
                <a:cubicBezTo>
                  <a:pt x="1119" y="10000"/>
                  <a:pt x="0" y="9552"/>
                  <a:pt x="0" y="9000"/>
                </a:cubicBezTo>
                <a:lnTo>
                  <a:pt x="0" y="1000"/>
                </a:lnTo>
                <a:close/>
              </a:path>
            </a:pathLst>
          </a:custGeom>
          <a:gradFill flip="none" rotWithShape="1">
            <a:gsLst>
              <a:gs pos="92000">
                <a:schemeClr val="bg1"/>
              </a:gs>
              <a:gs pos="53000">
                <a:srgbClr val="002060"/>
              </a:gs>
              <a:gs pos="29000">
                <a:srgbClr val="FF0300">
                  <a:lumMod val="97000"/>
                  <a:lumOff val="3000"/>
                </a:srgbClr>
              </a:gs>
              <a:gs pos="0">
                <a:srgbClr val="4D0808"/>
              </a:gs>
            </a:gsLst>
            <a:path path="circle">
              <a:fillToRect l="100000" t="100000"/>
            </a:path>
            <a:tileRect r="-100000" b="-100000"/>
          </a:gradFill>
          <a:ln w="12700">
            <a:solidFill>
              <a:schemeClr val="tx1">
                <a:lumMod val="75000"/>
                <a:lumOff val="25000"/>
              </a:schemeClr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Book Antiqua" panose="02040602050305030304" pitchFamily="18" charset="0"/>
              </a:rPr>
              <a:t>Дни открытых дверей.</a:t>
            </a:r>
            <a:endParaRPr lang="ru-RU" sz="1600" b="1" dirty="0">
              <a:latin typeface="Book Antiqua" panose="02040602050305030304" pitchFamily="18" charset="0"/>
            </a:endParaRPr>
          </a:p>
        </p:txBody>
      </p:sp>
      <p:cxnSp>
        <p:nvCxnSpPr>
          <p:cNvPr id="49" name="Прямая соединительная линия 48"/>
          <p:cNvCxnSpPr/>
          <p:nvPr/>
        </p:nvCxnSpPr>
        <p:spPr>
          <a:xfrm flipH="1" flipV="1">
            <a:off x="2960179" y="3691015"/>
            <a:ext cx="360040" cy="1439307"/>
          </a:xfrm>
          <a:prstGeom prst="line">
            <a:avLst/>
          </a:prstGeom>
          <a:ln w="57150"/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18" name="Блок-схема: перфолента 31"/>
          <p:cNvSpPr/>
          <p:nvPr/>
        </p:nvSpPr>
        <p:spPr>
          <a:xfrm flipH="1">
            <a:off x="2810836" y="5568633"/>
            <a:ext cx="3754780" cy="884703"/>
          </a:xfrm>
          <a:custGeom>
            <a:avLst/>
            <a:gdLst>
              <a:gd name="connsiteX0" fmla="*/ 0 w 10000"/>
              <a:gd name="connsiteY0" fmla="*/ 1000 h 10000"/>
              <a:gd name="connsiteX1" fmla="*/ 2500 w 10000"/>
              <a:gd name="connsiteY1" fmla="*/ 2000 h 10000"/>
              <a:gd name="connsiteX2" fmla="*/ 5000 w 10000"/>
              <a:gd name="connsiteY2" fmla="*/ 1000 h 10000"/>
              <a:gd name="connsiteX3" fmla="*/ 7500 w 10000"/>
              <a:gd name="connsiteY3" fmla="*/ 0 h 10000"/>
              <a:gd name="connsiteX4" fmla="*/ 10000 w 10000"/>
              <a:gd name="connsiteY4" fmla="*/ 1000 h 10000"/>
              <a:gd name="connsiteX5" fmla="*/ 10000 w 10000"/>
              <a:gd name="connsiteY5" fmla="*/ 9000 h 10000"/>
              <a:gd name="connsiteX6" fmla="*/ 7500 w 10000"/>
              <a:gd name="connsiteY6" fmla="*/ 8000 h 10000"/>
              <a:gd name="connsiteX7" fmla="*/ 5000 w 10000"/>
              <a:gd name="connsiteY7" fmla="*/ 9000 h 10000"/>
              <a:gd name="connsiteX8" fmla="*/ 2500 w 10000"/>
              <a:gd name="connsiteY8" fmla="*/ 10000 h 10000"/>
              <a:gd name="connsiteX9" fmla="*/ 0 w 10000"/>
              <a:gd name="connsiteY9" fmla="*/ 9000 h 10000"/>
              <a:gd name="connsiteX10" fmla="*/ 0 w 10000"/>
              <a:gd name="connsiteY10" fmla="*/ 1000 h 10000"/>
              <a:gd name="connsiteX0" fmla="*/ 0 w 10553"/>
              <a:gd name="connsiteY0" fmla="*/ 1000 h 10000"/>
              <a:gd name="connsiteX1" fmla="*/ 2500 w 10553"/>
              <a:gd name="connsiteY1" fmla="*/ 2000 h 10000"/>
              <a:gd name="connsiteX2" fmla="*/ 5000 w 10553"/>
              <a:gd name="connsiteY2" fmla="*/ 1000 h 10000"/>
              <a:gd name="connsiteX3" fmla="*/ 7500 w 10553"/>
              <a:gd name="connsiteY3" fmla="*/ 0 h 10000"/>
              <a:gd name="connsiteX4" fmla="*/ 10000 w 10553"/>
              <a:gd name="connsiteY4" fmla="*/ 1000 h 10000"/>
              <a:gd name="connsiteX5" fmla="*/ 10000 w 10553"/>
              <a:gd name="connsiteY5" fmla="*/ 9000 h 10000"/>
              <a:gd name="connsiteX6" fmla="*/ 7500 w 10553"/>
              <a:gd name="connsiteY6" fmla="*/ 8000 h 10000"/>
              <a:gd name="connsiteX7" fmla="*/ 5000 w 10553"/>
              <a:gd name="connsiteY7" fmla="*/ 9000 h 10000"/>
              <a:gd name="connsiteX8" fmla="*/ 2500 w 10553"/>
              <a:gd name="connsiteY8" fmla="*/ 10000 h 10000"/>
              <a:gd name="connsiteX9" fmla="*/ 0 w 10553"/>
              <a:gd name="connsiteY9" fmla="*/ 9000 h 10000"/>
              <a:gd name="connsiteX10" fmla="*/ 0 w 10553"/>
              <a:gd name="connsiteY10" fmla="*/ 1000 h 10000"/>
              <a:gd name="connsiteX0" fmla="*/ 0 w 10000"/>
              <a:gd name="connsiteY0" fmla="*/ 1000 h 10000"/>
              <a:gd name="connsiteX1" fmla="*/ 2500 w 10000"/>
              <a:gd name="connsiteY1" fmla="*/ 2000 h 10000"/>
              <a:gd name="connsiteX2" fmla="*/ 5000 w 10000"/>
              <a:gd name="connsiteY2" fmla="*/ 1000 h 10000"/>
              <a:gd name="connsiteX3" fmla="*/ 7500 w 10000"/>
              <a:gd name="connsiteY3" fmla="*/ 0 h 10000"/>
              <a:gd name="connsiteX4" fmla="*/ 10000 w 10000"/>
              <a:gd name="connsiteY4" fmla="*/ 1000 h 10000"/>
              <a:gd name="connsiteX5" fmla="*/ 10000 w 10000"/>
              <a:gd name="connsiteY5" fmla="*/ 9000 h 10000"/>
              <a:gd name="connsiteX6" fmla="*/ 7500 w 10000"/>
              <a:gd name="connsiteY6" fmla="*/ 8000 h 10000"/>
              <a:gd name="connsiteX7" fmla="*/ 5000 w 10000"/>
              <a:gd name="connsiteY7" fmla="*/ 9000 h 10000"/>
              <a:gd name="connsiteX8" fmla="*/ 2500 w 10000"/>
              <a:gd name="connsiteY8" fmla="*/ 10000 h 10000"/>
              <a:gd name="connsiteX9" fmla="*/ 0 w 10000"/>
              <a:gd name="connsiteY9" fmla="*/ 9000 h 10000"/>
              <a:gd name="connsiteX10" fmla="*/ 0 w 10000"/>
              <a:gd name="connsiteY10" fmla="*/ 10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000" h="10000">
                <a:moveTo>
                  <a:pt x="0" y="1000"/>
                </a:moveTo>
                <a:cubicBezTo>
                  <a:pt x="0" y="1552"/>
                  <a:pt x="1119" y="2000"/>
                  <a:pt x="2500" y="2000"/>
                </a:cubicBezTo>
                <a:cubicBezTo>
                  <a:pt x="3881" y="2000"/>
                  <a:pt x="5000" y="1552"/>
                  <a:pt x="5000" y="1000"/>
                </a:cubicBezTo>
                <a:cubicBezTo>
                  <a:pt x="5000" y="448"/>
                  <a:pt x="6119" y="0"/>
                  <a:pt x="7500" y="0"/>
                </a:cubicBezTo>
                <a:cubicBezTo>
                  <a:pt x="8881" y="0"/>
                  <a:pt x="10000" y="448"/>
                  <a:pt x="10000" y="1000"/>
                </a:cubicBezTo>
                <a:cubicBezTo>
                  <a:pt x="8610" y="2866"/>
                  <a:pt x="10000" y="6333"/>
                  <a:pt x="10000" y="9000"/>
                </a:cubicBezTo>
                <a:cubicBezTo>
                  <a:pt x="10000" y="8448"/>
                  <a:pt x="8881" y="8000"/>
                  <a:pt x="7500" y="8000"/>
                </a:cubicBezTo>
                <a:cubicBezTo>
                  <a:pt x="6119" y="8000"/>
                  <a:pt x="5000" y="8448"/>
                  <a:pt x="5000" y="9000"/>
                </a:cubicBezTo>
                <a:cubicBezTo>
                  <a:pt x="5000" y="9552"/>
                  <a:pt x="3881" y="10000"/>
                  <a:pt x="2500" y="10000"/>
                </a:cubicBezTo>
                <a:cubicBezTo>
                  <a:pt x="1119" y="10000"/>
                  <a:pt x="0" y="9552"/>
                  <a:pt x="0" y="9000"/>
                </a:cubicBezTo>
                <a:lnTo>
                  <a:pt x="0" y="1000"/>
                </a:lnTo>
                <a:close/>
              </a:path>
            </a:pathLst>
          </a:custGeom>
          <a:gradFill flip="none" rotWithShape="1">
            <a:gsLst>
              <a:gs pos="92000">
                <a:schemeClr val="bg1"/>
              </a:gs>
              <a:gs pos="53000">
                <a:srgbClr val="002060"/>
              </a:gs>
              <a:gs pos="29000">
                <a:srgbClr val="FF0300">
                  <a:lumMod val="97000"/>
                  <a:lumOff val="3000"/>
                </a:srgbClr>
              </a:gs>
              <a:gs pos="0">
                <a:srgbClr val="4D0808"/>
              </a:gs>
            </a:gsLst>
            <a:path path="circle">
              <a:fillToRect l="100000" t="100000"/>
            </a:path>
            <a:tileRect r="-100000" b="-100000"/>
          </a:gradFill>
          <a:ln w="12700">
            <a:solidFill>
              <a:schemeClr val="tx1">
                <a:lumMod val="75000"/>
                <a:lumOff val="25000"/>
              </a:schemeClr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Book Antiqua" panose="02040602050305030304" pitchFamily="18" charset="0"/>
              </a:rPr>
              <a:t>Консультации</a:t>
            </a:r>
            <a:endParaRPr lang="ru-RU" sz="1600" b="1" dirty="0">
              <a:latin typeface="Book Antiqua" panose="02040602050305030304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98100" y="218424"/>
            <a:ext cx="8550364" cy="6378927"/>
          </a:xfrm>
          <a:prstGeom prst="rect">
            <a:avLst/>
          </a:prstGeom>
          <a:noFill/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1665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6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80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200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2" grpId="0" animBg="1"/>
      <p:bldP spid="34" grpId="0" animBg="1"/>
      <p:bldP spid="38" grpId="0" animBg="1"/>
      <p:bldP spid="46" grpId="0" animBg="1"/>
      <p:bldP spid="48" grpId="0" animBg="1"/>
      <p:bldP spid="1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419872" y="1389863"/>
            <a:ext cx="259228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8000" dirty="0">
                <a:solidFill>
                  <a:srgbClr val="0070C0"/>
                </a:solidFill>
                <a:latin typeface="Constantia" panose="02030602050306030303" pitchFamily="18" charset="0"/>
                <a:sym typeface="Wingdings" panose="05000000000000000000" pitchFamily="2" charset="2"/>
              </a:rPr>
              <a:t></a:t>
            </a:r>
            <a:endParaRPr lang="ru-RU" sz="18000" dirty="0">
              <a:solidFill>
                <a:srgbClr val="0070C0"/>
              </a:solidFill>
              <a:latin typeface="Constantia" panose="02030602050306030303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8250" y="699715"/>
            <a:ext cx="6667500" cy="4162425"/>
          </a:xfrm>
          <a:prstGeom prst="rect">
            <a:avLst/>
          </a:prstGeom>
        </p:spPr>
      </p:pic>
      <p:sp>
        <p:nvSpPr>
          <p:cNvPr id="2" name="Заголовок 1"/>
          <p:cNvSpPr txBox="1">
            <a:spLocks/>
          </p:cNvSpPr>
          <p:nvPr/>
        </p:nvSpPr>
        <p:spPr>
          <a:xfrm>
            <a:off x="615027" y="5229200"/>
            <a:ext cx="7920880" cy="1260058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003">
            <a:schemeClr val="dk2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spc="-6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4000" dirty="0" smtClean="0">
                <a:latin typeface="Constantia" panose="02030602050306030303" pitchFamily="18" charset="0"/>
              </a:rPr>
              <a:t>Спасибо за внимание </a:t>
            </a:r>
          </a:p>
          <a:p>
            <a:pPr algn="ctr"/>
            <a:r>
              <a:rPr lang="ru-RU" sz="4000" dirty="0" smtClean="0">
                <a:latin typeface="Constantia" panose="02030602050306030303" pitchFamily="18" charset="0"/>
                <a:sym typeface="Wingdings" panose="05000000000000000000" pitchFamily="2" charset="2"/>
              </a:rPr>
              <a:t></a:t>
            </a:r>
            <a:endParaRPr lang="ru-RU" sz="4000" dirty="0">
              <a:latin typeface="Constantia" panose="02030602050306030303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98100" y="218424"/>
            <a:ext cx="8550364" cy="6378927"/>
          </a:xfrm>
          <a:prstGeom prst="rect">
            <a:avLst/>
          </a:prstGeom>
          <a:noFill/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4464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xit" presetSubtype="0" fill="hold" grpId="1" nodeType="click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3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8000"/>
                            </p:stCondLst>
                            <p:childTnLst>
                              <p:par>
                                <p:cTn id="16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" grpId="0" animBg="1"/>
      <p:bldP spid="2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7920880" cy="1260058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003">
            <a:schemeClr val="dk2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>
                <a:latin typeface="Constantia" panose="02030602050306030303" pitchFamily="18" charset="0"/>
              </a:rPr>
              <a:t>Задачи:</a:t>
            </a:r>
            <a:br>
              <a:rPr lang="ru-RU" dirty="0" smtClean="0">
                <a:latin typeface="Constantia" panose="02030602050306030303" pitchFamily="18" charset="0"/>
              </a:rPr>
            </a:br>
            <a:endParaRPr lang="ru-RU" dirty="0">
              <a:latin typeface="Constantia" panose="020306020503060303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Book Antiqua" panose="02040602050305030304" pitchFamily="18" charset="0"/>
              </a:rPr>
              <a:t>Формировать гражданскую позицию и патриотические чувства к прошлому , настоящему и будущему родного края.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Book Antiqua" panose="02040602050305030304" pitchFamily="18" charset="0"/>
              </a:rPr>
              <a:t> Воспитывать у детей любовь к родному дому , земле, стране, где они родились.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Book Antiqua" panose="02040602050305030304" pitchFamily="18" charset="0"/>
              </a:rPr>
              <a:t>Закреплять знания о флоре и фауне родного края.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Book Antiqua" panose="02040602050305030304" pitchFamily="18" charset="0"/>
              </a:rPr>
              <a:t>Знакомить с символами самарской области.</a:t>
            </a:r>
            <a:endParaRPr lang="ru-RU" sz="2400" dirty="0">
              <a:latin typeface="Book Antiqua" panose="0204060205030503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98100" y="218424"/>
            <a:ext cx="8550364" cy="6378927"/>
          </a:xfrm>
          <a:prstGeom prst="rect">
            <a:avLst/>
          </a:prstGeom>
          <a:noFill/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8070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5791200" cy="759614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ru-RU" dirty="0" smtClean="0"/>
              <a:t>Этапы </a:t>
            </a:r>
            <a:r>
              <a:rPr lang="ru-RU" sz="3200" dirty="0" smtClean="0"/>
              <a:t>работы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1268760"/>
            <a:ext cx="648072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latin typeface="Constantia" panose="02030602050306030303" pitchFamily="18" charset="0"/>
              </a:rPr>
              <a:t>I.</a:t>
            </a:r>
            <a:r>
              <a:rPr lang="ru-RU" sz="2000" b="1" dirty="0">
                <a:latin typeface="Constantia" panose="02030602050306030303" pitchFamily="18" charset="0"/>
              </a:rPr>
              <a:t> Этап: (формы работы)</a:t>
            </a:r>
          </a:p>
          <a:p>
            <a:pPr lvl="1"/>
            <a:r>
              <a:rPr lang="ru-RU" sz="2000" dirty="0">
                <a:latin typeface="Constantia" panose="02030602050306030303" pitchFamily="18" charset="0"/>
              </a:rPr>
              <a:t>Целеполагание: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Constantia" panose="02030602050306030303" pitchFamily="18" charset="0"/>
              </a:rPr>
              <a:t> Изучение </a:t>
            </a:r>
            <a:r>
              <a:rPr lang="ru-RU" sz="2000" dirty="0">
                <a:latin typeface="Constantia" panose="02030602050306030303" pitchFamily="18" charset="0"/>
              </a:rPr>
              <a:t>уровня знаний детей по теме.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Constantia" panose="02030602050306030303" pitchFamily="18" charset="0"/>
              </a:rPr>
              <a:t> Изготовление </a:t>
            </a:r>
            <a:r>
              <a:rPr lang="ru-RU" sz="2000" dirty="0">
                <a:latin typeface="Constantia" panose="02030602050306030303" pitchFamily="18" charset="0"/>
              </a:rPr>
              <a:t>, подбор дидактических </a:t>
            </a:r>
            <a:r>
              <a:rPr lang="ru-RU" sz="2000" dirty="0" smtClean="0">
                <a:latin typeface="Constantia" panose="02030602050306030303" pitchFamily="18" charset="0"/>
              </a:rPr>
              <a:t> пособий </a:t>
            </a:r>
            <a:r>
              <a:rPr lang="ru-RU" sz="2000" dirty="0">
                <a:latin typeface="Constantia" panose="02030602050306030303" pitchFamily="18" charset="0"/>
              </a:rPr>
              <a:t>по теме.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Constantia" panose="02030602050306030303" pitchFamily="18" charset="0"/>
              </a:rPr>
              <a:t> Подбор </a:t>
            </a:r>
            <a:r>
              <a:rPr lang="ru-RU" sz="2000" dirty="0">
                <a:latin typeface="Constantia" panose="02030602050306030303" pitchFamily="18" charset="0"/>
              </a:rPr>
              <a:t>методической литературы.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Constantia" panose="02030602050306030303" pitchFamily="18" charset="0"/>
              </a:rPr>
              <a:t> Сюрпризный момент (</a:t>
            </a:r>
            <a:r>
              <a:rPr lang="ru-RU" sz="2000" dirty="0" err="1">
                <a:latin typeface="Constantia" panose="02030602050306030303" pitchFamily="18" charset="0"/>
              </a:rPr>
              <a:t>Самарик</a:t>
            </a:r>
            <a:r>
              <a:rPr lang="ru-RU" sz="2000" dirty="0">
                <a:latin typeface="Constantia" panose="02030602050306030303" pitchFamily="18" charset="0"/>
              </a:rPr>
              <a:t>).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3462219"/>
            <a:ext cx="612068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latin typeface="Constantia" panose="02030602050306030303" pitchFamily="18" charset="0"/>
              </a:rPr>
              <a:t>II.</a:t>
            </a:r>
            <a:r>
              <a:rPr lang="ru-RU" sz="2000" b="1" dirty="0">
                <a:latin typeface="Constantia" panose="02030602050306030303" pitchFamily="18" charset="0"/>
              </a:rPr>
              <a:t> Этап : ( Сбор информации):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Constantia" panose="02030602050306030303" pitchFamily="18" charset="0"/>
              </a:rPr>
              <a:t>Рассматривание </a:t>
            </a:r>
            <a:r>
              <a:rPr lang="ru-RU" sz="2000" dirty="0">
                <a:latin typeface="Constantia" panose="02030602050306030303" pitchFamily="18" charset="0"/>
              </a:rPr>
              <a:t>животных и растений по их внешнему виду и признаку.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Constantia" panose="02030602050306030303" pitchFamily="18" charset="0"/>
              </a:rPr>
              <a:t>Заучивание </a:t>
            </a:r>
            <a:r>
              <a:rPr lang="ru-RU" sz="2000" dirty="0">
                <a:latin typeface="Constantia" panose="02030602050306030303" pitchFamily="18" charset="0"/>
              </a:rPr>
              <a:t>стихотворения « Люблю я наш прекрасный город</a:t>
            </a:r>
            <a:r>
              <a:rPr lang="ru-RU" sz="2000" dirty="0" smtClean="0">
                <a:latin typeface="Constantia" panose="02030602050306030303" pitchFamily="18" charset="0"/>
              </a:rPr>
              <a:t>»;</a:t>
            </a:r>
          </a:p>
          <a:p>
            <a:pPr lvl="2"/>
            <a:r>
              <a:rPr lang="ru-RU" sz="2000" dirty="0" smtClean="0">
                <a:latin typeface="Constantia" panose="02030602050306030303" pitchFamily="18" charset="0"/>
              </a:rPr>
              <a:t>« </a:t>
            </a:r>
            <a:r>
              <a:rPr lang="ru-RU" sz="2000" dirty="0">
                <a:latin typeface="Constantia" panose="02030602050306030303" pitchFamily="18" charset="0"/>
              </a:rPr>
              <a:t>Я городу этот стишок подарю»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ru-RU" sz="2000" dirty="0">
                <a:latin typeface="Constantia" panose="02030602050306030303" pitchFamily="18" charset="0"/>
              </a:rPr>
              <a:t>Изготовление игрушки «</a:t>
            </a:r>
            <a:r>
              <a:rPr lang="ru-RU" sz="2000" dirty="0" err="1">
                <a:latin typeface="Constantia" panose="02030602050306030303" pitchFamily="18" charset="0"/>
              </a:rPr>
              <a:t>Самарик</a:t>
            </a:r>
            <a:r>
              <a:rPr lang="ru-RU" sz="2000" dirty="0">
                <a:latin typeface="Constantia" panose="02030602050306030303" pitchFamily="18" charset="0"/>
              </a:rPr>
              <a:t>»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ru-RU" sz="2000" dirty="0">
                <a:latin typeface="Constantia" panose="02030602050306030303" pitchFamily="18" charset="0"/>
              </a:rPr>
              <a:t>Развлечение: «Путешествие по городу Самара»</a:t>
            </a:r>
            <a:endParaRPr lang="en-US" sz="2000" dirty="0">
              <a:latin typeface="Constantia" panose="02030602050306030303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39552" y="908720"/>
            <a:ext cx="6408712" cy="4571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5" y="4049632"/>
            <a:ext cx="2088232" cy="1687496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198100" y="218424"/>
            <a:ext cx="8550364" cy="6378927"/>
          </a:xfrm>
          <a:prstGeom prst="rect">
            <a:avLst/>
          </a:prstGeom>
          <a:noFill/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0407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25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27584" y="620688"/>
            <a:ext cx="576064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latin typeface="Book Antiqua" panose="02040602050305030304" pitchFamily="18" charset="0"/>
              </a:rPr>
              <a:t>III.</a:t>
            </a:r>
            <a:r>
              <a:rPr lang="ru-RU" sz="2000" b="1" dirty="0">
                <a:latin typeface="Book Antiqua" panose="02040602050305030304" pitchFamily="18" charset="0"/>
              </a:rPr>
              <a:t> Этап: Практическая работа: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>
                <a:latin typeface="Book Antiqua" panose="02040602050305030304" pitchFamily="18" charset="0"/>
              </a:rPr>
              <a:t>Просмотр картинок животных и растений родного края.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>
                <a:latin typeface="Book Antiqua" panose="02040602050305030304" pitchFamily="18" charset="0"/>
              </a:rPr>
              <a:t>Просмотр картинок с изображением  Самарских  мест.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>
                <a:latin typeface="Book Antiqua" panose="02040602050305030304" pitchFamily="18" charset="0"/>
              </a:rPr>
              <a:t>Рисование : » Животные и растения родного края».</a:t>
            </a:r>
            <a:endParaRPr lang="en-US" sz="2000" dirty="0">
              <a:latin typeface="Book Antiqua" panose="0204060205030503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>
                <a:latin typeface="Book Antiqua" panose="02040602050305030304" pitchFamily="18" charset="0"/>
              </a:rPr>
              <a:t>Просмотр карты Самарской области.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16144" y="3464759"/>
            <a:ext cx="72008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latin typeface="Book Antiqua" panose="02040602050305030304" pitchFamily="18" charset="0"/>
              </a:rPr>
              <a:t>IV.</a:t>
            </a:r>
            <a:r>
              <a:rPr lang="ru-RU" sz="2000" b="1" dirty="0">
                <a:latin typeface="Book Antiqua" panose="02040602050305030304" pitchFamily="18" charset="0"/>
              </a:rPr>
              <a:t>Этап:  Заключительный: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>
                <a:latin typeface="Book Antiqua" panose="02040602050305030304" pitchFamily="18" charset="0"/>
              </a:rPr>
              <a:t>Подведение итогов.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>
                <a:latin typeface="Book Antiqua" panose="02040602050305030304" pitchFamily="18" charset="0"/>
              </a:rPr>
              <a:t>Просмотр детских рисунков</a:t>
            </a:r>
            <a:r>
              <a:rPr lang="ru-RU" sz="2000" dirty="0" smtClean="0">
                <a:latin typeface="Book Antiqua" panose="02040602050305030304" pitchFamily="18" charset="0"/>
              </a:rPr>
              <a:t>.</a:t>
            </a:r>
            <a:endParaRPr lang="ru-RU" sz="2000" dirty="0">
              <a:latin typeface="Book Antiqua" panose="0204060205030503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98100" y="218424"/>
            <a:ext cx="8550364" cy="6378927"/>
          </a:xfrm>
          <a:prstGeom prst="rect">
            <a:avLst/>
          </a:prstGeom>
          <a:noFill/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1388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25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75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2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2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2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2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2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2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125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7848872" cy="759614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ru-RU" sz="2400" dirty="0" smtClean="0"/>
              <a:t>Материалы и оборудование: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836711"/>
            <a:ext cx="813690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ru-RU" sz="2000" dirty="0" smtClean="0">
                <a:latin typeface="Book Antiqua" panose="02040602050305030304" pitchFamily="18" charset="0"/>
              </a:rPr>
              <a:t>Игрушка «</a:t>
            </a:r>
            <a:r>
              <a:rPr lang="ru-RU" sz="2000" dirty="0" err="1" smtClean="0">
                <a:latin typeface="Book Antiqua" panose="02040602050305030304" pitchFamily="18" charset="0"/>
              </a:rPr>
              <a:t>Самарик</a:t>
            </a:r>
            <a:r>
              <a:rPr lang="ru-RU" sz="2000" dirty="0" smtClean="0">
                <a:latin typeface="Book Antiqua" panose="02040602050305030304" pitchFamily="18" charset="0"/>
              </a:rPr>
              <a:t>»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ru-RU" sz="2000" dirty="0" smtClean="0">
                <a:latin typeface="Book Antiqua" panose="02040602050305030304" pitchFamily="18" charset="0"/>
              </a:rPr>
              <a:t>Картинки с растениями и цветами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ru-RU" sz="2000" dirty="0" smtClean="0">
                <a:latin typeface="Book Antiqua" panose="02040602050305030304" pitchFamily="18" charset="0"/>
              </a:rPr>
              <a:t>Картинки с животными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ru-RU" sz="2000" dirty="0" smtClean="0">
                <a:latin typeface="Book Antiqua" panose="02040602050305030304" pitchFamily="18" charset="0"/>
              </a:rPr>
              <a:t>Диск с песней  «Вместе весело шагать»</a:t>
            </a:r>
          </a:p>
          <a:p>
            <a:pPr marL="2286000" lvl="4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Book Antiqua" panose="02040602050305030304" pitchFamily="18" charset="0"/>
              </a:rPr>
              <a:t>«Походная песня» (поют)</a:t>
            </a:r>
          </a:p>
          <a:p>
            <a:pPr marL="2286000" lvl="4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000" dirty="0">
                <a:latin typeface="Book Antiqua" panose="02040602050305030304" pitchFamily="18" charset="0"/>
              </a:rPr>
              <a:t>М. </a:t>
            </a:r>
            <a:r>
              <a:rPr lang="ru-RU" sz="2000" dirty="0" smtClean="0">
                <a:latin typeface="Book Antiqua" panose="02040602050305030304" pitchFamily="18" charset="0"/>
              </a:rPr>
              <a:t>Мусоргского «С </a:t>
            </a:r>
            <a:r>
              <a:rPr lang="ru-RU" sz="2000" dirty="0">
                <a:latin typeface="Book Antiqua" panose="02040602050305030304" pitchFamily="18" charset="0"/>
              </a:rPr>
              <a:t>чего начинается родина</a:t>
            </a:r>
            <a:r>
              <a:rPr lang="ru-RU" sz="2000" dirty="0" smtClean="0">
                <a:latin typeface="Book Antiqua" panose="02040602050305030304" pitchFamily="18" charset="0"/>
              </a:rPr>
              <a:t>?»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ru-RU" sz="2000" dirty="0" smtClean="0">
                <a:latin typeface="Book Antiqua" panose="02040602050305030304" pitchFamily="18" charset="0"/>
              </a:rPr>
              <a:t>Танец цветов (музыка) А. </a:t>
            </a:r>
            <a:r>
              <a:rPr lang="ru-RU" sz="2000" dirty="0" err="1" smtClean="0">
                <a:latin typeface="Book Antiqua" panose="02040602050305030304" pitchFamily="18" charset="0"/>
              </a:rPr>
              <a:t>Войнова</a:t>
            </a:r>
            <a:endParaRPr lang="ru-RU" sz="2000" dirty="0" smtClean="0">
              <a:latin typeface="Book Antiqua" panose="02040602050305030304" pitchFamily="18" charset="0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ru-RU" sz="2000" dirty="0" smtClean="0">
                <a:latin typeface="Book Antiqua" panose="02040602050305030304" pitchFamily="18" charset="0"/>
              </a:rPr>
              <a:t>Музыка походная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ru-RU" sz="2000" dirty="0" smtClean="0">
                <a:latin typeface="Book Antiqua" panose="02040602050305030304" pitchFamily="18" charset="0"/>
              </a:rPr>
              <a:t>Фотографии города Самара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ru-RU" sz="2000" dirty="0" smtClean="0">
                <a:latin typeface="Book Antiqua" panose="02040602050305030304" pitchFamily="18" charset="0"/>
              </a:rPr>
              <a:t>Герб города Самара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ru-RU" sz="2000" dirty="0" smtClean="0">
                <a:latin typeface="Book Antiqua" panose="02040602050305030304" pitchFamily="18" charset="0"/>
              </a:rPr>
              <a:t>Зоопарк с животными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ru-RU" sz="2000" dirty="0" smtClean="0">
                <a:latin typeface="Book Antiqua" panose="02040602050305030304" pitchFamily="18" charset="0"/>
              </a:rPr>
              <a:t>Филармония</a:t>
            </a:r>
            <a:endParaRPr lang="ru-RU" sz="2000" dirty="0">
              <a:latin typeface="Constantia" panose="02030602050306030303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4748" y="3789040"/>
            <a:ext cx="2246109" cy="2450301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98100" y="218424"/>
            <a:ext cx="8550364" cy="6378927"/>
          </a:xfrm>
          <a:prstGeom prst="rect">
            <a:avLst/>
          </a:prstGeom>
          <a:noFill/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7650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00"/>
                            </p:stCondLst>
                            <p:childTnLst>
                              <p:par>
                                <p:cTn id="5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9000"/>
                            </p:stCondLst>
                            <p:childTnLst>
                              <p:par>
                                <p:cTn id="5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0"/>
                            </p:stCondLst>
                            <p:childTnLst>
                              <p:par>
                                <p:cTn id="6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1000"/>
                            </p:stCondLst>
                            <p:childTnLst>
                              <p:par>
                                <p:cTn id="7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2000"/>
                            </p:stCondLst>
                            <p:childTnLst>
                              <p:par>
                                <p:cTn id="7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08912" cy="785566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 algn="ctr"/>
            <a:r>
              <a:rPr lang="ru-RU" sz="2000" b="1" dirty="0"/>
              <a:t>План работы по патриотическому воспитанию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b="1" dirty="0"/>
              <a:t>На </a:t>
            </a:r>
            <a:r>
              <a:rPr lang="ru-RU" sz="2000" b="1" dirty="0" smtClean="0"/>
              <a:t>2014 </a:t>
            </a:r>
            <a:r>
              <a:rPr lang="ru-RU" sz="2000" b="1" dirty="0"/>
              <a:t>– </a:t>
            </a:r>
            <a:r>
              <a:rPr lang="ru-RU" sz="2000" b="1" dirty="0" smtClean="0"/>
              <a:t>2015 </a:t>
            </a:r>
            <a:r>
              <a:rPr lang="ru-RU" sz="2000" b="1" dirty="0"/>
              <a:t>учебный год.</a:t>
            </a:r>
            <a:endParaRPr lang="ru-RU" sz="2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259632" y="836712"/>
            <a:ext cx="6408712" cy="4571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4746877"/>
              </p:ext>
            </p:extLst>
          </p:nvPr>
        </p:nvGraphicFramePr>
        <p:xfrm>
          <a:off x="438692" y="1700808"/>
          <a:ext cx="8206344" cy="4795717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564183"/>
                <a:gridCol w="4618052"/>
                <a:gridCol w="1166945"/>
                <a:gridCol w="1857164"/>
              </a:tblGrid>
              <a:tr h="2745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Book Antiqua" panose="02040602050305030304" pitchFamily="18" charset="0"/>
                        </a:rPr>
                        <a:t>№ п</a:t>
                      </a:r>
                      <a:r>
                        <a:rPr lang="en-US" sz="1400" dirty="0">
                          <a:effectLst/>
                          <a:latin typeface="Book Antiqua" panose="02040602050305030304" pitchFamily="18" charset="0"/>
                        </a:rPr>
                        <a:t>/</a:t>
                      </a:r>
                      <a:r>
                        <a:rPr lang="ru-RU" sz="1400" dirty="0">
                          <a:effectLst/>
                          <a:latin typeface="Book Antiqua" panose="02040602050305030304" pitchFamily="18" charset="0"/>
                        </a:rPr>
                        <a:t>п</a:t>
                      </a:r>
                      <a:endParaRPr lang="ru-RU" sz="1400" dirty="0">
                        <a:effectLst/>
                        <a:latin typeface="Book Antiqua" panose="020406020503050303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40747" marR="40747" marT="0" marB="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Book Antiqua" panose="02040602050305030304" pitchFamily="18" charset="0"/>
                        </a:rPr>
                        <a:t>Содержание работы</a:t>
                      </a:r>
                      <a:endParaRPr lang="ru-RU" sz="1400" dirty="0">
                        <a:effectLst/>
                        <a:latin typeface="Book Antiqua" panose="020406020503050303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40747" marR="40747" marT="0" marB="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Book Antiqua" panose="02040602050305030304" pitchFamily="18" charset="0"/>
                        </a:rPr>
                        <a:t>Срок</a:t>
                      </a:r>
                      <a:endParaRPr lang="ru-RU" sz="1400">
                        <a:effectLst/>
                        <a:latin typeface="Book Antiqua" panose="020406020503050303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40747" marR="40747" marT="0" marB="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Book Antiqua" panose="02040602050305030304" pitchFamily="18" charset="0"/>
                        </a:rPr>
                        <a:t>Ответственные</a:t>
                      </a:r>
                      <a:endParaRPr lang="ru-RU" sz="1400" dirty="0">
                        <a:effectLst/>
                        <a:latin typeface="Book Antiqua" panose="020406020503050303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40747" marR="40747" marT="0" marB="0">
                    <a:solidFill>
                      <a:schemeClr val="tx2"/>
                    </a:solidFill>
                  </a:tcPr>
                </a:tc>
              </a:tr>
              <a:tr h="27453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Book Antiqua" panose="02040602050305030304" pitchFamily="18" charset="0"/>
                        </a:rPr>
                        <a:t>1.</a:t>
                      </a:r>
                      <a:endParaRPr lang="ru-RU" sz="1400" dirty="0">
                        <a:effectLst/>
                        <a:latin typeface="Book Antiqua" panose="020406020503050303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40747" marR="40747" marT="0" marB="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Book Antiqua" panose="02040602050305030304" pitchFamily="18" charset="0"/>
                        </a:rPr>
                        <a:t>Повышение уровня педагогической грамотности воспитателей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Book Antiqua" panose="02040602050305030304" pitchFamily="18" charset="0"/>
                        </a:rPr>
                        <a:t>Консультации для педагогов: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Book Antiqua" panose="02040602050305030304" pitchFamily="18" charset="0"/>
                        </a:rPr>
                        <a:t>- «Система патриотического воспитания в ДОУ. Обзор программ и технологий»;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Book Antiqua" panose="02040602050305030304" pitchFamily="18" charset="0"/>
                        </a:rPr>
                        <a:t>- «Как знакомить дошкольников с историческим прошлым России. Содержание работы. Методы и приёмы»;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Book Antiqua" panose="02040602050305030304" pitchFamily="18" charset="0"/>
                        </a:rPr>
                        <a:t>- «Дошкольникам о защитниках Отечества»</a:t>
                      </a:r>
                      <a:endParaRPr lang="ru-RU" sz="1400" dirty="0">
                        <a:effectLst/>
                        <a:latin typeface="Book Antiqua" panose="020406020503050303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40747" marR="40747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Book Antiqua" panose="0204060205030503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Book Antiqua" panose="0204060205030503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Book Antiqua" panose="0204060205030503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Book Antiqua" panose="02040602050305030304" pitchFamily="18" charset="0"/>
                        </a:rPr>
                        <a:t>Сентябрь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Book Antiqua" panose="0204060205030503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Book Antiqua" panose="02040602050305030304" pitchFamily="18" charset="0"/>
                        </a:rPr>
                        <a:t>Декабрь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Book Antiqua" panose="0204060205030503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Book Antiqua" panose="0204060205030503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Book Antiqua" panose="02040602050305030304" pitchFamily="18" charset="0"/>
                        </a:rPr>
                        <a:t>Январь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Book Antiqua" panose="0204060205030503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Book Antiqua" panose="020406020503050303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40747" marR="40747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Book Antiqua" panose="02040602050305030304" pitchFamily="18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Book Antiqua" panose="02040602050305030304" pitchFamily="18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Book Antiqua" panose="02040602050305030304" pitchFamily="18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Book Antiqua" panose="02040602050305030304" pitchFamily="18" charset="0"/>
                        </a:rPr>
                        <a:t>Зам. Заведующего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Book Antiqua" panose="02040602050305030304" pitchFamily="18" charset="0"/>
                        </a:rPr>
                        <a:t>Зам. Заведующего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Book Antiqua" panose="02040602050305030304" pitchFamily="18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Book Antiqua" panose="02040602050305030304" pitchFamily="18" charset="0"/>
                        </a:rPr>
                        <a:t>Зам. Заведующего</a:t>
                      </a:r>
                      <a:endParaRPr lang="ru-RU" sz="1400" dirty="0">
                        <a:effectLst/>
                        <a:latin typeface="Book Antiqua" panose="020406020503050303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40747" marR="40747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490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Book Antiqua" panose="02040602050305030304" pitchFamily="18" charset="0"/>
                        </a:rPr>
                        <a:t>2.</a:t>
                      </a:r>
                      <a:endParaRPr lang="ru-RU" sz="1400" dirty="0">
                        <a:effectLst/>
                        <a:latin typeface="Book Antiqua" panose="020406020503050303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40747" marR="40747" marT="0" marB="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Book Antiqua" panose="02040602050305030304" pitchFamily="18" charset="0"/>
                        </a:rPr>
                        <a:t>Организация работы творческой </a:t>
                      </a:r>
                      <a:r>
                        <a:rPr lang="ru-RU" sz="1400" dirty="0" err="1">
                          <a:effectLst/>
                          <a:latin typeface="Book Antiqua" panose="02040602050305030304" pitchFamily="18" charset="0"/>
                        </a:rPr>
                        <a:t>микрогруппы</a:t>
                      </a:r>
                      <a:r>
                        <a:rPr lang="ru-RU" sz="1400" dirty="0">
                          <a:effectLst/>
                          <a:latin typeface="Book Antiqua" panose="02040602050305030304" pitchFamily="18" charset="0"/>
                        </a:rPr>
                        <a:t> по теме «Ознакомление детей с защитниками Отечества»</a:t>
                      </a:r>
                      <a:endParaRPr lang="ru-RU" sz="1400" dirty="0">
                        <a:effectLst/>
                        <a:latin typeface="Book Antiqua" panose="020406020503050303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40747" marR="40747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Book Antiqua" panose="02040602050305030304" pitchFamily="18" charset="0"/>
                        </a:rPr>
                        <a:t>Сентябрь - февраль</a:t>
                      </a:r>
                      <a:endParaRPr lang="ru-RU" sz="1400" dirty="0">
                        <a:effectLst/>
                        <a:latin typeface="Book Antiqua" panose="020406020503050303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40747" marR="40747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Book Antiqua" panose="02040602050305030304" pitchFamily="18" charset="0"/>
                        </a:rPr>
                        <a:t>Зам. Заведующего</a:t>
                      </a:r>
                      <a:endParaRPr lang="ru-RU" sz="1400">
                        <a:effectLst/>
                        <a:latin typeface="Book Antiqua" panose="020406020503050303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40747" marR="40747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8235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Book Antiqua" panose="02040602050305030304" pitchFamily="18" charset="0"/>
                        </a:rPr>
                        <a:t>3.</a:t>
                      </a:r>
                      <a:endParaRPr lang="ru-RU" sz="1400" dirty="0">
                        <a:effectLst/>
                        <a:latin typeface="Book Antiqua" panose="020406020503050303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40747" marR="40747" marT="0" marB="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Book Antiqua" panose="02040602050305030304" pitchFamily="18" charset="0"/>
                        </a:rPr>
                        <a:t>Взаимопосещение</a:t>
                      </a:r>
                      <a:r>
                        <a:rPr lang="ru-RU" sz="1400" dirty="0">
                          <a:effectLst/>
                          <a:latin typeface="Book Antiqua" panose="02040602050305030304" pitchFamily="18" charset="0"/>
                        </a:rPr>
                        <a:t> занятий познавательного цикла, включающих в себя вопросы патриотического воспитания дошкольников.</a:t>
                      </a:r>
                      <a:endParaRPr lang="ru-RU" sz="1400" dirty="0">
                        <a:effectLst/>
                        <a:latin typeface="Book Antiqua" panose="020406020503050303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40747" marR="40747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Book Antiqua" panose="02040602050305030304" pitchFamily="18" charset="0"/>
                        </a:rPr>
                        <a:t>Октябрь-  февраль</a:t>
                      </a:r>
                      <a:endParaRPr lang="ru-RU" sz="1400" dirty="0">
                        <a:effectLst/>
                        <a:latin typeface="Book Antiqua" panose="020406020503050303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40747" marR="40747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Book Antiqua" panose="02040602050305030304" pitchFamily="18" charset="0"/>
                        </a:rPr>
                        <a:t>Воспитатели всех возрастных групп</a:t>
                      </a:r>
                      <a:endParaRPr lang="ru-RU" sz="1400" dirty="0">
                        <a:effectLst/>
                        <a:latin typeface="Book Antiqua" panose="020406020503050303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40747" marR="40747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23528" y="840686"/>
            <a:ext cx="8321509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anose="02040602050305030304" pitchFamily="18" charset="0"/>
                <a:ea typeface="Times New Roman" pitchFamily="18" charset="0"/>
                <a:cs typeface="Times New Roman" pitchFamily="18" charset="0"/>
              </a:rPr>
              <a:t>Основная годовая задача.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 Antiqua" panose="0204060205030503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anose="02040602050305030304" pitchFamily="18" charset="0"/>
                <a:ea typeface="Times New Roman" pitchFamily="18" charset="0"/>
                <a:cs typeface="Times New Roman" pitchFamily="18" charset="0"/>
              </a:rPr>
              <a:t>Систематизировать в ДОУ работу по патриотическому воспитанию дошкольников.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anose="02040602050305030304" pitchFamily="18" charset="0"/>
                <a:ea typeface="Times New Roman" pitchFamily="18" charset="0"/>
                <a:cs typeface="Times New Roman" pitchFamily="18" charset="0"/>
              </a:rPr>
              <a:t>Знакомить детей с историей России, её героическим прошлым.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1727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0687966"/>
              </p:ext>
            </p:extLst>
          </p:nvPr>
        </p:nvGraphicFramePr>
        <p:xfrm>
          <a:off x="611560" y="260648"/>
          <a:ext cx="7931223" cy="5059865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545268"/>
                <a:gridCol w="4463230"/>
                <a:gridCol w="1127823"/>
                <a:gridCol w="1794902"/>
              </a:tblGrid>
              <a:tr h="23608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4.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40747" marR="40747" marT="0" marB="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Организация дней совершенствования педагогического мастерства. Проведение   серий открытых занятий по патриотическому воспитанию детей дошкольного возраста в рамках ДОУ по блокам: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Наши предки – славяне.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Богатыри земли русской.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Дошкольникам 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о Великой Отечественной войне.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Знакомство детей с великими соотечественниками.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40747" marR="40747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Январь, февраль,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май.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40747" marR="40747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Зам. Заведующего, воспитатели групп детей старшего дошкольного возраста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40747" marR="40747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3115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5.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40747" marR="40747" marT="0" marB="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Проведение смотров, конкурсов: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- смотр уголков патриотического воспитания.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- Конкурс на лучшую разработку игры по патриотическому воспитанию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40747" marR="40747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Декабрь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Январь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 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40747" marR="40747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Зам. Заведующего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Зам. Заведующего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 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40747" marR="40747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246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6.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40747" marR="40747" marT="0" marB="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Реализация проекта «Земной поклон, солдат России, за ратный подвиг на войне»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40747" marR="40747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Январь – май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40747" marR="40747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 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40747" marR="40747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246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7.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40747" marR="40747" marT="0" marB="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Совет педагогов «Система патриотического воспитания в ДОУ»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40747" marR="40747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Апрель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40747" marR="40747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Заведующий ДОУ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40747" marR="40747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0076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98100" y="218424"/>
            <a:ext cx="8550364" cy="6378927"/>
          </a:xfrm>
          <a:prstGeom prst="rect">
            <a:avLst/>
          </a:prstGeom>
          <a:noFill/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 txBox="1">
            <a:spLocks/>
          </p:cNvSpPr>
          <p:nvPr/>
        </p:nvSpPr>
        <p:spPr>
          <a:xfrm>
            <a:off x="695065" y="336205"/>
            <a:ext cx="7560840" cy="504056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spc="-6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20000"/>
              </a:lnSpc>
            </a:pPr>
            <a:r>
              <a:rPr lang="ru-RU" sz="1800" dirty="0" smtClean="0"/>
              <a:t>Анализ исследования и результатов знаний старших дошкольников о родине, государственной символики</a:t>
            </a:r>
            <a:endParaRPr lang="ru-RU" sz="18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4438649"/>
              </p:ext>
            </p:extLst>
          </p:nvPr>
        </p:nvGraphicFramePr>
        <p:xfrm>
          <a:off x="539551" y="1556792"/>
          <a:ext cx="7920880" cy="41044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440"/>
                <a:gridCol w="3960440"/>
              </a:tblGrid>
              <a:tr h="1026114">
                <a:tc>
                  <a:txBody>
                    <a:bodyPr/>
                    <a:lstStyle/>
                    <a:p>
                      <a:pPr algn="ctr"/>
                      <a:endParaRPr lang="ru-RU" sz="2000" dirty="0" smtClean="0">
                        <a:latin typeface="Book Antiqua" panose="02040602050305030304" pitchFamily="18" charset="0"/>
                      </a:endParaRPr>
                    </a:p>
                    <a:p>
                      <a:pPr algn="ctr"/>
                      <a:r>
                        <a:rPr lang="ru-RU" sz="2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 Antiqua" panose="02040602050305030304" pitchFamily="18" charset="0"/>
                        </a:rPr>
                        <a:t>Уровень знаний</a:t>
                      </a:r>
                      <a:endParaRPr lang="ru-RU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ook Antiqua" panose="02040602050305030304" pitchFamily="18" charset="0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 smtClean="0">
                        <a:latin typeface="Book Antiqua" panose="02040602050305030304" pitchFamily="18" charset="0"/>
                      </a:endParaRPr>
                    </a:p>
                    <a:p>
                      <a:pPr algn="ctr"/>
                      <a:r>
                        <a:rPr lang="ru-RU" sz="2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 Antiqua" panose="02040602050305030304" pitchFamily="18" charset="0"/>
                        </a:rPr>
                        <a:t>% знаний</a:t>
                      </a:r>
                      <a:endParaRPr lang="ru-RU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ook Antiqua" panose="02040602050305030304" pitchFamily="18" charset="0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</a:tr>
              <a:tr h="1026114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 Antiqua" panose="02040602050305030304" pitchFamily="18" charset="0"/>
                        </a:rPr>
                        <a:t>Высокий </a:t>
                      </a:r>
                      <a:endParaRPr lang="ru-RU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ook Antiqua" panose="02040602050305030304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atin typeface="Book Antiqua" panose="02040602050305030304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1026114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 Antiqua" panose="02040602050305030304" pitchFamily="18" charset="0"/>
                        </a:rPr>
                        <a:t>Средний</a:t>
                      </a:r>
                      <a:endParaRPr lang="ru-RU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ook Antiqua" panose="02040602050305030304" pitchFamily="18" charset="0"/>
                      </a:endParaRPr>
                    </a:p>
                  </a:txBody>
                  <a:tcPr>
                    <a:solidFill>
                      <a:srgbClr val="F3F8B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atin typeface="Book Antiqua" panose="02040602050305030304" pitchFamily="18" charset="0"/>
                      </a:endParaRPr>
                    </a:p>
                  </a:txBody>
                  <a:tcPr>
                    <a:solidFill>
                      <a:srgbClr val="F3F8B2"/>
                    </a:solidFill>
                  </a:tcPr>
                </a:tc>
              </a:tr>
              <a:tr h="1026114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 Antiqua" panose="02040602050305030304" pitchFamily="18" charset="0"/>
                        </a:rPr>
                        <a:t>Низкий</a:t>
                      </a:r>
                      <a:endParaRPr lang="ru-RU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ook Antiqua" panose="02040602050305030304" pitchFamily="18" charset="0"/>
                      </a:endParaRPr>
                    </a:p>
                  </a:txBody>
                  <a:tcPr>
                    <a:solidFill>
                      <a:srgbClr val="F1B9BC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atin typeface="Book Antiqua" panose="02040602050305030304" pitchFamily="18" charset="0"/>
                      </a:endParaRPr>
                    </a:p>
                  </a:txBody>
                  <a:tcPr>
                    <a:solidFill>
                      <a:srgbClr val="F1B9BC"/>
                    </a:solidFill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4572000" y="2636912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latin typeface="Book Antiqua" panose="02040602050305030304" pitchFamily="18" charset="0"/>
              </a:rPr>
              <a:t>55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572000" y="3645024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Book Antiqua" panose="02040602050305030304" pitchFamily="18" charset="0"/>
              </a:rPr>
              <a:t>30</a:t>
            </a:r>
            <a:endParaRPr lang="ru-RU" dirty="0">
              <a:latin typeface="Book Antiqua" panose="0204060205030503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551274" y="4653136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Book Antiqua" panose="02040602050305030304" pitchFamily="18" charset="0"/>
              </a:rPr>
              <a:t>15</a:t>
            </a:r>
            <a:endParaRPr lang="ru-RU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3876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2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25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75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25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725072" y="1659474"/>
            <a:ext cx="1656184" cy="584775"/>
          </a:xfrm>
          <a:prstGeom prst="rect">
            <a:avLst/>
          </a:prstGeom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1003">
            <a:schemeClr val="dk2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anose="02040602050305030304" pitchFamily="18" charset="0"/>
                <a:ea typeface="Times New Roman" pitchFamily="18" charset="0"/>
                <a:cs typeface="Times New Roman" pitchFamily="18" charset="0"/>
              </a:rPr>
              <a:t>Чтение худ. </a:t>
            </a:r>
            <a:r>
              <a:rPr kumimoji="0" lang="ru-RU" alt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 Antiqua" panose="02040602050305030304" pitchFamily="18" charset="0"/>
                <a:ea typeface="Times New Roman" pitchFamily="18" charset="0"/>
                <a:cs typeface="Times New Roman" pitchFamily="18" charset="0"/>
              </a:rPr>
              <a:t>лит-ры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 Antiqua" panose="02040602050305030304" pitchFamily="18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5237240" y="2686231"/>
            <a:ext cx="1656184" cy="584775"/>
          </a:xfrm>
          <a:prstGeom prst="rect">
            <a:avLst/>
          </a:prstGeom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1003">
            <a:schemeClr val="dk2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anose="02040602050305030304" pitchFamily="18" charset="0"/>
                <a:ea typeface="Times New Roman" pitchFamily="18" charset="0"/>
                <a:cs typeface="Times New Roman" pitchFamily="18" charset="0"/>
              </a:rPr>
              <a:t>Игровая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anose="02040602050305030304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alt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 Antiqua" panose="02040602050305030304" pitchFamily="18" charset="0"/>
                <a:ea typeface="Times New Roman" pitchFamily="18" charset="0"/>
                <a:cs typeface="Times New Roman" pitchFamily="18" charset="0"/>
              </a:rPr>
              <a:t>деят-ть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 Antiqua" panose="02040602050305030304" pitchFamily="18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564832" y="3863512"/>
            <a:ext cx="1656184" cy="338554"/>
          </a:xfrm>
          <a:prstGeom prst="rect">
            <a:avLst/>
          </a:prstGeom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1003">
            <a:schemeClr val="dk2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anose="02040602050305030304" pitchFamily="18" charset="0"/>
                <a:ea typeface="Times New Roman" pitchFamily="18" charset="0"/>
                <a:cs typeface="Times New Roman" pitchFamily="18" charset="0"/>
              </a:rPr>
              <a:t>экскурсии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 Antiqua" panose="02040602050305030304" pitchFamily="18" charset="0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2068888" y="4920262"/>
            <a:ext cx="1656184" cy="338554"/>
          </a:xfrm>
          <a:prstGeom prst="rect">
            <a:avLst/>
          </a:prstGeom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1003">
            <a:schemeClr val="dk2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anose="02040602050305030304" pitchFamily="18" charset="0"/>
                <a:ea typeface="Times New Roman" pitchFamily="18" charset="0"/>
                <a:cs typeface="Times New Roman" pitchFamily="18" charset="0"/>
              </a:rPr>
              <a:t>развлечения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 Antiqua" panose="02040602050305030304" pitchFamily="18" charset="0"/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5309248" y="4920262"/>
            <a:ext cx="1656184" cy="338554"/>
          </a:xfrm>
          <a:prstGeom prst="rect">
            <a:avLst/>
          </a:prstGeom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1003">
            <a:schemeClr val="dk2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anose="02040602050305030304" pitchFamily="18" charset="0"/>
                <a:ea typeface="Times New Roman" pitchFamily="18" charset="0"/>
                <a:cs typeface="Times New Roman" pitchFamily="18" charset="0"/>
              </a:rPr>
              <a:t>беседы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 Antiqua" panose="02040602050305030304" pitchFamily="18" charset="0"/>
            </a:endParaRP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3725072" y="5805264"/>
            <a:ext cx="1656184" cy="584775"/>
          </a:xfrm>
          <a:prstGeom prst="rect">
            <a:avLst/>
          </a:prstGeom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1003">
            <a:schemeClr val="dk2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anose="02040602050305030304" pitchFamily="18" charset="0"/>
                <a:ea typeface="Times New Roman" pitchFamily="18" charset="0"/>
                <a:cs typeface="Times New Roman" pitchFamily="18" charset="0"/>
              </a:rPr>
              <a:t>Театрализованная </a:t>
            </a:r>
            <a:r>
              <a:rPr kumimoji="0" lang="ru-RU" alt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 Antiqua" panose="02040602050305030304" pitchFamily="18" charset="0"/>
                <a:ea typeface="Times New Roman" pitchFamily="18" charset="0"/>
                <a:cs typeface="Times New Roman" pitchFamily="18" charset="0"/>
              </a:rPr>
              <a:t>деят-ть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 Antiqua" panose="02040602050305030304" pitchFamily="18" charset="0"/>
            </a:endParaRP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3869088" y="3738511"/>
            <a:ext cx="1368152" cy="584775"/>
          </a:xfrm>
          <a:prstGeom prst="rect">
            <a:avLst/>
          </a:prstGeom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1003">
            <a:schemeClr val="dk2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anose="02040602050305030304" pitchFamily="18" charset="0"/>
                <a:ea typeface="Times New Roman" pitchFamily="18" charset="0"/>
                <a:cs typeface="Times New Roman" pitchFamily="18" charset="0"/>
              </a:rPr>
              <a:t>Работа с детьми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 Antiqua" panose="02040602050305030304" pitchFamily="18" charset="0"/>
            </a:endParaRPr>
          </a:p>
        </p:txBody>
      </p:sp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5957320" y="3722021"/>
            <a:ext cx="1656184" cy="584775"/>
          </a:xfrm>
          <a:prstGeom prst="rect">
            <a:avLst/>
          </a:prstGeom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1003">
            <a:schemeClr val="dk2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anose="02040602050305030304" pitchFamily="18" charset="0"/>
                <a:ea typeface="Times New Roman" pitchFamily="18" charset="0"/>
                <a:cs typeface="Times New Roman" pitchFamily="18" charset="0"/>
              </a:rPr>
              <a:t>Художественное творчество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 Antiqua" panose="02040602050305030304" pitchFamily="18" charset="0"/>
            </a:endParaRPr>
          </a:p>
        </p:txBody>
      </p:sp>
      <p:cxnSp>
        <p:nvCxnSpPr>
          <p:cNvPr id="14" name="Прямая соединительная линия 13"/>
          <p:cNvCxnSpPr>
            <a:stCxn id="11" idx="0"/>
            <a:endCxn id="4" idx="2"/>
          </p:cNvCxnSpPr>
          <p:nvPr/>
        </p:nvCxnSpPr>
        <p:spPr>
          <a:xfrm flipV="1">
            <a:off x="4553164" y="2244249"/>
            <a:ext cx="0" cy="1494262"/>
          </a:xfrm>
          <a:prstGeom prst="line">
            <a:avLst/>
          </a:prstGeom>
          <a:ln w="28575"/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>
            <a:stCxn id="10" idx="0"/>
            <a:endCxn id="11" idx="2"/>
          </p:cNvCxnSpPr>
          <p:nvPr/>
        </p:nvCxnSpPr>
        <p:spPr>
          <a:xfrm flipV="1">
            <a:off x="4553164" y="4323286"/>
            <a:ext cx="0" cy="1481978"/>
          </a:xfrm>
          <a:prstGeom prst="line">
            <a:avLst/>
          </a:prstGeom>
          <a:ln w="28575"/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>
            <a:stCxn id="11" idx="3"/>
            <a:endCxn id="12" idx="1"/>
          </p:cNvCxnSpPr>
          <p:nvPr/>
        </p:nvCxnSpPr>
        <p:spPr>
          <a:xfrm flipV="1">
            <a:off x="5237240" y="4014409"/>
            <a:ext cx="720080" cy="16490"/>
          </a:xfrm>
          <a:prstGeom prst="line">
            <a:avLst/>
          </a:prstGeom>
          <a:ln w="28575"/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>
            <a:stCxn id="11" idx="1"/>
            <a:endCxn id="7" idx="3"/>
          </p:cNvCxnSpPr>
          <p:nvPr/>
        </p:nvCxnSpPr>
        <p:spPr>
          <a:xfrm flipH="1">
            <a:off x="3221016" y="4030899"/>
            <a:ext cx="648072" cy="1890"/>
          </a:xfrm>
          <a:prstGeom prst="line">
            <a:avLst/>
          </a:prstGeom>
          <a:ln w="28575"/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V="1">
            <a:off x="4949208" y="3305889"/>
            <a:ext cx="360040" cy="360040"/>
          </a:xfrm>
          <a:prstGeom prst="line">
            <a:avLst/>
          </a:prstGeom>
          <a:ln w="28575"/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H="1" flipV="1">
            <a:off x="5021216" y="4241993"/>
            <a:ext cx="504056" cy="648072"/>
          </a:xfrm>
          <a:prstGeom prst="line">
            <a:avLst/>
          </a:prstGeom>
          <a:ln w="28575"/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flipV="1">
            <a:off x="3653064" y="4386009"/>
            <a:ext cx="216024" cy="432048"/>
          </a:xfrm>
          <a:prstGeom prst="line">
            <a:avLst/>
          </a:prstGeom>
          <a:ln w="28575"/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18" name="Rectangle 1"/>
          <p:cNvSpPr>
            <a:spLocks noChangeArrowheads="1"/>
          </p:cNvSpPr>
          <p:nvPr/>
        </p:nvSpPr>
        <p:spPr bwMode="auto">
          <a:xfrm>
            <a:off x="2266139" y="2729994"/>
            <a:ext cx="1656184" cy="584775"/>
          </a:xfrm>
          <a:prstGeom prst="rect">
            <a:avLst/>
          </a:prstGeom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1003">
            <a:schemeClr val="dk2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anose="02040602050305030304" pitchFamily="18" charset="0"/>
                <a:ea typeface="Times New Roman" pitchFamily="18" charset="0"/>
                <a:cs typeface="Times New Roman" pitchFamily="18" charset="0"/>
              </a:rPr>
              <a:t>Проектная </a:t>
            </a:r>
            <a:r>
              <a:rPr kumimoji="0" lang="ru-RU" alt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 Antiqua" panose="02040602050305030304" pitchFamily="18" charset="0"/>
                <a:ea typeface="Times New Roman" pitchFamily="18" charset="0"/>
                <a:cs typeface="Times New Roman" pitchFamily="18" charset="0"/>
              </a:rPr>
              <a:t>деят-ть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 Antiqua" panose="02040602050305030304" pitchFamily="18" charset="0"/>
            </a:endParaRP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 flipH="1" flipV="1">
            <a:off x="3725072" y="3314769"/>
            <a:ext cx="557291" cy="407252"/>
          </a:xfrm>
          <a:prstGeom prst="line">
            <a:avLst/>
          </a:prstGeom>
          <a:ln w="28575"/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24" name="Заголовок 1"/>
          <p:cNvSpPr txBox="1">
            <a:spLocks/>
          </p:cNvSpPr>
          <p:nvPr/>
        </p:nvSpPr>
        <p:spPr>
          <a:xfrm>
            <a:off x="467544" y="620688"/>
            <a:ext cx="7848872" cy="759614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rmAutofit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spc="-6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dirty="0" smtClean="0"/>
              <a:t>Педагогическая деятельность детей по патриотическому воспитанию:</a:t>
            </a:r>
            <a:endParaRPr lang="ru-RU" sz="2400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198100" y="218424"/>
            <a:ext cx="8550364" cy="6378927"/>
          </a:xfrm>
          <a:prstGeom prst="rect">
            <a:avLst/>
          </a:prstGeom>
          <a:noFill/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3220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75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25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75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25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75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25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75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225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8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лавная">
  <a:themeElements>
    <a:clrScheme name="Главная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Главная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оризонт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541</TotalTime>
  <Words>620</Words>
  <Application>Microsoft Office PowerPoint</Application>
  <PresentationFormat>Экран (4:3)</PresentationFormat>
  <Paragraphs>144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Главная</vt:lpstr>
      <vt:lpstr>Тема: «Мой край родной» </vt:lpstr>
      <vt:lpstr>Задачи: </vt:lpstr>
      <vt:lpstr>Этапы работы:</vt:lpstr>
      <vt:lpstr>Презентация PowerPoint</vt:lpstr>
      <vt:lpstr>Материалы и оборудование:</vt:lpstr>
      <vt:lpstr>План работы по патриотическому воспитанию На 2014 – 2015 учебный год.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«</dc:title>
  <dc:creator>Виктор Ивонин</dc:creator>
  <cp:lastModifiedBy>Виктор Ивонин</cp:lastModifiedBy>
  <cp:revision>67</cp:revision>
  <dcterms:created xsi:type="dcterms:W3CDTF">2014-11-08T09:49:42Z</dcterms:created>
  <dcterms:modified xsi:type="dcterms:W3CDTF">2014-11-13T21:56:36Z</dcterms:modified>
</cp:coreProperties>
</file>