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993366"/>
    <a:srgbClr val="CC0066"/>
    <a:srgbClr val="FF00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7" y="0"/>
            <a:ext cx="91351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117037">
            <a:off x="380062" y="3236761"/>
            <a:ext cx="9082861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Добрый вечер!</a:t>
            </a:r>
            <a:endParaRPr lang="ru-RU" sz="8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5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7" y="4905"/>
            <a:ext cx="915949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33465" y="2060848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C0066"/>
                </a:solidFill>
                <a:latin typeface="Comic Sans MS" pitchFamily="66" charset="0"/>
              </a:rPr>
              <a:t>Что должен уметь будущий первоклассник?</a:t>
            </a:r>
            <a:endParaRPr lang="ru-RU" sz="4400" b="1" dirty="0">
              <a:solidFill>
                <a:srgbClr val="CC0066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" y="-1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791" y="332656"/>
            <a:ext cx="83164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Comic Sans MS" pitchFamily="66" charset="0"/>
              </a:rPr>
              <a:t>«4-й лишний»</a:t>
            </a:r>
          </a:p>
          <a:p>
            <a:pPr algn="ctr"/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ctr"/>
            <a:r>
              <a:rPr lang="ru-RU" sz="2000" b="1" dirty="0" smtClean="0">
                <a:solidFill>
                  <a:srgbClr val="993366"/>
                </a:solidFill>
                <a:latin typeface="Comic Sans MS" pitchFamily="66" charset="0"/>
              </a:rPr>
              <a:t>Назвать</a:t>
            </a:r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, что не подходит к трём остальным словам и </a:t>
            </a:r>
            <a:r>
              <a:rPr lang="ru-RU" sz="2000" b="1" dirty="0" smtClean="0">
                <a:solidFill>
                  <a:srgbClr val="993366"/>
                </a:solidFill>
                <a:latin typeface="Comic Sans MS" pitchFamily="66" charset="0"/>
              </a:rPr>
              <a:t>объяснить почему.</a:t>
            </a:r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Яблоко, груша, картофель, слива</a:t>
            </a: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Шапка, брюки, пальто, сапоги</a:t>
            </a: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Чашка, ваза, миска, ложка</a:t>
            </a: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Тетрадь, машинка, кукла, пирамидка</a:t>
            </a:r>
          </a:p>
        </p:txBody>
      </p:sp>
    </p:spTree>
    <p:extLst>
      <p:ext uri="{BB962C8B-B14F-4D97-AF65-F5344CB8AC3E}">
        <p14:creationId xmlns:p14="http://schemas.microsoft.com/office/powerpoint/2010/main" val="243733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" y="-1"/>
            <a:ext cx="9144000" cy="66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3791" y="188640"/>
            <a:ext cx="83164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Comic Sans MS" pitchFamily="66" charset="0"/>
              </a:rPr>
              <a:t>«Развиваем память»</a:t>
            </a:r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ctr"/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Назовите (прочитайте) медленно и отчётливо несколько слов. Ребенок должен их воспроизвести в произвольном порядке. Назовите слова повторно</a:t>
            </a:r>
            <a:r>
              <a:rPr lang="ru-RU" sz="2000" b="1" dirty="0" smtClean="0">
                <a:solidFill>
                  <a:srgbClr val="993366"/>
                </a:solidFill>
                <a:latin typeface="Comic Sans MS" pitchFamily="66" charset="0"/>
              </a:rPr>
              <a:t>.</a:t>
            </a:r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Дом, солнце, ворона, часы, карандаш</a:t>
            </a: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Молоко, снег, стол, молоток, окно, книжка</a:t>
            </a:r>
          </a:p>
          <a:p>
            <a:pPr algn="ctr"/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Песок, дерево, вазон, сахар, лопата, чемодан, ручка</a:t>
            </a:r>
          </a:p>
          <a:p>
            <a:pPr algn="r"/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Научите ребенка ассоциативному запоминанию слов: </a:t>
            </a:r>
            <a:r>
              <a:rPr lang="ru-RU" sz="2000" b="1" i="1" dirty="0">
                <a:solidFill>
                  <a:srgbClr val="993366"/>
                </a:solidFill>
                <a:latin typeface="Comic Sans MS" pitchFamily="66" charset="0"/>
              </a:rPr>
              <a:t>на дом светило солнце, прилетела ворона, посмотрела на часы и украла карандаш.</a:t>
            </a:r>
          </a:p>
        </p:txBody>
      </p:sp>
    </p:spTree>
    <p:extLst>
      <p:ext uri="{BB962C8B-B14F-4D97-AF65-F5344CB8AC3E}">
        <p14:creationId xmlns:p14="http://schemas.microsoft.com/office/powerpoint/2010/main" val="17829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" y="-1"/>
            <a:ext cx="9144000" cy="66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1146" y="31622"/>
            <a:ext cx="83164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Comic Sans MS" pitchFamily="66" charset="0"/>
              </a:rPr>
              <a:t>«Объясни инопланетянину»</a:t>
            </a:r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r"/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Предложите ребенку представить, что он встретил инопланетянина, который не знает значения многих слов в нашем языке, и </a:t>
            </a:r>
            <a:r>
              <a:rPr lang="ru-RU" sz="2000" b="1" dirty="0" smtClean="0">
                <a:solidFill>
                  <a:srgbClr val="993366"/>
                </a:solidFill>
                <a:latin typeface="Comic Sans MS" pitchFamily="66" charset="0"/>
              </a:rPr>
              <a:t>ребёнок </a:t>
            </a:r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должен ему всё объяснить. Слова можно брать любые, но начинать надо с простых, хорошо знакомых (нож, велосипед, шапка, телефон). Постепенно переходите к более сложным понятиям (холодно, весело, радость, горе, счастье). Важно, чтобы ребенок сам мог назвать назначение предмета и его существенные качества или признаки (велосипед – для того, чтобы ездить, у него есть колёса, педали, руль).</a:t>
            </a:r>
          </a:p>
        </p:txBody>
      </p:sp>
    </p:spTree>
    <p:extLst>
      <p:ext uri="{BB962C8B-B14F-4D97-AF65-F5344CB8AC3E}">
        <p14:creationId xmlns:p14="http://schemas.microsoft.com/office/powerpoint/2010/main" val="292324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" y="-1"/>
            <a:ext cx="9144000" cy="66501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3711" y="260648"/>
            <a:ext cx="72728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ru-RU" sz="2800" b="1" dirty="0">
                <a:solidFill>
                  <a:srgbClr val="3333FF"/>
                </a:solidFill>
                <a:latin typeface="Comic Sans MS" pitchFamily="66" charset="0"/>
              </a:rPr>
              <a:t>«Пожалуйста»</a:t>
            </a:r>
          </a:p>
          <a:p>
            <a:pPr algn="ctr"/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ctr"/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Ребенок повторяет движения за взрослым, но выполнять должен только те, которые предлагаются после обращения «пожалуйста»: «пожалуйста, присядь».</a:t>
            </a:r>
          </a:p>
        </p:txBody>
      </p:sp>
    </p:spTree>
    <p:extLst>
      <p:ext uri="{BB962C8B-B14F-4D97-AF65-F5344CB8AC3E}">
        <p14:creationId xmlns:p14="http://schemas.microsoft.com/office/powerpoint/2010/main" val="35371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9" y="-1"/>
            <a:ext cx="9144000" cy="665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116632"/>
            <a:ext cx="83164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33FF"/>
                </a:solidFill>
                <a:latin typeface="Comic Sans MS" pitchFamily="66" charset="0"/>
              </a:rPr>
              <a:t>«Установление связей»</a:t>
            </a:r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ctr"/>
            <a:r>
              <a:rPr lang="ru-RU" sz="2000" b="1" dirty="0">
                <a:solidFill>
                  <a:srgbClr val="993366"/>
                </a:solidFill>
                <a:latin typeface="Comic Sans MS" pitchFamily="66" charset="0"/>
              </a:rPr>
              <a:t>Ребенок должен закончить предложение, которое вы начинаете. Он должен попытаться установить взаимно-обратную связь между величинами или размещением предметов в пространстве</a:t>
            </a:r>
            <a:r>
              <a:rPr lang="ru-RU" sz="2000" b="1" dirty="0" smtClean="0">
                <a:solidFill>
                  <a:srgbClr val="993366"/>
                </a:solidFill>
                <a:latin typeface="Comic Sans MS" pitchFamily="66" charset="0"/>
              </a:rPr>
              <a:t>.</a:t>
            </a:r>
            <a:endParaRPr lang="ru-RU" sz="2000" b="1" dirty="0">
              <a:solidFill>
                <a:srgbClr val="993366"/>
              </a:solidFill>
              <a:latin typeface="Comic Sans MS" pitchFamily="66" charset="0"/>
            </a:endParaRPr>
          </a:p>
          <a:p>
            <a:pPr algn="r"/>
            <a:r>
              <a:rPr lang="ru-RU" b="1" i="1" dirty="0">
                <a:solidFill>
                  <a:srgbClr val="993366"/>
                </a:solidFill>
                <a:latin typeface="Comic Sans MS" pitchFamily="66" charset="0"/>
              </a:rPr>
              <a:t>- линейка длиннее карандаша, а карандаш … (короче, чем линейка)</a:t>
            </a:r>
          </a:p>
          <a:p>
            <a:pPr algn="r"/>
            <a:r>
              <a:rPr lang="ru-RU" b="1" i="1" dirty="0">
                <a:solidFill>
                  <a:srgbClr val="993366"/>
                </a:solidFill>
                <a:latin typeface="Comic Sans MS" pitchFamily="66" charset="0"/>
              </a:rPr>
              <a:t>- лампа стоит на столе, а стол… (под лампой)</a:t>
            </a:r>
          </a:p>
          <a:p>
            <a:pPr algn="r"/>
            <a:r>
              <a:rPr lang="ru-RU" b="1" i="1" dirty="0">
                <a:solidFill>
                  <a:srgbClr val="993366"/>
                </a:solidFill>
                <a:latin typeface="Comic Sans MS" pitchFamily="66" charset="0"/>
              </a:rPr>
              <a:t>- Дима выше Саши, а Саша… (ниже Димы)</a:t>
            </a:r>
          </a:p>
          <a:p>
            <a:pPr algn="r"/>
            <a:r>
              <a:rPr lang="ru-RU" b="1" i="1" dirty="0">
                <a:solidFill>
                  <a:srgbClr val="993366"/>
                </a:solidFill>
                <a:latin typeface="Comic Sans MS" pitchFamily="66" charset="0"/>
              </a:rPr>
              <a:t>- арбуз больше яблока, а яблоко… (меньше арбуза)</a:t>
            </a:r>
          </a:p>
          <a:p>
            <a:pPr algn="r"/>
            <a:r>
              <a:rPr lang="ru-RU" b="1" i="1" dirty="0">
                <a:solidFill>
                  <a:srgbClr val="993366"/>
                </a:solidFill>
                <a:latin typeface="Comic Sans MS" pitchFamily="66" charset="0"/>
              </a:rPr>
              <a:t>- кукла лежит ближе к тебе, а собачка… (дальше</a:t>
            </a:r>
            <a:r>
              <a:rPr lang="ru-RU" b="1" dirty="0">
                <a:solidFill>
                  <a:srgbClr val="993366"/>
                </a:solidFill>
                <a:latin typeface="Comic Sans MS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23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355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Vaal</dc:creator>
  <cp:lastModifiedBy>Vaal</cp:lastModifiedBy>
  <cp:revision>9</cp:revision>
  <dcterms:created xsi:type="dcterms:W3CDTF">2014-09-24T14:09:05Z</dcterms:created>
  <dcterms:modified xsi:type="dcterms:W3CDTF">2015-02-01T14:44:00Z</dcterms:modified>
</cp:coreProperties>
</file>