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64" r:id="rId4"/>
    <p:sldId id="265" r:id="rId5"/>
    <p:sldId id="263" r:id="rId6"/>
    <p:sldId id="259" r:id="rId7"/>
    <p:sldId id="267" r:id="rId8"/>
    <p:sldId id="276" r:id="rId9"/>
    <p:sldId id="278" r:id="rId10"/>
    <p:sldId id="271" r:id="rId11"/>
    <p:sldId id="262" r:id="rId12"/>
    <p:sldId id="277" r:id="rId13"/>
    <p:sldId id="269" r:id="rId14"/>
    <p:sldId id="274" r:id="rId15"/>
    <p:sldId id="275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636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gif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33365" y="3068960"/>
            <a:ext cx="3313355" cy="1656184"/>
          </a:xfrm>
        </p:spPr>
        <p:txBody>
          <a:bodyPr>
            <a:normAutofit fontScale="90000"/>
          </a:bodyPr>
          <a:lstStyle/>
          <a:p>
            <a:pPr lvl="0">
              <a:defRPr/>
            </a:pPr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+mn-ea"/>
                <a:cs typeface="+mn-cs"/>
              </a:rPr>
              <a:t>Регулятивный </a:t>
            </a:r>
            <a:r>
              <a:rPr lang="ru-RU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+mn-ea"/>
                <a:cs typeface="+mn-cs"/>
              </a:rPr>
              <a:t>компонент универсально </a:t>
            </a:r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+mn-ea"/>
                <a:cs typeface="+mn-cs"/>
              </a:rPr>
              <a:t/>
            </a:r>
            <a:b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+mn-ea"/>
                <a:cs typeface="+mn-cs"/>
              </a:rPr>
            </a:br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+mn-ea"/>
                <a:cs typeface="+mn-cs"/>
              </a:rPr>
              <a:t>учебных </a:t>
            </a:r>
            <a:r>
              <a:rPr lang="ru-RU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+mn-ea"/>
                <a:cs typeface="+mn-cs"/>
              </a:rPr>
              <a:t>действий </a:t>
            </a:r>
            <a:br>
              <a:rPr lang="ru-RU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33365" y="4149080"/>
            <a:ext cx="3309803" cy="1728192"/>
          </a:xfrm>
        </p:spPr>
        <p:txBody>
          <a:bodyPr>
            <a:normAutofit/>
          </a:bodyPr>
          <a:lstStyle/>
          <a:p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Подготовила </a:t>
            </a:r>
            <a:r>
              <a:rPr lang="ru-RU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педагог-психолог Макеева Елена Викторовна МБДОУ «Детский сад №1»</a:t>
            </a:r>
          </a:p>
          <a:p>
            <a:endParaRPr lang="ru-RU" dirty="0" smtClean="0"/>
          </a:p>
          <a:p>
            <a:pPr algn="ctr"/>
            <a:r>
              <a:rPr lang="ru-RU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Г. Нефтеюганск </a:t>
            </a:r>
            <a:endParaRPr lang="ru-RU" sz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14625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2199"/>
          <a:stretch>
            <a:fillRect/>
          </a:stretch>
        </p:blipFill>
        <p:spPr bwMode="auto">
          <a:xfrm>
            <a:off x="4716016" y="1052736"/>
            <a:ext cx="3928388" cy="31432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3438" y="500042"/>
            <a:ext cx="3714776" cy="64294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Адекватная оценка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DSCF371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8716"/>
          <a:stretch>
            <a:fillRect/>
          </a:stretch>
        </p:blipFill>
        <p:spPr>
          <a:xfrm>
            <a:off x="642910" y="1071546"/>
            <a:ext cx="3857651" cy="307183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5" name="Содержимое 3"/>
          <p:cNvGraphicFramePr>
            <a:graphicFrameLocks/>
          </p:cNvGraphicFramePr>
          <p:nvPr/>
        </p:nvGraphicFramePr>
        <p:xfrm>
          <a:off x="1214414" y="4429132"/>
          <a:ext cx="6777036" cy="181928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259012"/>
                <a:gridCol w="2259012"/>
                <a:gridCol w="2259012"/>
              </a:tblGrid>
              <a:tr h="6064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165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Завышенная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58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Адекватная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6064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1 самооценка</a:t>
                      </a:r>
                      <a:endParaRPr lang="ru-RU" sz="2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165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58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0%</a:t>
                      </a:r>
                      <a:endParaRPr lang="ru-RU" sz="2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6064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2 самооценка</a:t>
                      </a:r>
                      <a:endParaRPr lang="ru-RU" sz="2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66%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34%</a:t>
                      </a:r>
                      <a:endParaRPr lang="ru-RU" sz="2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23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57224" y="785794"/>
            <a:ext cx="2109843" cy="2928958"/>
          </a:xfr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86248" y="0"/>
            <a:ext cx="4000528" cy="642942"/>
          </a:xfrm>
        </p:spPr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rgbClr val="FF0000"/>
                </a:solidFill>
              </a:rPr>
              <a:t>Саморегуляция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785794"/>
            <a:ext cx="2143108" cy="2960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785794"/>
            <a:ext cx="2212959" cy="3057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00364" y="3929066"/>
            <a:ext cx="2973385" cy="2152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3568" y="4725144"/>
            <a:ext cx="6637468" cy="1150988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Игра «Нарисуй круг и треугольник»</a:t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Одновременно двумя руками на одном листе нарисовать одной рукой круг, другой квадрат.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type="body" idx="1"/>
          </p:nvPr>
        </p:nvSpPr>
        <p:spPr>
          <a:xfrm>
            <a:off x="611560" y="548680"/>
            <a:ext cx="8064896" cy="2736304"/>
          </a:xfrm>
        </p:spPr>
        <p:txBody>
          <a:bodyPr>
            <a:normAutofit fontScale="92500" lnSpcReduction="20000"/>
          </a:bodyPr>
          <a:lstStyle/>
          <a:p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«Не пропусти животное (растение, профессию)»</a:t>
            </a:r>
          </a:p>
          <a:p>
            <a:r>
              <a:rPr 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Зачитывается список слов. Задача детей хлопнуть в ладоши тогда, когда встретится слово, обозначающее, например, животное.</a:t>
            </a:r>
            <a:endParaRPr lang="ru-RU" sz="17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Упражнение развивает внимательность, быстроту распределения и переключения внимания, а, кроме того, расширяет кругозор и познавательную активность ребенка.</a:t>
            </a:r>
          </a:p>
          <a:p>
            <a:endParaRPr lang="ru-RU" sz="17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Вариант 1.</a:t>
            </a:r>
          </a:p>
          <a:p>
            <a:endParaRPr lang="ru-RU" sz="13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МАШИНА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МЕДВЕДЬ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ПУЛЕМЁТ, </a:t>
            </a:r>
            <a:r>
              <a:rPr lang="ru-RU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КЕНГУРУ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ПРЫГУН, ЧАЙНИК, </a:t>
            </a:r>
            <a:r>
              <a:rPr lang="ru-RU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ЛИСА 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ФОТОГРАФ, </a:t>
            </a:r>
            <a:r>
              <a:rPr lang="ru-RU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ЁЖ, КОШКА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МУЗЫКАНТ, ПИРОГ, </a:t>
            </a:r>
            <a:r>
              <a:rPr lang="ru-RU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ТИГР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АРТИСТ, СВЕЧА, </a:t>
            </a:r>
            <a:r>
              <a:rPr lang="ru-RU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ЛОСЬ,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ОБЕЗЬЯНА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 ГАЗЕТА, КОНТРОЛЁР, ШУТКА, </a:t>
            </a:r>
            <a:r>
              <a:rPr lang="ru-RU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РЫСЬ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 СОЛНЦЕ, </a:t>
            </a:r>
            <a:r>
              <a:rPr lang="ru-RU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МЫШЬ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 ГОЛОВА, БЕРЕГ</a:t>
            </a:r>
            <a:r>
              <a:rPr lang="ru-RU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ЗЕБРА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РОЩА, </a:t>
            </a:r>
            <a:r>
              <a:rPr lang="ru-RU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СОБАКА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САМОВАР, </a:t>
            </a:r>
            <a:r>
              <a:rPr lang="ru-RU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ВОЛК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П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АЛЬТО, ПЕВЕЦ,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ЕНОТ, БОБР,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ЛОШАДЬ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СЛОВАРЬ, ВОДОЛАЗ, ВАЛЬС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 ОВЦА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ПУЛЕМЁТЧИК…</a:t>
            </a:r>
          </a:p>
          <a:p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3356992"/>
            <a:ext cx="813690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Вариант 2.</a:t>
            </a:r>
          </a:p>
          <a:p>
            <a:r>
              <a:rPr lang="ru-RU" sz="130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ЛАМПА</a:t>
            </a:r>
            <a:r>
              <a:rPr lang="ru-RU" sz="130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lang="ru-RU" sz="1300" b="1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ВОДИТЕЛЬ,</a:t>
            </a:r>
            <a:r>
              <a:rPr lang="ru-RU" sz="130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НОЖНИЦЫ, </a:t>
            </a:r>
            <a:r>
              <a:rPr lang="ru-RU" sz="1300" b="1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МЕХАНИК</a:t>
            </a:r>
            <a:r>
              <a:rPr lang="ru-RU" sz="130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, ЛИПА</a:t>
            </a:r>
            <a:r>
              <a:rPr lang="ru-RU" sz="1300" b="1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, ТОКАРЬ, СТАЛЕВАР</a:t>
            </a:r>
            <a:r>
              <a:rPr lang="ru-RU" sz="130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, ЯБЛОКО, БОЛТУН, </a:t>
            </a:r>
            <a:r>
              <a:rPr lang="ru-RU" sz="1300" b="1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АРХИТЕКТОР</a:t>
            </a:r>
            <a:r>
              <a:rPr lang="ru-RU" sz="130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, КАРАНДАШ, </a:t>
            </a:r>
            <a:r>
              <a:rPr lang="ru-RU" sz="1300" b="1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СТРОИТЕЛЬ,</a:t>
            </a:r>
            <a:r>
              <a:rPr lang="ru-RU" sz="130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ГРОЗА, ОБРУЧ, </a:t>
            </a:r>
            <a:r>
              <a:rPr lang="ru-RU" sz="1300" b="1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СТОЛЯР</a:t>
            </a:r>
            <a:r>
              <a:rPr lang="ru-RU" sz="130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, МЕЛЬНИЦА, </a:t>
            </a:r>
            <a:r>
              <a:rPr lang="ru-RU" sz="1300" b="1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ТКАЧ,</a:t>
            </a:r>
            <a:r>
              <a:rPr lang="ru-RU" sz="130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ПОПУГАЙ, </a:t>
            </a:r>
            <a:r>
              <a:rPr lang="ru-RU" sz="1300" b="1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ПЕКАРЬ, ШАХТЁР</a:t>
            </a:r>
            <a:r>
              <a:rPr lang="ru-RU" sz="130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, ЛИСТОК, </a:t>
            </a:r>
            <a:r>
              <a:rPr lang="ru-RU" sz="1300" b="1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ЭКСКУРСОВОД, УЧИТЕЛЬ</a:t>
            </a:r>
            <a:r>
              <a:rPr lang="ru-RU" sz="130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, СЕНО, ТЕРПЕНИЕ</a:t>
            </a:r>
            <a:r>
              <a:rPr lang="ru-RU" sz="1300" b="1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, КОНДИТЕР</a:t>
            </a:r>
            <a:r>
              <a:rPr lang="ru-RU" sz="130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, ОЧКИ, РЕКА, </a:t>
            </a:r>
            <a:r>
              <a:rPr lang="ru-RU" sz="1300" b="1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ПРОДАВЕЦ,</a:t>
            </a:r>
            <a:r>
              <a:rPr lang="ru-RU" sz="130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ТЕТРАДЬ, ЗАКОН</a:t>
            </a:r>
            <a:r>
              <a:rPr lang="ru-RU" sz="1300" b="1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,</a:t>
            </a:r>
            <a:r>
              <a:rPr lang="ru-RU" sz="130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1300" b="1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ПАРИКМАХЕР, ЦВЕТОВОД</a:t>
            </a:r>
            <a:r>
              <a:rPr lang="ru-RU" sz="130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, ФАНТАЗИЯ, </a:t>
            </a:r>
            <a:r>
              <a:rPr lang="ru-RU" sz="1300" b="1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ТРАКТОРИСТ… 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Результаты стартового уровня первоклассников </a:t>
            </a:r>
            <a:br>
              <a:rPr lang="ru-RU" b="1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</a:br>
            <a:r>
              <a:rPr lang="ru-RU" b="1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г. Нефтеюганска</a:t>
            </a:r>
            <a:endParaRPr lang="ru-RU" b="1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611560" y="2323652"/>
            <a:ext cx="7848872" cy="3508977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«Рисование бус» – 25%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Самоконтроль – от 40%  до 51%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Задание «Продолжи ряд» – 42%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«Раскрашивание фигуры» – 35%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«Упорядочивание» – 22%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Диктант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– 17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%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данные показывают процент детей, не справившихся с заданиями при обследовании)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Продолжи узор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://testoteka.narod.ru/got/1/05/2.gif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000100" y="1428736"/>
            <a:ext cx="7215238" cy="464347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Продолжи узор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Раскрашивание фигур</a:t>
            </a:r>
            <a:endParaRPr lang="ru-RU" sz="3200" dirty="0"/>
          </a:p>
        </p:txBody>
      </p:sp>
      <p:pic>
        <p:nvPicPr>
          <p:cNvPr id="4" name="Содержимое 3" descr="http://testoteka.narod.ru/got/1/05/3.gif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071538" y="2214554"/>
            <a:ext cx="7143800" cy="1428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79690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Упорядочивание</a:t>
            </a:r>
            <a:endParaRPr lang="en-US" sz="3200" b="1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Блок-схема: узел 7"/>
          <p:cNvSpPr/>
          <p:nvPr/>
        </p:nvSpPr>
        <p:spPr>
          <a:xfrm>
            <a:off x="7429520" y="1214422"/>
            <a:ext cx="785818" cy="857256"/>
          </a:xfrm>
          <a:prstGeom prst="flowChartConnector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узел 9"/>
          <p:cNvSpPr/>
          <p:nvPr/>
        </p:nvSpPr>
        <p:spPr>
          <a:xfrm>
            <a:off x="6429388" y="1214422"/>
            <a:ext cx="785818" cy="857256"/>
          </a:xfrm>
          <a:prstGeom prst="flowChartConnector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узел 10"/>
          <p:cNvSpPr/>
          <p:nvPr/>
        </p:nvSpPr>
        <p:spPr>
          <a:xfrm>
            <a:off x="5357818" y="1214422"/>
            <a:ext cx="785818" cy="857256"/>
          </a:xfrm>
          <a:prstGeom prst="flowChartConnector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4357686" y="1214422"/>
            <a:ext cx="785818" cy="857256"/>
          </a:xfrm>
          <a:prstGeom prst="flowChartConnector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3286116" y="1214422"/>
            <a:ext cx="785818" cy="857256"/>
          </a:xfrm>
          <a:prstGeom prst="flowChartConnector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узел 13"/>
          <p:cNvSpPr/>
          <p:nvPr/>
        </p:nvSpPr>
        <p:spPr>
          <a:xfrm>
            <a:off x="2143108" y="1214422"/>
            <a:ext cx="785818" cy="857256"/>
          </a:xfrm>
          <a:prstGeom prst="flowChartConnector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узел 14"/>
          <p:cNvSpPr/>
          <p:nvPr/>
        </p:nvSpPr>
        <p:spPr>
          <a:xfrm>
            <a:off x="1000100" y="1214422"/>
            <a:ext cx="785818" cy="857256"/>
          </a:xfrm>
          <a:prstGeom prst="flowChartConnector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16" name="Блок-схема: узел 15"/>
          <p:cNvSpPr/>
          <p:nvPr/>
        </p:nvSpPr>
        <p:spPr>
          <a:xfrm flipH="1">
            <a:off x="7786710" y="1571611"/>
            <a:ext cx="142876" cy="14287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Блок-схема: узел 16"/>
          <p:cNvSpPr/>
          <p:nvPr/>
        </p:nvSpPr>
        <p:spPr>
          <a:xfrm flipH="1">
            <a:off x="2357422" y="1428736"/>
            <a:ext cx="142876" cy="14287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Блок-схема: узел 17"/>
          <p:cNvSpPr/>
          <p:nvPr/>
        </p:nvSpPr>
        <p:spPr>
          <a:xfrm flipH="1" flipV="1">
            <a:off x="2500298" y="1643049"/>
            <a:ext cx="142876" cy="14287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Блок-схема: узел 18"/>
          <p:cNvSpPr/>
          <p:nvPr/>
        </p:nvSpPr>
        <p:spPr>
          <a:xfrm flipH="1" flipV="1">
            <a:off x="3571868" y="1571612"/>
            <a:ext cx="142876" cy="14287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Блок-схема: узел 19"/>
          <p:cNvSpPr/>
          <p:nvPr/>
        </p:nvSpPr>
        <p:spPr>
          <a:xfrm flipH="1" flipV="1">
            <a:off x="2714612" y="1428736"/>
            <a:ext cx="142876" cy="14287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Блок-схема: узел 20"/>
          <p:cNvSpPr/>
          <p:nvPr/>
        </p:nvSpPr>
        <p:spPr>
          <a:xfrm flipH="1" flipV="1">
            <a:off x="3643306" y="1285863"/>
            <a:ext cx="142876" cy="14287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Блок-схема: узел 21"/>
          <p:cNvSpPr/>
          <p:nvPr/>
        </p:nvSpPr>
        <p:spPr>
          <a:xfrm flipH="1" flipV="1">
            <a:off x="4500562" y="1714488"/>
            <a:ext cx="142876" cy="14287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Блок-схема: узел 22"/>
          <p:cNvSpPr/>
          <p:nvPr/>
        </p:nvSpPr>
        <p:spPr>
          <a:xfrm flipH="1" flipV="1">
            <a:off x="4572000" y="1428736"/>
            <a:ext cx="142876" cy="14287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Блок-схема: узел 23"/>
          <p:cNvSpPr/>
          <p:nvPr/>
        </p:nvSpPr>
        <p:spPr>
          <a:xfrm flipV="1">
            <a:off x="4786314" y="1714488"/>
            <a:ext cx="142876" cy="14287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Блок-схема: узел 24"/>
          <p:cNvSpPr/>
          <p:nvPr/>
        </p:nvSpPr>
        <p:spPr>
          <a:xfrm flipV="1">
            <a:off x="4786314" y="1357298"/>
            <a:ext cx="142876" cy="14287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Блок-схема: узел 25"/>
          <p:cNvSpPr/>
          <p:nvPr/>
        </p:nvSpPr>
        <p:spPr>
          <a:xfrm flipV="1">
            <a:off x="5715008" y="1643050"/>
            <a:ext cx="142876" cy="14287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Блок-схема: узел 26"/>
          <p:cNvSpPr/>
          <p:nvPr/>
        </p:nvSpPr>
        <p:spPr>
          <a:xfrm flipV="1">
            <a:off x="5643570" y="1357298"/>
            <a:ext cx="142876" cy="14287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Блок-схема: узел 27"/>
          <p:cNvSpPr/>
          <p:nvPr/>
        </p:nvSpPr>
        <p:spPr>
          <a:xfrm flipV="1">
            <a:off x="5857884" y="1500174"/>
            <a:ext cx="142876" cy="14287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Блок-схема: узел 28"/>
          <p:cNvSpPr/>
          <p:nvPr/>
        </p:nvSpPr>
        <p:spPr>
          <a:xfrm flipV="1">
            <a:off x="5500694" y="1571612"/>
            <a:ext cx="142876" cy="14287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Блок-схема: узел 29"/>
          <p:cNvSpPr/>
          <p:nvPr/>
        </p:nvSpPr>
        <p:spPr>
          <a:xfrm flipV="1">
            <a:off x="5572132" y="1785926"/>
            <a:ext cx="142876" cy="14287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Блок-схема: узел 30"/>
          <p:cNvSpPr/>
          <p:nvPr/>
        </p:nvSpPr>
        <p:spPr>
          <a:xfrm flipV="1">
            <a:off x="5857884" y="1785926"/>
            <a:ext cx="142876" cy="14287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Блок-схема: узел 31"/>
          <p:cNvSpPr/>
          <p:nvPr/>
        </p:nvSpPr>
        <p:spPr>
          <a:xfrm flipV="1">
            <a:off x="6786578" y="1357298"/>
            <a:ext cx="142876" cy="14287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Блок-схема: узел 33"/>
          <p:cNvSpPr/>
          <p:nvPr/>
        </p:nvSpPr>
        <p:spPr>
          <a:xfrm flipV="1">
            <a:off x="6572264" y="1357298"/>
            <a:ext cx="142876" cy="14287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Блок-схема: узел 34"/>
          <p:cNvSpPr/>
          <p:nvPr/>
        </p:nvSpPr>
        <p:spPr>
          <a:xfrm flipV="1">
            <a:off x="6572264" y="1571612"/>
            <a:ext cx="142876" cy="14287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Блок-схема: узел 35"/>
          <p:cNvSpPr/>
          <p:nvPr/>
        </p:nvSpPr>
        <p:spPr>
          <a:xfrm flipV="1">
            <a:off x="6786578" y="1571612"/>
            <a:ext cx="142876" cy="14287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Блок-схема: узел 36"/>
          <p:cNvSpPr/>
          <p:nvPr/>
        </p:nvSpPr>
        <p:spPr>
          <a:xfrm flipV="1">
            <a:off x="7000892" y="1571612"/>
            <a:ext cx="142876" cy="14287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Блок-схема: узел 37"/>
          <p:cNvSpPr/>
          <p:nvPr/>
        </p:nvSpPr>
        <p:spPr>
          <a:xfrm flipV="1">
            <a:off x="6786578" y="1785926"/>
            <a:ext cx="142876" cy="14287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Блок-схема: узел 38"/>
          <p:cNvSpPr/>
          <p:nvPr/>
        </p:nvSpPr>
        <p:spPr>
          <a:xfrm flipV="1">
            <a:off x="6572264" y="1785926"/>
            <a:ext cx="142876" cy="14287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Блок-схема: узел 39"/>
          <p:cNvSpPr/>
          <p:nvPr/>
        </p:nvSpPr>
        <p:spPr>
          <a:xfrm flipH="1">
            <a:off x="1500166" y="1357298"/>
            <a:ext cx="142876" cy="14287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Блок-схема: узел 40"/>
          <p:cNvSpPr/>
          <p:nvPr/>
        </p:nvSpPr>
        <p:spPr>
          <a:xfrm flipH="1">
            <a:off x="1285852" y="1428736"/>
            <a:ext cx="142876" cy="14287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Блок-схема: узел 41"/>
          <p:cNvSpPr/>
          <p:nvPr/>
        </p:nvSpPr>
        <p:spPr>
          <a:xfrm flipH="1">
            <a:off x="1500166" y="1714488"/>
            <a:ext cx="142876" cy="14287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Блок-схема: узел 42"/>
          <p:cNvSpPr/>
          <p:nvPr/>
        </p:nvSpPr>
        <p:spPr>
          <a:xfrm flipH="1">
            <a:off x="1285852" y="1714488"/>
            <a:ext cx="142876" cy="14287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Блок-схема: узел 43"/>
          <p:cNvSpPr/>
          <p:nvPr/>
        </p:nvSpPr>
        <p:spPr>
          <a:xfrm flipH="1">
            <a:off x="1142976" y="1571612"/>
            <a:ext cx="142876" cy="14287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Блок-схема: узел 45"/>
          <p:cNvSpPr/>
          <p:nvPr/>
        </p:nvSpPr>
        <p:spPr>
          <a:xfrm>
            <a:off x="1071538" y="3000372"/>
            <a:ext cx="785818" cy="857256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47" name="Блок-схема: узел 46"/>
          <p:cNvSpPr/>
          <p:nvPr/>
        </p:nvSpPr>
        <p:spPr>
          <a:xfrm>
            <a:off x="2143108" y="3000372"/>
            <a:ext cx="785818" cy="857256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48" name="Блок-схема: узел 47"/>
          <p:cNvSpPr/>
          <p:nvPr/>
        </p:nvSpPr>
        <p:spPr>
          <a:xfrm>
            <a:off x="3214678" y="3000372"/>
            <a:ext cx="785818" cy="857256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49" name="Блок-схема: узел 48"/>
          <p:cNvSpPr/>
          <p:nvPr/>
        </p:nvSpPr>
        <p:spPr>
          <a:xfrm>
            <a:off x="4357686" y="3000372"/>
            <a:ext cx="785818" cy="857256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50" name="Блок-схема: узел 49"/>
          <p:cNvSpPr/>
          <p:nvPr/>
        </p:nvSpPr>
        <p:spPr>
          <a:xfrm>
            <a:off x="5357818" y="3000372"/>
            <a:ext cx="785818" cy="857256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51" name="Блок-схема: узел 50"/>
          <p:cNvSpPr/>
          <p:nvPr/>
        </p:nvSpPr>
        <p:spPr>
          <a:xfrm>
            <a:off x="6357950" y="3000372"/>
            <a:ext cx="785818" cy="857256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52" name="Блок-схема: узел 51"/>
          <p:cNvSpPr/>
          <p:nvPr/>
        </p:nvSpPr>
        <p:spPr>
          <a:xfrm>
            <a:off x="7358082" y="3000372"/>
            <a:ext cx="785818" cy="857256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53" name="Блок-схема: узел 52"/>
          <p:cNvSpPr/>
          <p:nvPr/>
        </p:nvSpPr>
        <p:spPr>
          <a:xfrm flipH="1">
            <a:off x="1428728" y="3357562"/>
            <a:ext cx="142876" cy="14287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Блок-схема: узел 53"/>
          <p:cNvSpPr/>
          <p:nvPr/>
        </p:nvSpPr>
        <p:spPr>
          <a:xfrm flipH="1">
            <a:off x="2357422" y="3214686"/>
            <a:ext cx="142876" cy="14287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Блок-схема: узел 54"/>
          <p:cNvSpPr/>
          <p:nvPr/>
        </p:nvSpPr>
        <p:spPr>
          <a:xfrm flipH="1">
            <a:off x="2571736" y="3429000"/>
            <a:ext cx="142876" cy="14287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Блок-схема: узел 55"/>
          <p:cNvSpPr/>
          <p:nvPr/>
        </p:nvSpPr>
        <p:spPr>
          <a:xfrm flipH="1">
            <a:off x="3428992" y="3214686"/>
            <a:ext cx="142876" cy="14287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Блок-схема: узел 56"/>
          <p:cNvSpPr/>
          <p:nvPr/>
        </p:nvSpPr>
        <p:spPr>
          <a:xfrm flipH="1">
            <a:off x="3357554" y="3500438"/>
            <a:ext cx="142876" cy="14287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Блок-схема: узел 57"/>
          <p:cNvSpPr/>
          <p:nvPr/>
        </p:nvSpPr>
        <p:spPr>
          <a:xfrm flipH="1">
            <a:off x="3714744" y="3357562"/>
            <a:ext cx="142876" cy="14287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Блок-схема: узел 60"/>
          <p:cNvSpPr/>
          <p:nvPr/>
        </p:nvSpPr>
        <p:spPr>
          <a:xfrm flipH="1">
            <a:off x="4572000" y="3143248"/>
            <a:ext cx="142876" cy="14287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Блок-схема: узел 61"/>
          <p:cNvSpPr/>
          <p:nvPr/>
        </p:nvSpPr>
        <p:spPr>
          <a:xfrm flipH="1">
            <a:off x="4429124" y="3429000"/>
            <a:ext cx="142876" cy="14287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Блок-схема: узел 62"/>
          <p:cNvSpPr/>
          <p:nvPr/>
        </p:nvSpPr>
        <p:spPr>
          <a:xfrm flipH="1">
            <a:off x="4643438" y="3643314"/>
            <a:ext cx="142876" cy="14287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Блок-схема: узел 63"/>
          <p:cNvSpPr/>
          <p:nvPr/>
        </p:nvSpPr>
        <p:spPr>
          <a:xfrm flipH="1">
            <a:off x="4929190" y="3286124"/>
            <a:ext cx="142876" cy="14287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Блок-схема: узел 64"/>
          <p:cNvSpPr/>
          <p:nvPr/>
        </p:nvSpPr>
        <p:spPr>
          <a:xfrm flipH="1">
            <a:off x="6572264" y="3143248"/>
            <a:ext cx="142876" cy="14287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Блок-схема: узел 65"/>
          <p:cNvSpPr/>
          <p:nvPr/>
        </p:nvSpPr>
        <p:spPr>
          <a:xfrm flipH="1">
            <a:off x="5500694" y="3214686"/>
            <a:ext cx="142876" cy="14287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Блок-схема: узел 66"/>
          <p:cNvSpPr/>
          <p:nvPr/>
        </p:nvSpPr>
        <p:spPr>
          <a:xfrm flipH="1">
            <a:off x="5429256" y="3429000"/>
            <a:ext cx="142876" cy="14287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Блок-схема: узел 67"/>
          <p:cNvSpPr/>
          <p:nvPr/>
        </p:nvSpPr>
        <p:spPr>
          <a:xfrm flipH="1">
            <a:off x="5572132" y="3643314"/>
            <a:ext cx="142876" cy="14287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Блок-схема: узел 68"/>
          <p:cNvSpPr/>
          <p:nvPr/>
        </p:nvSpPr>
        <p:spPr>
          <a:xfrm flipH="1">
            <a:off x="5857884" y="3571876"/>
            <a:ext cx="142876" cy="14287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Блок-схема: узел 69"/>
          <p:cNvSpPr/>
          <p:nvPr/>
        </p:nvSpPr>
        <p:spPr>
          <a:xfrm flipH="1">
            <a:off x="5786446" y="3214686"/>
            <a:ext cx="142876" cy="14287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Блок-схема: узел 70"/>
          <p:cNvSpPr/>
          <p:nvPr/>
        </p:nvSpPr>
        <p:spPr>
          <a:xfrm flipH="1">
            <a:off x="6786578" y="3143248"/>
            <a:ext cx="142876" cy="14287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Блок-схема: узел 71"/>
          <p:cNvSpPr/>
          <p:nvPr/>
        </p:nvSpPr>
        <p:spPr>
          <a:xfrm flipH="1">
            <a:off x="6858016" y="3357562"/>
            <a:ext cx="142876" cy="14287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Блок-схема: узел 72"/>
          <p:cNvSpPr/>
          <p:nvPr/>
        </p:nvSpPr>
        <p:spPr>
          <a:xfrm flipH="1">
            <a:off x="6786578" y="3571876"/>
            <a:ext cx="142876" cy="14287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Блок-схема: узел 73"/>
          <p:cNvSpPr/>
          <p:nvPr/>
        </p:nvSpPr>
        <p:spPr>
          <a:xfrm flipH="1">
            <a:off x="6572264" y="3571876"/>
            <a:ext cx="142876" cy="14287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Блок-схема: узел 74"/>
          <p:cNvSpPr/>
          <p:nvPr/>
        </p:nvSpPr>
        <p:spPr>
          <a:xfrm flipH="1">
            <a:off x="6500826" y="3357562"/>
            <a:ext cx="142876" cy="14287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Блок-схема: узел 75"/>
          <p:cNvSpPr/>
          <p:nvPr/>
        </p:nvSpPr>
        <p:spPr>
          <a:xfrm flipH="1">
            <a:off x="7572396" y="3143248"/>
            <a:ext cx="142876" cy="14287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Блок-схема: узел 76"/>
          <p:cNvSpPr/>
          <p:nvPr/>
        </p:nvSpPr>
        <p:spPr>
          <a:xfrm flipH="1">
            <a:off x="7786710" y="3143248"/>
            <a:ext cx="142876" cy="14287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Блок-схема: узел 77"/>
          <p:cNvSpPr/>
          <p:nvPr/>
        </p:nvSpPr>
        <p:spPr>
          <a:xfrm flipH="1">
            <a:off x="7858148" y="3286124"/>
            <a:ext cx="142876" cy="14287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Блок-схема: узел 78"/>
          <p:cNvSpPr/>
          <p:nvPr/>
        </p:nvSpPr>
        <p:spPr>
          <a:xfrm flipH="1">
            <a:off x="7858148" y="3571876"/>
            <a:ext cx="142876" cy="14287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Блок-схема: узел 79"/>
          <p:cNvSpPr/>
          <p:nvPr/>
        </p:nvSpPr>
        <p:spPr>
          <a:xfrm flipH="1">
            <a:off x="7643834" y="3571876"/>
            <a:ext cx="142876" cy="14287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Блок-схема: узел 80"/>
          <p:cNvSpPr/>
          <p:nvPr/>
        </p:nvSpPr>
        <p:spPr>
          <a:xfrm flipH="1">
            <a:off x="7715272" y="3357562"/>
            <a:ext cx="142876" cy="14287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Блок-схема: узел 81"/>
          <p:cNvSpPr/>
          <p:nvPr/>
        </p:nvSpPr>
        <p:spPr>
          <a:xfrm flipH="1">
            <a:off x="7429520" y="3357562"/>
            <a:ext cx="142876" cy="14287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Группа 37"/>
          <p:cNvGrpSpPr/>
          <p:nvPr/>
        </p:nvGrpSpPr>
        <p:grpSpPr>
          <a:xfrm>
            <a:off x="539546" y="876854"/>
            <a:ext cx="7913494" cy="4814643"/>
            <a:chOff x="539546" y="876854"/>
            <a:chExt cx="7913494" cy="4814643"/>
          </a:xfrm>
        </p:grpSpPr>
        <p:sp>
          <p:nvSpPr>
            <p:cNvPr id="23" name="Полилиния 22"/>
            <p:cNvSpPr/>
            <p:nvPr/>
          </p:nvSpPr>
          <p:spPr>
            <a:xfrm rot="1138504">
              <a:off x="2475779" y="4005053"/>
              <a:ext cx="2326269" cy="28212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4106"/>
                  </a:moveTo>
                  <a:lnTo>
                    <a:pt x="2326269" y="14106"/>
                  </a:lnTo>
                </a:path>
              </a:pathLst>
            </a:custGeom>
            <a:noFill/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-110000"/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Полилиния 23"/>
            <p:cNvSpPr/>
            <p:nvPr/>
          </p:nvSpPr>
          <p:spPr>
            <a:xfrm rot="3135892">
              <a:off x="2178631" y="4449507"/>
              <a:ext cx="1331289" cy="28212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4106"/>
                  </a:moveTo>
                  <a:lnTo>
                    <a:pt x="1331289" y="14106"/>
                  </a:lnTo>
                </a:path>
              </a:pathLst>
            </a:custGeom>
            <a:noFill/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-110000"/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Полилиния 24"/>
            <p:cNvSpPr/>
            <p:nvPr/>
          </p:nvSpPr>
          <p:spPr>
            <a:xfrm rot="369784">
              <a:off x="2528655" y="3712225"/>
              <a:ext cx="3574087" cy="28212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4106"/>
                  </a:moveTo>
                  <a:lnTo>
                    <a:pt x="3574087" y="14106"/>
                  </a:lnTo>
                </a:path>
              </a:pathLst>
            </a:custGeom>
            <a:noFill/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-110000"/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Полилиния 25"/>
            <p:cNvSpPr/>
            <p:nvPr/>
          </p:nvSpPr>
          <p:spPr>
            <a:xfrm rot="21452823">
              <a:off x="2537399" y="3378256"/>
              <a:ext cx="3459143" cy="28212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4106"/>
                  </a:moveTo>
                  <a:lnTo>
                    <a:pt x="3459143" y="14106"/>
                  </a:lnTo>
                </a:path>
              </a:pathLst>
            </a:custGeom>
            <a:noFill/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-110000"/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Полилиния 26"/>
            <p:cNvSpPr/>
            <p:nvPr/>
          </p:nvSpPr>
          <p:spPr>
            <a:xfrm rot="19957589">
              <a:off x="2368857" y="2539278"/>
              <a:ext cx="3038745" cy="28212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4106"/>
                  </a:moveTo>
                  <a:lnTo>
                    <a:pt x="3038745" y="14106"/>
                  </a:lnTo>
                </a:path>
              </a:pathLst>
            </a:custGeom>
            <a:noFill/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-110000"/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Полилиния 27"/>
            <p:cNvSpPr/>
            <p:nvPr/>
          </p:nvSpPr>
          <p:spPr>
            <a:xfrm rot="20867876">
              <a:off x="2496803" y="2979367"/>
              <a:ext cx="3734167" cy="28212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4106"/>
                  </a:moveTo>
                  <a:lnTo>
                    <a:pt x="3734167" y="14106"/>
                  </a:lnTo>
                </a:path>
              </a:pathLst>
            </a:custGeom>
            <a:noFill/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-110000"/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Полилиния 28"/>
            <p:cNvSpPr/>
            <p:nvPr/>
          </p:nvSpPr>
          <p:spPr>
            <a:xfrm rot="18026989">
              <a:off x="1935663" y="2290850"/>
              <a:ext cx="1691985" cy="28212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4106"/>
                  </a:moveTo>
                  <a:lnTo>
                    <a:pt x="1691985" y="14106"/>
                  </a:lnTo>
                </a:path>
              </a:pathLst>
            </a:custGeom>
            <a:noFill/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-110000"/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0" name="Скругленный прямоугольник 29"/>
            <p:cNvSpPr/>
            <p:nvPr/>
          </p:nvSpPr>
          <p:spPr>
            <a:xfrm>
              <a:off x="539546" y="2749062"/>
              <a:ext cx="2469810" cy="1310183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Полилиния 30"/>
            <p:cNvSpPr/>
            <p:nvPr/>
          </p:nvSpPr>
          <p:spPr>
            <a:xfrm>
              <a:off x="2231740" y="876854"/>
              <a:ext cx="2365001" cy="704065"/>
            </a:xfrm>
            <a:custGeom>
              <a:avLst/>
              <a:gdLst>
                <a:gd name="connsiteX0" fmla="*/ 0 w 2365001"/>
                <a:gd name="connsiteY0" fmla="*/ 352033 h 704065"/>
                <a:gd name="connsiteX1" fmla="*/ 1182501 w 2365001"/>
                <a:gd name="connsiteY1" fmla="*/ 0 h 704065"/>
                <a:gd name="connsiteX2" fmla="*/ 2365002 w 2365001"/>
                <a:gd name="connsiteY2" fmla="*/ 352033 h 704065"/>
                <a:gd name="connsiteX3" fmla="*/ 1182501 w 2365001"/>
                <a:gd name="connsiteY3" fmla="*/ 704066 h 704065"/>
                <a:gd name="connsiteX4" fmla="*/ 0 w 2365001"/>
                <a:gd name="connsiteY4" fmla="*/ 352033 h 704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65001" h="704065">
                  <a:moveTo>
                    <a:pt x="0" y="352033"/>
                  </a:moveTo>
                  <a:cubicBezTo>
                    <a:pt x="0" y="157611"/>
                    <a:pt x="529424" y="0"/>
                    <a:pt x="1182501" y="0"/>
                  </a:cubicBezTo>
                  <a:cubicBezTo>
                    <a:pt x="1835578" y="0"/>
                    <a:pt x="2365002" y="157611"/>
                    <a:pt x="2365002" y="352033"/>
                  </a:cubicBezTo>
                  <a:cubicBezTo>
                    <a:pt x="2365002" y="546455"/>
                    <a:pt x="1835578" y="704066"/>
                    <a:pt x="1182501" y="704066"/>
                  </a:cubicBezTo>
                  <a:cubicBezTo>
                    <a:pt x="529424" y="704066"/>
                    <a:pt x="0" y="546455"/>
                    <a:pt x="0" y="352033"/>
                  </a:cubicBez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-307194"/>
                <a:satOff val="2727"/>
                <a:lumOff val="-924"/>
                <a:alphaOff val="0"/>
              </a:schemeClr>
            </a:fillRef>
            <a:effectRef idx="2">
              <a:schemeClr val="accent4">
                <a:hueOff val="-307194"/>
                <a:satOff val="2727"/>
                <a:lumOff val="-924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57776" tIns="114538" rIns="357776" bIns="114538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kern="1200" dirty="0" err="1" smtClean="0">
                  <a:latin typeface="Times New Roman" pitchFamily="18" charset="0"/>
                  <a:cs typeface="Times New Roman" pitchFamily="18" charset="0"/>
                </a:rPr>
                <a:t>целеполагание</a:t>
              </a:r>
              <a:endParaRPr lang="ru-RU" sz="18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Полилиния 31"/>
            <p:cNvSpPr/>
            <p:nvPr/>
          </p:nvSpPr>
          <p:spPr>
            <a:xfrm>
              <a:off x="5832142" y="2100990"/>
              <a:ext cx="2591633" cy="589530"/>
            </a:xfrm>
            <a:custGeom>
              <a:avLst/>
              <a:gdLst>
                <a:gd name="connsiteX0" fmla="*/ 0 w 2591633"/>
                <a:gd name="connsiteY0" fmla="*/ 294765 h 589530"/>
                <a:gd name="connsiteX1" fmla="*/ 1295817 w 2591633"/>
                <a:gd name="connsiteY1" fmla="*/ 0 h 589530"/>
                <a:gd name="connsiteX2" fmla="*/ 2591634 w 2591633"/>
                <a:gd name="connsiteY2" fmla="*/ 294765 h 589530"/>
                <a:gd name="connsiteX3" fmla="*/ 1295817 w 2591633"/>
                <a:gd name="connsiteY3" fmla="*/ 589530 h 589530"/>
                <a:gd name="connsiteX4" fmla="*/ 0 w 2591633"/>
                <a:gd name="connsiteY4" fmla="*/ 294765 h 589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91633" h="589530">
                  <a:moveTo>
                    <a:pt x="0" y="294765"/>
                  </a:moveTo>
                  <a:cubicBezTo>
                    <a:pt x="0" y="131971"/>
                    <a:pt x="580157" y="0"/>
                    <a:pt x="1295817" y="0"/>
                  </a:cubicBezTo>
                  <a:cubicBezTo>
                    <a:pt x="2011477" y="0"/>
                    <a:pt x="2591634" y="131971"/>
                    <a:pt x="2591634" y="294765"/>
                  </a:cubicBezTo>
                  <a:cubicBezTo>
                    <a:pt x="2591634" y="457559"/>
                    <a:pt x="2011477" y="589530"/>
                    <a:pt x="1295817" y="589530"/>
                  </a:cubicBezTo>
                  <a:cubicBezTo>
                    <a:pt x="580157" y="589530"/>
                    <a:pt x="0" y="457559"/>
                    <a:pt x="0" y="294765"/>
                  </a:cubicBez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-614389"/>
                <a:satOff val="5453"/>
                <a:lumOff val="-1849"/>
                <a:alphaOff val="0"/>
              </a:schemeClr>
            </a:fillRef>
            <a:effectRef idx="2">
              <a:schemeClr val="accent4">
                <a:hueOff val="-614389"/>
                <a:satOff val="5453"/>
                <a:lumOff val="-1849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90966" tIns="97765" rIns="390966" bIns="97765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kern="1200" dirty="0" smtClean="0">
                  <a:latin typeface="Times New Roman" pitchFamily="18" charset="0"/>
                  <a:cs typeface="Times New Roman" pitchFamily="18" charset="0"/>
                </a:rPr>
                <a:t>прогнозирование</a:t>
              </a:r>
              <a:r>
                <a:rPr lang="ru-RU" sz="1000" kern="1200" dirty="0" smtClean="0"/>
                <a:t> </a:t>
              </a:r>
              <a:endParaRPr lang="ru-RU" sz="1000" kern="1200" dirty="0"/>
            </a:p>
          </p:txBody>
        </p:sp>
        <p:sp>
          <p:nvSpPr>
            <p:cNvPr id="33" name="Полилиния 32"/>
            <p:cNvSpPr/>
            <p:nvPr/>
          </p:nvSpPr>
          <p:spPr>
            <a:xfrm>
              <a:off x="4583829" y="1293077"/>
              <a:ext cx="2333912" cy="591883"/>
            </a:xfrm>
            <a:custGeom>
              <a:avLst/>
              <a:gdLst>
                <a:gd name="connsiteX0" fmla="*/ 0 w 2333912"/>
                <a:gd name="connsiteY0" fmla="*/ 295942 h 591883"/>
                <a:gd name="connsiteX1" fmla="*/ 1166956 w 2333912"/>
                <a:gd name="connsiteY1" fmla="*/ 0 h 591883"/>
                <a:gd name="connsiteX2" fmla="*/ 2333912 w 2333912"/>
                <a:gd name="connsiteY2" fmla="*/ 295942 h 591883"/>
                <a:gd name="connsiteX3" fmla="*/ 1166956 w 2333912"/>
                <a:gd name="connsiteY3" fmla="*/ 591884 h 591883"/>
                <a:gd name="connsiteX4" fmla="*/ 0 w 2333912"/>
                <a:gd name="connsiteY4" fmla="*/ 295942 h 591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33912" h="591883">
                  <a:moveTo>
                    <a:pt x="0" y="295942"/>
                  </a:moveTo>
                  <a:cubicBezTo>
                    <a:pt x="0" y="132498"/>
                    <a:pt x="522464" y="0"/>
                    <a:pt x="1166956" y="0"/>
                  </a:cubicBezTo>
                  <a:cubicBezTo>
                    <a:pt x="1811448" y="0"/>
                    <a:pt x="2333912" y="132498"/>
                    <a:pt x="2333912" y="295942"/>
                  </a:cubicBezTo>
                  <a:cubicBezTo>
                    <a:pt x="2333912" y="459386"/>
                    <a:pt x="1811448" y="591884"/>
                    <a:pt x="1166956" y="591884"/>
                  </a:cubicBezTo>
                  <a:cubicBezTo>
                    <a:pt x="522464" y="591884"/>
                    <a:pt x="0" y="459386"/>
                    <a:pt x="0" y="295942"/>
                  </a:cubicBez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-921583"/>
                <a:satOff val="8180"/>
                <a:lumOff val="-2773"/>
                <a:alphaOff val="0"/>
              </a:schemeClr>
            </a:fillRef>
            <a:effectRef idx="2">
              <a:schemeClr val="accent4">
                <a:hueOff val="-921583"/>
                <a:satOff val="8180"/>
                <a:lumOff val="-2773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53223" tIns="98109" rIns="353223" bIns="98109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kern="1200" dirty="0" smtClean="0">
                  <a:latin typeface="Times New Roman" pitchFamily="18" charset="0"/>
                  <a:cs typeface="Times New Roman" pitchFamily="18" charset="0"/>
                </a:rPr>
                <a:t>планирование</a:t>
              </a:r>
              <a:endParaRPr lang="ru-RU" sz="18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" name="Полилиния 33"/>
            <p:cNvSpPr/>
            <p:nvPr/>
          </p:nvSpPr>
          <p:spPr>
            <a:xfrm>
              <a:off x="5976159" y="2965085"/>
              <a:ext cx="2476881" cy="602013"/>
            </a:xfrm>
            <a:custGeom>
              <a:avLst/>
              <a:gdLst>
                <a:gd name="connsiteX0" fmla="*/ 0 w 2476881"/>
                <a:gd name="connsiteY0" fmla="*/ 301007 h 602013"/>
                <a:gd name="connsiteX1" fmla="*/ 1238441 w 2476881"/>
                <a:gd name="connsiteY1" fmla="*/ 0 h 602013"/>
                <a:gd name="connsiteX2" fmla="*/ 2476882 w 2476881"/>
                <a:gd name="connsiteY2" fmla="*/ 301007 h 602013"/>
                <a:gd name="connsiteX3" fmla="*/ 1238441 w 2476881"/>
                <a:gd name="connsiteY3" fmla="*/ 602014 h 602013"/>
                <a:gd name="connsiteX4" fmla="*/ 0 w 2476881"/>
                <a:gd name="connsiteY4" fmla="*/ 301007 h 602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76881" h="602013">
                  <a:moveTo>
                    <a:pt x="0" y="301007"/>
                  </a:moveTo>
                  <a:cubicBezTo>
                    <a:pt x="0" y="134765"/>
                    <a:pt x="554469" y="0"/>
                    <a:pt x="1238441" y="0"/>
                  </a:cubicBezTo>
                  <a:cubicBezTo>
                    <a:pt x="1922413" y="0"/>
                    <a:pt x="2476882" y="134765"/>
                    <a:pt x="2476882" y="301007"/>
                  </a:cubicBezTo>
                  <a:cubicBezTo>
                    <a:pt x="2476882" y="467249"/>
                    <a:pt x="1922413" y="602014"/>
                    <a:pt x="1238441" y="602014"/>
                  </a:cubicBezTo>
                  <a:cubicBezTo>
                    <a:pt x="554469" y="602014"/>
                    <a:pt x="0" y="467249"/>
                    <a:pt x="0" y="301007"/>
                  </a:cubicBez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-1228777"/>
                <a:satOff val="10907"/>
                <a:lumOff val="-3698"/>
                <a:alphaOff val="0"/>
              </a:schemeClr>
            </a:fillRef>
            <a:effectRef idx="2">
              <a:schemeClr val="accent4">
                <a:hueOff val="-1228777"/>
                <a:satOff val="10907"/>
                <a:lumOff val="-369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74161" tIns="99593" rIns="374161" bIns="99593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kern="1200" dirty="0" smtClean="0">
                  <a:latin typeface="Times New Roman" pitchFamily="18" charset="0"/>
                  <a:cs typeface="Times New Roman" pitchFamily="18" charset="0"/>
                </a:rPr>
                <a:t>контроль</a:t>
              </a:r>
              <a:endParaRPr lang="ru-RU" sz="18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Полилиния 34"/>
            <p:cNvSpPr/>
            <p:nvPr/>
          </p:nvSpPr>
          <p:spPr>
            <a:xfrm>
              <a:off x="5976159" y="3757173"/>
              <a:ext cx="2443470" cy="560770"/>
            </a:xfrm>
            <a:custGeom>
              <a:avLst/>
              <a:gdLst>
                <a:gd name="connsiteX0" fmla="*/ 0 w 2443470"/>
                <a:gd name="connsiteY0" fmla="*/ 280385 h 560770"/>
                <a:gd name="connsiteX1" fmla="*/ 1221735 w 2443470"/>
                <a:gd name="connsiteY1" fmla="*/ 0 h 560770"/>
                <a:gd name="connsiteX2" fmla="*/ 2443470 w 2443470"/>
                <a:gd name="connsiteY2" fmla="*/ 280385 h 560770"/>
                <a:gd name="connsiteX3" fmla="*/ 1221735 w 2443470"/>
                <a:gd name="connsiteY3" fmla="*/ 560770 h 560770"/>
                <a:gd name="connsiteX4" fmla="*/ 0 w 2443470"/>
                <a:gd name="connsiteY4" fmla="*/ 280385 h 560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43470" h="560770">
                  <a:moveTo>
                    <a:pt x="0" y="280385"/>
                  </a:moveTo>
                  <a:cubicBezTo>
                    <a:pt x="0" y="125533"/>
                    <a:pt x="546989" y="0"/>
                    <a:pt x="1221735" y="0"/>
                  </a:cubicBezTo>
                  <a:cubicBezTo>
                    <a:pt x="1896481" y="0"/>
                    <a:pt x="2443470" y="125533"/>
                    <a:pt x="2443470" y="280385"/>
                  </a:cubicBezTo>
                  <a:cubicBezTo>
                    <a:pt x="2443470" y="435237"/>
                    <a:pt x="1896481" y="560770"/>
                    <a:pt x="1221735" y="560770"/>
                  </a:cubicBezTo>
                  <a:cubicBezTo>
                    <a:pt x="546989" y="560770"/>
                    <a:pt x="0" y="435237"/>
                    <a:pt x="0" y="280385"/>
                  </a:cubicBez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-1535971"/>
                <a:satOff val="13634"/>
                <a:lumOff val="-4622"/>
                <a:alphaOff val="0"/>
              </a:schemeClr>
            </a:fillRef>
            <a:effectRef idx="2">
              <a:schemeClr val="accent4">
                <a:hueOff val="-1535971"/>
                <a:satOff val="13634"/>
                <a:lumOff val="-4622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9268" tIns="93553" rIns="369268" bIns="93553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kern="1200" dirty="0" smtClean="0">
                  <a:latin typeface="Times New Roman" pitchFamily="18" charset="0"/>
                  <a:cs typeface="Times New Roman" pitchFamily="18" charset="0"/>
                </a:rPr>
                <a:t>коррекция</a:t>
              </a:r>
              <a:endParaRPr lang="ru-RU" sz="18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" name="Полилиния 35"/>
            <p:cNvSpPr/>
            <p:nvPr/>
          </p:nvSpPr>
          <p:spPr>
            <a:xfrm>
              <a:off x="2303747" y="4981303"/>
              <a:ext cx="2431900" cy="710194"/>
            </a:xfrm>
            <a:custGeom>
              <a:avLst/>
              <a:gdLst>
                <a:gd name="connsiteX0" fmla="*/ 0 w 2431900"/>
                <a:gd name="connsiteY0" fmla="*/ 355097 h 710194"/>
                <a:gd name="connsiteX1" fmla="*/ 1215950 w 2431900"/>
                <a:gd name="connsiteY1" fmla="*/ 0 h 710194"/>
                <a:gd name="connsiteX2" fmla="*/ 2431900 w 2431900"/>
                <a:gd name="connsiteY2" fmla="*/ 355097 h 710194"/>
                <a:gd name="connsiteX3" fmla="*/ 1215950 w 2431900"/>
                <a:gd name="connsiteY3" fmla="*/ 710194 h 710194"/>
                <a:gd name="connsiteX4" fmla="*/ 0 w 2431900"/>
                <a:gd name="connsiteY4" fmla="*/ 355097 h 710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31900" h="710194">
                  <a:moveTo>
                    <a:pt x="0" y="355097"/>
                  </a:moveTo>
                  <a:cubicBezTo>
                    <a:pt x="0" y="158982"/>
                    <a:pt x="544399" y="0"/>
                    <a:pt x="1215950" y="0"/>
                  </a:cubicBezTo>
                  <a:cubicBezTo>
                    <a:pt x="1887501" y="0"/>
                    <a:pt x="2431900" y="158982"/>
                    <a:pt x="2431900" y="355097"/>
                  </a:cubicBezTo>
                  <a:cubicBezTo>
                    <a:pt x="2431900" y="551212"/>
                    <a:pt x="1887501" y="710194"/>
                    <a:pt x="1215950" y="710194"/>
                  </a:cubicBezTo>
                  <a:cubicBezTo>
                    <a:pt x="544399" y="710194"/>
                    <a:pt x="0" y="551212"/>
                    <a:pt x="0" y="355097"/>
                  </a:cubicBez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-1843166"/>
                <a:satOff val="16360"/>
                <a:lumOff val="-5547"/>
                <a:alphaOff val="0"/>
              </a:schemeClr>
            </a:fillRef>
            <a:effectRef idx="2">
              <a:schemeClr val="accent4">
                <a:hueOff val="-1843166"/>
                <a:satOff val="16360"/>
                <a:lumOff val="-5547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7574" tIns="115436" rIns="367574" bIns="115436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kern="1200" dirty="0" smtClean="0">
                  <a:latin typeface="Times New Roman" pitchFamily="18" charset="0"/>
                  <a:cs typeface="Times New Roman" pitchFamily="18" charset="0"/>
                </a:rPr>
                <a:t>саморегуляция</a:t>
              </a:r>
              <a:endParaRPr lang="ru-RU" sz="18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Полилиния 36"/>
            <p:cNvSpPr/>
            <p:nvPr/>
          </p:nvSpPr>
          <p:spPr>
            <a:xfrm>
              <a:off x="4247969" y="4333237"/>
              <a:ext cx="2463430" cy="637707"/>
            </a:xfrm>
            <a:custGeom>
              <a:avLst/>
              <a:gdLst>
                <a:gd name="connsiteX0" fmla="*/ 0 w 2463430"/>
                <a:gd name="connsiteY0" fmla="*/ 318854 h 637707"/>
                <a:gd name="connsiteX1" fmla="*/ 1231715 w 2463430"/>
                <a:gd name="connsiteY1" fmla="*/ 0 h 637707"/>
                <a:gd name="connsiteX2" fmla="*/ 2463430 w 2463430"/>
                <a:gd name="connsiteY2" fmla="*/ 318854 h 637707"/>
                <a:gd name="connsiteX3" fmla="*/ 1231715 w 2463430"/>
                <a:gd name="connsiteY3" fmla="*/ 637708 h 637707"/>
                <a:gd name="connsiteX4" fmla="*/ 0 w 2463430"/>
                <a:gd name="connsiteY4" fmla="*/ 318854 h 637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63430" h="637707">
                  <a:moveTo>
                    <a:pt x="0" y="318854"/>
                  </a:moveTo>
                  <a:cubicBezTo>
                    <a:pt x="0" y="142756"/>
                    <a:pt x="551458" y="0"/>
                    <a:pt x="1231715" y="0"/>
                  </a:cubicBezTo>
                  <a:cubicBezTo>
                    <a:pt x="1911972" y="0"/>
                    <a:pt x="2463430" y="142756"/>
                    <a:pt x="2463430" y="318854"/>
                  </a:cubicBezTo>
                  <a:cubicBezTo>
                    <a:pt x="2463430" y="494952"/>
                    <a:pt x="1911972" y="637708"/>
                    <a:pt x="1231715" y="637708"/>
                  </a:cubicBezTo>
                  <a:cubicBezTo>
                    <a:pt x="551458" y="637708"/>
                    <a:pt x="0" y="494952"/>
                    <a:pt x="0" y="318854"/>
                  </a:cubicBez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-2150360"/>
                <a:satOff val="19087"/>
                <a:lumOff val="-6471"/>
                <a:alphaOff val="0"/>
              </a:schemeClr>
            </a:fillRef>
            <a:effectRef idx="2">
              <a:schemeClr val="accent4">
                <a:hueOff val="-2150360"/>
                <a:satOff val="19087"/>
                <a:lumOff val="-647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72191" tIns="104820" rIns="372191" bIns="10482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kern="1200" dirty="0" smtClean="0">
                  <a:latin typeface="Times New Roman" pitchFamily="18" charset="0"/>
                  <a:cs typeface="Times New Roman" pitchFamily="18" charset="0"/>
                </a:rPr>
                <a:t>оценка </a:t>
              </a:r>
              <a:endParaRPr lang="ru-RU" sz="18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3895" y="2930442"/>
            <a:ext cx="2818656" cy="778098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Регулятивный компонент</a:t>
            </a:r>
            <a:endParaRPr lang="ru-RU" sz="2400" dirty="0"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48905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24" y="0"/>
            <a:ext cx="4143404" cy="57150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Целеполагание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1500174"/>
            <a:ext cx="6777317" cy="1785949"/>
          </a:xfrm>
        </p:spPr>
        <p:txBody>
          <a:bodyPr>
            <a:normAutofit/>
          </a:bodyPr>
          <a:lstStyle/>
          <a:p>
            <a:r>
              <a:rPr lang="ru-RU" dirty="0" smtClean="0"/>
              <a:t>Постановка </a:t>
            </a:r>
            <a:r>
              <a:rPr lang="ru-RU" b="1" dirty="0" smtClean="0"/>
              <a:t>учебной задачи </a:t>
            </a:r>
            <a:r>
              <a:rPr lang="ru-RU" dirty="0" smtClean="0"/>
              <a:t>на основе соотнесения того, что уже известно и усвоено детьми, и того, что еще не известно.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DSCF37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6020"/>
          <a:stretch>
            <a:fillRect/>
          </a:stretch>
        </p:blipFill>
        <p:spPr>
          <a:xfrm>
            <a:off x="1071538" y="3718200"/>
            <a:ext cx="2714644" cy="26397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DSCF37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2" y="3786190"/>
            <a:ext cx="3438490" cy="25788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298" y="642919"/>
            <a:ext cx="4214607" cy="293009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Заголовок 2"/>
          <p:cNvSpPr>
            <a:spLocks noGrp="1"/>
          </p:cNvSpPr>
          <p:nvPr>
            <p:ph type="title"/>
          </p:nvPr>
        </p:nvSpPr>
        <p:spPr>
          <a:xfrm>
            <a:off x="4643438" y="0"/>
            <a:ext cx="3786214" cy="61538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Планирование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DSCF37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63356" y="2643182"/>
            <a:ext cx="4857784" cy="36433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642918"/>
            <a:ext cx="4762298" cy="35717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dou24.ru/centr9/images/stories/for_FAQ/7.pn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428728" y="1071546"/>
            <a:ext cx="1669294" cy="1519578"/>
          </a:xfrm>
          <a:prstGeom prst="rect">
            <a:avLst/>
          </a:prstGeom>
          <a:noFill/>
          <a:ln>
            <a:noFill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57158" y="0"/>
            <a:ext cx="385192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Сложи квадрат из треугольников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 заданному образцу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http://dou24.ru/centr9/images/stories/for_FAQ/8.png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357950" y="1428736"/>
            <a:ext cx="864227" cy="135732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5000628" y="714356"/>
            <a:ext cx="349758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Сложи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елочку из треугольников</a:t>
            </a:r>
            <a:endParaRPr kumimoji="0" lang="en-US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643438" y="0"/>
            <a:ext cx="3714776" cy="64294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Самоконтроль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" name="Рисунок 9" descr="http://dou24.ru/centr9/images/stories/for_FAQ/10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714480" y="3357562"/>
            <a:ext cx="1214446" cy="114300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857224" y="2857496"/>
            <a:ext cx="28117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Сложи композицию</a:t>
            </a:r>
            <a:endParaRPr kumimoji="0" lang="en-US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http://dou24.ru/centr9/images/stories/for_FAQ/9.png"/>
          <p:cNvPicPr/>
          <p:nvPr/>
        </p:nvPicPr>
        <p:blipFill>
          <a:blip r:embed="rId5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214942" y="3929066"/>
            <a:ext cx="2743144" cy="5148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http://dou24.ru/centr9/images/stories/for_FAQ/12.png"/>
          <p:cNvPicPr/>
          <p:nvPr/>
        </p:nvPicPr>
        <p:blipFill>
          <a:blip r:embed="rId6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071802" y="5500702"/>
            <a:ext cx="3241500" cy="86352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2500298" y="4786322"/>
            <a:ext cx="428628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азложить геометрические фигуры</a:t>
            </a:r>
            <a:endParaRPr kumimoji="0" lang="en-US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заданном порядке 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4286248" y="3286124"/>
            <a:ext cx="44291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Сложи узор из геометрических фигур</a:t>
            </a:r>
            <a:endParaRPr kumimoji="0" lang="en-US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22327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:\12731076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772816"/>
            <a:ext cx="2687276" cy="3498280"/>
          </a:xfrm>
          <a:prstGeom prst="rect">
            <a:avLst/>
          </a:prstGeom>
          <a:noFill/>
        </p:spPr>
      </p:pic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3995936" y="1916832"/>
            <a:ext cx="4283968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Игра "Сделай так же".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Варианты заданий в этой игре могут быть различными. Например, взрослый ставит на стол пирамидку, кольца которой надеты в порядке возрастания их размеров (сверху вниз). Детям предлагается собрать такую же пирамидку.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E:\media\image1.png"/>
          <p:cNvPicPr/>
          <p:nvPr/>
        </p:nvPicPr>
        <p:blipFill>
          <a:blip r:embed="rId2" cstate="print"/>
          <a:srcRect r="51195" b="58065"/>
          <a:stretch>
            <a:fillRect/>
          </a:stretch>
        </p:blipFill>
        <p:spPr bwMode="auto">
          <a:xfrm>
            <a:off x="1643042" y="785794"/>
            <a:ext cx="2500330" cy="27146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E:\media\image1.png"/>
          <p:cNvPicPr/>
          <p:nvPr/>
        </p:nvPicPr>
        <p:blipFill>
          <a:blip r:embed="rId2" cstate="print"/>
          <a:srcRect l="50376" r="320" b="57143"/>
          <a:stretch>
            <a:fillRect/>
          </a:stretch>
        </p:blipFill>
        <p:spPr bwMode="auto">
          <a:xfrm>
            <a:off x="5072066" y="785794"/>
            <a:ext cx="2500330" cy="27146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E:\media\image1.png"/>
          <p:cNvPicPr/>
          <p:nvPr/>
        </p:nvPicPr>
        <p:blipFill>
          <a:blip r:embed="rId2" cstate="print"/>
          <a:srcRect t="48908" r="52165" b="4804"/>
          <a:stretch>
            <a:fillRect/>
          </a:stretch>
        </p:blipFill>
        <p:spPr bwMode="auto">
          <a:xfrm>
            <a:off x="1643042" y="3571876"/>
            <a:ext cx="2484438" cy="28523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E:\media\image1.png"/>
          <p:cNvPicPr/>
          <p:nvPr/>
        </p:nvPicPr>
        <p:blipFill>
          <a:blip r:embed="rId2" cstate="print"/>
          <a:srcRect l="51829" t="48472" r="62" b="4304"/>
          <a:stretch>
            <a:fillRect/>
          </a:stretch>
        </p:blipFill>
        <p:spPr bwMode="auto">
          <a:xfrm>
            <a:off x="5072066" y="3571876"/>
            <a:ext cx="2517973" cy="28454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571868" y="785794"/>
            <a:ext cx="670990" cy="67049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1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" name="Заголовок 7"/>
          <p:cNvSpPr txBox="1">
            <a:spLocks/>
          </p:cNvSpPr>
          <p:nvPr/>
        </p:nvSpPr>
        <p:spPr>
          <a:xfrm>
            <a:off x="7000892" y="714356"/>
            <a:ext cx="670990" cy="67049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Заголовок 7"/>
          <p:cNvSpPr txBox="1">
            <a:spLocks/>
          </p:cNvSpPr>
          <p:nvPr/>
        </p:nvSpPr>
        <p:spPr>
          <a:xfrm>
            <a:off x="3571868" y="3500438"/>
            <a:ext cx="670990" cy="67049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3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Заголовок 7"/>
          <p:cNvSpPr txBox="1">
            <a:spLocks/>
          </p:cNvSpPr>
          <p:nvPr/>
        </p:nvSpPr>
        <p:spPr>
          <a:xfrm>
            <a:off x="7000892" y="3500438"/>
            <a:ext cx="670990" cy="67049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4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571480"/>
            <a:ext cx="7024744" cy="11430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Результаты обследования самоконтроля </a:t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у воспитанников подготовительной группы</a:t>
            </a:r>
            <a:endParaRPr lang="ru-RU" sz="2400" b="1" dirty="0">
              <a:solidFill>
                <a:srgbClr val="FF0000"/>
              </a:solidFill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1042988" y="2324100"/>
          <a:ext cx="6777038" cy="31737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388519"/>
                <a:gridCol w="338851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Варианты ответов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Причины неудач в лейке, высоких качелях,  в скамейке, горке.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45%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24842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Причина в самих персонажах, что им надо подрасти, набраться сил, позвать на помощь.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39%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Причина неудач и в персонаже и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 объекте.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16%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1027</TotalTime>
  <Words>469</Words>
  <Application>Microsoft Office PowerPoint</Application>
  <PresentationFormat>Экран (4:3)</PresentationFormat>
  <Paragraphs>79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Остин</vt:lpstr>
      <vt:lpstr>Регулятивный компонент универсально  учебных действий  </vt:lpstr>
      <vt:lpstr>Регулятивный компонент</vt:lpstr>
      <vt:lpstr>Целеполагание</vt:lpstr>
      <vt:lpstr>Планирование</vt:lpstr>
      <vt:lpstr>Слайд 5</vt:lpstr>
      <vt:lpstr>Самоконтроль</vt:lpstr>
      <vt:lpstr>Слайд 7</vt:lpstr>
      <vt:lpstr>1</vt:lpstr>
      <vt:lpstr>Результаты обследования самоконтроля  у воспитанников подготовительной группы</vt:lpstr>
      <vt:lpstr>Адекватная оценка</vt:lpstr>
      <vt:lpstr>Саморегуляция</vt:lpstr>
      <vt:lpstr>       Игра «Нарисуй круг и треугольник»  Одновременно двумя руками на одном листе нарисовать одной рукой круг, другой квадрат.</vt:lpstr>
      <vt:lpstr>Результаты стартового уровня первоклассников  г. Нефтеюганска</vt:lpstr>
      <vt:lpstr>Продолжи узор</vt:lpstr>
      <vt:lpstr>Раскрашивание фигур</vt:lpstr>
      <vt:lpstr>Упорядочивание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core i3</dc:creator>
  <cp:lastModifiedBy>Пользователь</cp:lastModifiedBy>
  <cp:revision>83</cp:revision>
  <dcterms:created xsi:type="dcterms:W3CDTF">2014-11-20T11:57:34Z</dcterms:created>
  <dcterms:modified xsi:type="dcterms:W3CDTF">2015-01-29T05:23:42Z</dcterms:modified>
</cp:coreProperties>
</file>