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422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9AF3-90F7-4479-B855-1D0531BEB0D2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E3FE-1D31-42A2-9D4A-4D1E0EF6C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9AF3-90F7-4479-B855-1D0531BEB0D2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E3FE-1D31-42A2-9D4A-4D1E0EF6C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9AF3-90F7-4479-B855-1D0531BEB0D2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E3FE-1D31-42A2-9D4A-4D1E0EF6C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9AF3-90F7-4479-B855-1D0531BEB0D2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E3FE-1D31-42A2-9D4A-4D1E0EF6C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9AF3-90F7-4479-B855-1D0531BEB0D2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E3FE-1D31-42A2-9D4A-4D1E0EF6C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9AF3-90F7-4479-B855-1D0531BEB0D2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E3FE-1D31-42A2-9D4A-4D1E0EF6C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9AF3-90F7-4479-B855-1D0531BEB0D2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E3FE-1D31-42A2-9D4A-4D1E0EF6C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9AF3-90F7-4479-B855-1D0531BEB0D2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E3FE-1D31-42A2-9D4A-4D1E0EF6C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9AF3-90F7-4479-B855-1D0531BEB0D2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E3FE-1D31-42A2-9D4A-4D1E0EF6C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9AF3-90F7-4479-B855-1D0531BEB0D2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E3FE-1D31-42A2-9D4A-4D1E0EF6C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9AF3-90F7-4479-B855-1D0531BEB0D2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E3FE-1D31-42A2-9D4A-4D1E0EF6C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89AF3-90F7-4479-B855-1D0531BEB0D2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5E3FE-1D31-42A2-9D4A-4D1E0EF6C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3"/>
          <a:stretch>
            <a:fillRect/>
          </a:stretch>
        </p:blipFill>
        <p:spPr>
          <a:xfrm>
            <a:off x="5357818" y="214290"/>
            <a:ext cx="3465003" cy="2943437"/>
          </a:xfrm>
          <a:prstGeom prst="rect">
            <a:avLst/>
          </a:prstGeom>
          <a:solidFill>
            <a:srgbClr val="CC6600"/>
          </a:solidFill>
          <a:ln>
            <a:solidFill>
              <a:srgbClr val="CC6600"/>
            </a:solidFill>
          </a:ln>
          <a:effectLst>
            <a:outerShdw blurRad="50800" dist="50800" dir="5400000" algn="ctr" rotWithShape="0">
              <a:schemeClr val="accent6">
                <a:alpha val="0"/>
              </a:schemeClr>
            </a:outerShdw>
          </a:effec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Проект «Осень золотая»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/>
          <a:stretch>
            <a:fillRect/>
          </a:stretch>
        </p:blipFill>
        <p:spPr>
          <a:xfrm>
            <a:off x="642910" y="3571876"/>
            <a:ext cx="3465003" cy="2943437"/>
          </a:xfrm>
          <a:prstGeom prst="rect">
            <a:avLst/>
          </a:prstGeom>
          <a:solidFill>
            <a:srgbClr val="CC6600"/>
          </a:solidFill>
          <a:ln>
            <a:solidFill>
              <a:srgbClr val="CC6600"/>
            </a:solidFill>
          </a:ln>
          <a:effectLst>
            <a:outerShdw blurRad="50800" dist="50800" dir="5400000" algn="ctr" rotWithShape="0">
              <a:schemeClr val="accent6">
                <a:alpha val="0"/>
              </a:scheme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186766" cy="1006496"/>
          </a:xfrm>
        </p:spPr>
        <p:txBody>
          <a:bodyPr>
            <a:normAutofit/>
          </a:bodyPr>
          <a:lstStyle/>
          <a:p>
            <a:pPr algn="ctr"/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Реализация проекта</a:t>
            </a:r>
            <a:endParaRPr lang="ru-RU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500430" y="1714488"/>
            <a:ext cx="5186370" cy="4411675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dirty="0"/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ctr"/>
            <a:r>
              <a:rPr lang="ru-RU" sz="1800" b="1" i="1" dirty="0" smtClean="0"/>
              <a:t>Занятие по ознакомлению с окружающим </a:t>
            </a:r>
          </a:p>
          <a:p>
            <a:pPr algn="just"/>
            <a:r>
              <a:rPr lang="ru-RU" sz="1800" b="1" i="1" dirty="0" smtClean="0"/>
              <a:t>«</a:t>
            </a:r>
            <a:r>
              <a:rPr lang="ru-RU" sz="1800" b="1" i="1" dirty="0" err="1" smtClean="0"/>
              <a:t>Октябрь-золотая</a:t>
            </a:r>
            <a:r>
              <a:rPr lang="ru-RU" sz="1800" b="1" i="1" dirty="0" smtClean="0"/>
              <a:t> пора»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screen"/>
          <a:stretch>
            <a:fillRect/>
          </a:stretch>
        </p:blipFill>
        <p:spPr bwMode="auto">
          <a:xfrm>
            <a:off x="3631778" y="1714488"/>
            <a:ext cx="5033356" cy="37157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Занятие по модульному рисованию (ватными палочками) «Кисть рябинки</a:t>
            </a:r>
            <a:endParaRPr lang="ru-RU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829196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dirty="0"/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0" y="1435100"/>
            <a:ext cx="3008313" cy="4691063"/>
          </a:xfrm>
        </p:spPr>
        <p:txBody>
          <a:bodyPr/>
          <a:lstStyle/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571604" y="1857364"/>
            <a:ext cx="6096043" cy="342902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79704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Занятие по аппликации – мозаике                             с элементами рисования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«Тучи по небу ходили»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829196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dirty="0"/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0" y="1435100"/>
            <a:ext cx="3008313" cy="4691063"/>
          </a:xfrm>
        </p:spPr>
        <p:txBody>
          <a:bodyPr/>
          <a:lstStyle/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14282" y="2071678"/>
            <a:ext cx="3810026" cy="214314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692308" y="2071679"/>
            <a:ext cx="3810027" cy="214314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2643174" y="4572008"/>
            <a:ext cx="3784595" cy="212883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79704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Подвижные игры «Листопад»;                          « Мы – листочки, дерева сыночки и дочки»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829196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dirty="0"/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0" y="1435100"/>
            <a:ext cx="3008313" cy="4691063"/>
          </a:xfrm>
        </p:spPr>
        <p:txBody>
          <a:bodyPr/>
          <a:lstStyle/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14282" y="1785926"/>
            <a:ext cx="4191030" cy="235745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429124" y="4071942"/>
            <a:ext cx="4445031" cy="250033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79704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Сюжетно – ролевая игра                           «Овощной магазин»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0" y="1435100"/>
            <a:ext cx="3008313" cy="4691063"/>
          </a:xfrm>
        </p:spPr>
        <p:txBody>
          <a:bodyPr/>
          <a:lstStyle/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85786" y="1857364"/>
            <a:ext cx="7472386" cy="420321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86808" cy="200026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Дидактические игры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«Чудесный мешочек»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«Где что растет?»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«Что здесь лишнее?»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0" y="1435100"/>
            <a:ext cx="3008313" cy="4691063"/>
          </a:xfrm>
        </p:spPr>
        <p:txBody>
          <a:bodyPr/>
          <a:lstStyle/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357290" y="2143116"/>
            <a:ext cx="7093205" cy="378621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14290"/>
            <a:ext cx="8072494" cy="1500198"/>
          </a:xfrm>
        </p:spPr>
        <p:txBody>
          <a:bodyPr>
            <a:no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Цикл наблюдений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эксперименты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 От воды туман»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«Дождь-снег»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0" y="1435100"/>
            <a:ext cx="3008313" cy="4691063"/>
          </a:xfrm>
        </p:spPr>
        <p:txBody>
          <a:bodyPr/>
          <a:lstStyle/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42910" y="2071678"/>
            <a:ext cx="3198256" cy="426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357818" y="2119459"/>
            <a:ext cx="3143272" cy="41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14290"/>
            <a:ext cx="8072494" cy="1500198"/>
          </a:xfrm>
        </p:spPr>
        <p:txBody>
          <a:bodyPr>
            <a:no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Цикл наблюдений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эксперименты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 От воды туман»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«Дождь-снег»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0" y="1435100"/>
            <a:ext cx="3008313" cy="4691063"/>
          </a:xfrm>
        </p:spPr>
        <p:txBody>
          <a:bodyPr/>
          <a:lstStyle/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71472" y="2000240"/>
            <a:ext cx="339093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214942" y="2000240"/>
            <a:ext cx="3349616" cy="447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643042" y="2071678"/>
            <a:ext cx="5691175" cy="320128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1214414" y="214290"/>
            <a:ext cx="692948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Разучивание и исполнение песен об осени, разучивание музыкально-подвижных игр на осеннюю тематику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«Осень наступила»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«Песенка дождя»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«Туча»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642919"/>
            <a:ext cx="78581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Работа с родителями</a:t>
            </a:r>
          </a:p>
          <a:p>
            <a:pPr algn="ctr"/>
            <a:r>
              <a:rPr lang="ru-RU" sz="2000" i="1" dirty="0" smtClean="0"/>
              <a:t>Консультация «Осенние наблюдения в природе»;</a:t>
            </a:r>
          </a:p>
          <a:p>
            <a:pPr algn="ctr"/>
            <a:r>
              <a:rPr lang="ru-RU" sz="2000" i="1" dirty="0" smtClean="0"/>
              <a:t>«Веселые овощи»;</a:t>
            </a:r>
          </a:p>
          <a:p>
            <a:pPr algn="ctr"/>
            <a:r>
              <a:rPr lang="ru-RU" sz="2000" i="1" dirty="0" smtClean="0"/>
              <a:t>«Конструирование из природного материала.</a:t>
            </a: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67918" y="2357430"/>
            <a:ext cx="4064030" cy="250033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429256" y="2357430"/>
            <a:ext cx="3000396" cy="426257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43051"/>
            <a:ext cx="7772400" cy="19574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Авторы проекта: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57562"/>
            <a:ext cx="6400800" cy="228123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Бойчук Татьяна Витальевна,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Барышникова Надежда Юрьевна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642919"/>
            <a:ext cx="78581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Работа с родителями</a:t>
            </a:r>
          </a:p>
          <a:p>
            <a:pPr algn="ctr"/>
            <a:r>
              <a:rPr lang="ru-RU" sz="2000" i="1" dirty="0" smtClean="0"/>
              <a:t>Консультация «Осенние наблюдения в природе»;</a:t>
            </a:r>
          </a:p>
          <a:p>
            <a:pPr algn="ctr"/>
            <a:r>
              <a:rPr lang="ru-RU" sz="2000" i="1" dirty="0" smtClean="0"/>
              <a:t>«Веселые овощи»;</a:t>
            </a:r>
          </a:p>
          <a:p>
            <a:pPr algn="ctr"/>
            <a:r>
              <a:rPr lang="ru-RU" sz="2000" i="1" dirty="0" smtClean="0"/>
              <a:t>«Конструирование из природного материала.</a:t>
            </a: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28596" y="2143116"/>
            <a:ext cx="4191029" cy="342902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214810" y="4071942"/>
            <a:ext cx="4467599" cy="251302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43050"/>
            <a:ext cx="7772400" cy="271464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 проекта: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групповой, краткосрочный, исследовательско-творческий.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Актуальность разработки и реализации педагогического проекта</a:t>
            </a: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Познание ребенком окружающего мира обязательно включает в себя познание природы. В. А.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ухомлинский писал: « Мир, окружающий ребенка, -это, прежде всего, мир природы с безграничным богатством явлений, с неисчерпаемой красотой. Здесь, в природе, вечный источник детского разума. Очень важно с ранних лет развивать в детях умение созерцать, наслаждаться ею, вглядываться в нее и вслушиваться». Так как представления детей пятого года жизни об объектах природы и временах года, в целом, ещё недостаточно устойчивы, а практические, трудовые умения только начинают формироваться, мы считаем необходимым систематически и целенаправленно знакомить дошкольников с природой. Повышению системности в работе способствовала организация проектной деятельности «Осень золотая». Она дает возможность целенаправленно и эффективно выстраивать педагогическую работу, так как проходит через все виды деятельности: познание, наблюдение, труд, игры, речевое развитие, продуктивная деятельность.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Гипотеза</a:t>
            </a: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dirty="0"/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Если в воспитательно-образовательную работу  ввести систему мероприятий по расширению знаний детей 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мире природы с её безграничным богатством явлений, с неисчерпаемой красотой,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то это позволит значительно повысить их осведомление в этой области, а также будет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способствовать накоплению информационной базы по изучаемой теме, пополнению и расширению словарного запаса, воспитанию любви и бережного отношения к окружающему миру природы.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58204" cy="725470"/>
          </a:xfrm>
        </p:spPr>
        <p:txBody>
          <a:bodyPr>
            <a:normAutofit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План работы по реализации проекта</a:t>
            </a:r>
            <a:b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397194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dirty="0"/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928670"/>
          <a:ext cx="8358246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7072"/>
                <a:gridCol w="2683840"/>
                <a:gridCol w="1462538"/>
                <a:gridCol w="2064796"/>
              </a:tblGrid>
              <a:tr h="209726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Мероприятие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Цели и задачи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Сроки 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err="1" smtClean="0"/>
                        <a:t>Ответственые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913752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Занятие по ознакомлению с окружающим «</a:t>
                      </a:r>
                      <a:r>
                        <a:rPr lang="ru-RU" sz="1000" dirty="0" err="1" smtClean="0"/>
                        <a:t>Октябрь-золотая</a:t>
                      </a:r>
                      <a:r>
                        <a:rPr lang="ru-RU" sz="1000" dirty="0" smtClean="0"/>
                        <a:t> пора»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just">
                        <a:buFont typeface="+mj-lt"/>
                        <a:buNone/>
                      </a:pPr>
                      <a:r>
                        <a:rPr lang="ru-RU" sz="1000" dirty="0" smtClean="0"/>
                        <a:t>                 Учить детей называть приметы осени, изменения в природе, используя образные слова и выражения.            Расширять представления детей об осенних изменениях в природе, учить отвечать на вопросы по содержанию, активизировать словарь.  Закрепить навык образования прилагательного от существительного.  Продолжать развивать память, внимание, мышление через игры и игровые упражнения. </a:t>
                      </a:r>
                    </a:p>
                    <a:p>
                      <a:pPr marL="228600" indent="-228600" algn="just">
                        <a:buFont typeface="+mj-lt"/>
                        <a:buNone/>
                      </a:pPr>
                      <a:r>
                        <a:rPr lang="ru-RU" sz="1000" dirty="0" smtClean="0"/>
                        <a:t>       Воспитывать любовь к природе, заботливое отношение к животным. </a:t>
                      </a:r>
                    </a:p>
                    <a:p>
                      <a:pPr algn="just"/>
                      <a:endParaRPr lang="ru-RU" sz="1000" dirty="0" smtClean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6.10.14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Воспитатели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389436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Занятие по развитию речи «Осень</a:t>
                      </a:r>
                      <a:r>
                        <a:rPr lang="ru-RU" sz="1000" baseline="0" dirty="0" smtClean="0"/>
                        <a:t> – раскрасавица»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/>
                        <a:t>Систематизировать знания детей об осени и осенних явлениях;</a:t>
                      </a:r>
                    </a:p>
                    <a:p>
                      <a:pPr algn="just"/>
                      <a:r>
                        <a:rPr lang="ru-RU" sz="1000" dirty="0" smtClean="0"/>
                        <a:t>продолжать учить составлять предложения по картинкам, а из них короткий рассказ. </a:t>
                      </a:r>
                    </a:p>
                    <a:p>
                      <a:pPr algn="just"/>
                      <a:r>
                        <a:rPr lang="ru-RU" sz="1000" dirty="0" smtClean="0"/>
                        <a:t>продолжать учить детей отвечать на вопросы полным предложением. </a:t>
                      </a:r>
                    </a:p>
                    <a:p>
                      <a:pPr algn="just"/>
                      <a:r>
                        <a:rPr lang="ru-RU" sz="1000" dirty="0" smtClean="0"/>
                        <a:t>развивать мелкую моторику пальцев рук, через пальчиковую гимнастику. </a:t>
                      </a:r>
                    </a:p>
                    <a:p>
                      <a:pPr algn="just"/>
                      <a:r>
                        <a:rPr lang="ru-RU" sz="1000" dirty="0" smtClean="0"/>
                        <a:t>продолжать развивать память, мышление через игры и упражнения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8.10.14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Воспитатели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14589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Занятие</a:t>
                      </a:r>
                      <a:r>
                        <a:rPr lang="ru-RU" sz="1050" baseline="0" dirty="0" smtClean="0"/>
                        <a:t> по модульному рисованию (ватными палочками) «Кисть рябинки»</a:t>
                      </a:r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Учить детей рисовать кисть рябинки ватными палочками, а листок - приемом ритмичного </a:t>
                      </a:r>
                      <a:r>
                        <a:rPr lang="ru-RU" sz="1050" dirty="0" err="1" smtClean="0"/>
                        <a:t>примакивания</a:t>
                      </a:r>
                      <a:r>
                        <a:rPr lang="ru-RU" sz="1050" dirty="0" smtClean="0"/>
                        <a:t> ворса кисти. Закрепить представление</a:t>
                      </a:r>
                      <a:r>
                        <a:rPr lang="ru-RU" sz="1050" baseline="0" dirty="0" smtClean="0"/>
                        <a:t> о соплодиях (кисть) и их строении. Развивать чувство ритма и цвета. Воспитывать интерес к отражению в рисунках своих впечатлений и представлений о природе.</a:t>
                      </a:r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09.10.14</a:t>
                      </a:r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Воспитатели</a:t>
                      </a:r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58204" cy="725470"/>
          </a:xfrm>
        </p:spPr>
        <p:txBody>
          <a:bodyPr>
            <a:normAutofit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План работы по реализации проекта</a:t>
            </a:r>
            <a:b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397194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dirty="0"/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928670"/>
          <a:ext cx="8358246" cy="5807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7072"/>
                <a:gridCol w="2683840"/>
                <a:gridCol w="1462538"/>
                <a:gridCol w="2064796"/>
              </a:tblGrid>
              <a:tr h="209726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Мероприятие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Цели и задачи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Сроки 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err="1" smtClean="0"/>
                        <a:t>Ответственые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913752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Занятие по аппликации – мозаике с элементами рисования «Тучи по небу ходили»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/>
                        <a:t>Познакомить детей с техникой аппликативной мозаики: разрезать узкие полоски </a:t>
                      </a:r>
                      <a:r>
                        <a:rPr lang="ru-RU" sz="1000" dirty="0" err="1" smtClean="0"/>
                        <a:t>буиаги</a:t>
                      </a:r>
                      <a:r>
                        <a:rPr lang="ru-RU" sz="1000" dirty="0" smtClean="0"/>
                        <a:t> синего серого, голубого и белого цвета на кусочки и наклеивать в пределах нарисованного</a:t>
                      </a:r>
                      <a:r>
                        <a:rPr lang="ru-RU" sz="1000" baseline="0" dirty="0" smtClean="0"/>
                        <a:t> контура дождевой тучи. Вызвать интерес к созданию выразительного цветового образа. Развивать мелкую моторику, согласованность в движениях обеих рук. Воспитывать самостоятельность, уверенность,  интерес к художественному экспериментированию</a:t>
                      </a:r>
                      <a:endParaRPr lang="ru-RU" sz="1000" dirty="0" smtClean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10.10.14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Воспитатели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389436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Занятие по лепке «Вот он ёжик – ни головы, ни ножек»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/>
                        <a:t>Учить детей лепить ежика, передавая характерные особенности внешнего</a:t>
                      </a:r>
                      <a:r>
                        <a:rPr lang="ru-RU" sz="1000" baseline="0" dirty="0" smtClean="0"/>
                        <a:t> вида, экспериментировать с художественными материалами для изображения колючей «шубки». Направить на самостоятельный поиск средств образной выразительности. Развивать чувство формы, способности к композиции. Воспитывать уверенность, инициативность в изобразительной деятельности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18.10.14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Воспитатели</a:t>
                      </a:r>
                    </a:p>
                    <a:p>
                      <a:pPr algn="ctr"/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14589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Подвижные игры «Листопад»               « Мы – листочки, дерева сыночки и дочки»</a:t>
                      </a:r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Совершенствовать</a:t>
                      </a:r>
                      <a:r>
                        <a:rPr lang="ru-RU" sz="1050" baseline="0" dirty="0" smtClean="0"/>
                        <a:t> двигательные навыки, развивать общую моторику, согласовывая с речью</a:t>
                      </a:r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В течение всего срока</a:t>
                      </a:r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/>
                        <a:t>Воспитатели</a:t>
                      </a:r>
                    </a:p>
                    <a:p>
                      <a:pPr algn="ctr"/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14589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Сюжетно – ролевая игра «Овощной магазин»</a:t>
                      </a:r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Закрепление знаний об овощах и фруктах, продолжать знакомство с профессией продавца, воспитывать дружеские взаимоотношения</a:t>
                      </a:r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В течение всего срока</a:t>
                      </a:r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/>
                        <a:t>Воспитатели</a:t>
                      </a:r>
                    </a:p>
                    <a:p>
                      <a:pPr algn="ctr"/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14589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Дидактические игры</a:t>
                      </a:r>
                    </a:p>
                    <a:p>
                      <a:r>
                        <a:rPr lang="ru-RU" sz="1050" dirty="0" smtClean="0"/>
                        <a:t>«Чудесный мешочек»</a:t>
                      </a:r>
                    </a:p>
                    <a:p>
                      <a:r>
                        <a:rPr lang="ru-RU" sz="1050" dirty="0" smtClean="0"/>
                        <a:t>«Где что растет?»</a:t>
                      </a:r>
                    </a:p>
                    <a:p>
                      <a:r>
                        <a:rPr lang="ru-RU" sz="1050" dirty="0" smtClean="0"/>
                        <a:t>«Что здесь лишнее?»</a:t>
                      </a:r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Расширение словарного запаса за счет употребления обобщающих слов, развитие внимания и памяти, умение соотносить</a:t>
                      </a:r>
                      <a:r>
                        <a:rPr lang="ru-RU" sz="1050" baseline="0" dirty="0" smtClean="0"/>
                        <a:t> родовые и видовые понятия</a:t>
                      </a:r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В течение всего срока</a:t>
                      </a:r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/>
                        <a:t>Воспитатели</a:t>
                      </a:r>
                    </a:p>
                    <a:p>
                      <a:pPr algn="ctr"/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58204" cy="725470"/>
          </a:xfrm>
        </p:spPr>
        <p:txBody>
          <a:bodyPr>
            <a:normAutofit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План работы по реализации проекта</a:t>
            </a:r>
            <a:b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397194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dirty="0"/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7" y="1214421"/>
          <a:ext cx="8143931" cy="4991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2019"/>
                <a:gridCol w="2615023"/>
                <a:gridCol w="1425037"/>
                <a:gridCol w="2011852"/>
              </a:tblGrid>
              <a:tr h="232056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Мероприятие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Цели и задачи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Сроки 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err="1" smtClean="0"/>
                        <a:t>Ответственые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972478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Цикл наблюдений</a:t>
                      </a:r>
                      <a:r>
                        <a:rPr lang="en-US" sz="1000" dirty="0" smtClean="0"/>
                        <a:t>,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ru-RU" sz="1000" baseline="0" dirty="0" smtClean="0"/>
                        <a:t>эксперименты</a:t>
                      </a:r>
                    </a:p>
                    <a:p>
                      <a:r>
                        <a:rPr lang="ru-RU" sz="1000" baseline="0" dirty="0" smtClean="0"/>
                        <a:t>« От воды туман»</a:t>
                      </a:r>
                    </a:p>
                    <a:p>
                      <a:endParaRPr lang="ru-RU" sz="1000" baseline="0" dirty="0" smtClean="0"/>
                    </a:p>
                    <a:p>
                      <a:endParaRPr lang="ru-RU" sz="1000" baseline="0" dirty="0" smtClean="0"/>
                    </a:p>
                    <a:p>
                      <a:endParaRPr lang="ru-RU" sz="1000" baseline="0" dirty="0" smtClean="0"/>
                    </a:p>
                    <a:p>
                      <a:r>
                        <a:rPr lang="ru-RU" sz="1000" baseline="0" dirty="0" smtClean="0"/>
                        <a:t>«Дождь-снег»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Знакомство детей с  осенним явлением: туман; формирование интереса детей к самостоятельному наблюдению; активизация словаря детей: осень</a:t>
                      </a:r>
                      <a:r>
                        <a:rPr lang="en-US" sz="1000" dirty="0" smtClean="0"/>
                        <a:t>,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ru-RU" sz="1000" baseline="0" dirty="0" smtClean="0"/>
                        <a:t>холодно</a:t>
                      </a:r>
                      <a:r>
                        <a:rPr lang="en-US" sz="1000" baseline="0" dirty="0" smtClean="0"/>
                        <a:t>, </a:t>
                      </a:r>
                      <a:r>
                        <a:rPr lang="ru-RU" sz="1000" baseline="0" dirty="0" smtClean="0"/>
                        <a:t>туман.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aseline="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Формирование представлений детей об осени по существенным признакам сезона: основные осенние явления ( в октябре – снег и дождь</a:t>
                      </a:r>
                      <a:r>
                        <a:rPr lang="en-US" sz="1000" dirty="0" smtClean="0"/>
                        <a:t>,</a:t>
                      </a:r>
                      <a:r>
                        <a:rPr lang="ru-RU" sz="1000" dirty="0" smtClean="0"/>
                        <a:t>хмурое небо); воспитание интереса детей к самостоятельному наблюдению за явлениями неживой природы; активизация словаря детей: снег, дождь, осень,</a:t>
                      </a:r>
                      <a:r>
                        <a:rPr lang="ru-RU" sz="1000" baseline="0" dirty="0" smtClean="0"/>
                        <a:t> пасмурно; обогащение словаря: октябрь.</a:t>
                      </a:r>
                      <a:endParaRPr lang="ru-RU" sz="1000" dirty="0" smtClean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13.10.14</a:t>
                      </a:r>
                    </a:p>
                    <a:p>
                      <a:pPr algn="ctr"/>
                      <a:endParaRPr lang="ru-RU" sz="1000" dirty="0" smtClean="0"/>
                    </a:p>
                    <a:p>
                      <a:pPr algn="ctr"/>
                      <a:endParaRPr lang="ru-RU" sz="1000" dirty="0" smtClean="0"/>
                    </a:p>
                    <a:p>
                      <a:pPr algn="ctr"/>
                      <a:endParaRPr lang="ru-RU" sz="1000" dirty="0" smtClean="0"/>
                    </a:p>
                    <a:p>
                      <a:pPr algn="ctr"/>
                      <a:endParaRPr lang="ru-RU" sz="1000" dirty="0" smtClean="0"/>
                    </a:p>
                    <a:p>
                      <a:pPr algn="ctr"/>
                      <a:endParaRPr lang="ru-RU" sz="1000" dirty="0" smtClean="0"/>
                    </a:p>
                    <a:p>
                      <a:pPr algn="ctr"/>
                      <a:r>
                        <a:rPr lang="ru-RU" sz="1000" dirty="0" smtClean="0"/>
                        <a:t>10.10.14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Воспитатели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158843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Разучивание пальчиковой игры</a:t>
                      </a:r>
                    </a:p>
                    <a:p>
                      <a:r>
                        <a:rPr lang="ru-RU" sz="1000" dirty="0" smtClean="0"/>
                        <a:t>«Осень»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/>
                        <a:t>Развивать мышцы пальцев рук, развитие</a:t>
                      </a:r>
                      <a:r>
                        <a:rPr lang="ru-RU" sz="1000" baseline="0" dirty="0" smtClean="0"/>
                        <a:t> речи, памяти.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В течение всего срока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Воспитатели</a:t>
                      </a:r>
                    </a:p>
                    <a:p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153029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Чтение рассказов и заучивание стихотворений об осени и ее дарах</a:t>
                      </a:r>
                    </a:p>
                    <a:p>
                      <a:r>
                        <a:rPr lang="ru-RU" sz="1050" dirty="0" smtClean="0"/>
                        <a:t>«Сентябрь. октябрь, ноябрь…»</a:t>
                      </a:r>
                    </a:p>
                    <a:p>
                      <a:r>
                        <a:rPr lang="ru-RU" sz="1050" dirty="0" smtClean="0"/>
                        <a:t>А. Плещеев «Осень»</a:t>
                      </a:r>
                    </a:p>
                    <a:p>
                      <a:r>
                        <a:rPr lang="ru-RU" sz="1050" dirty="0" smtClean="0"/>
                        <a:t>Н. Сладков «Осень на пороге»</a:t>
                      </a:r>
                    </a:p>
                    <a:p>
                      <a:r>
                        <a:rPr lang="ru-RU" sz="1050" dirty="0" smtClean="0"/>
                        <a:t>В. Осеева</a:t>
                      </a:r>
                      <a:r>
                        <a:rPr lang="ru-RU" sz="1050" baseline="0" dirty="0" smtClean="0"/>
                        <a:t> «Синие листья»</a:t>
                      </a:r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50" dirty="0" smtClean="0"/>
                        <a:t>Учить слушать художественное произведение; развивать умение отвечать на вопросы;</a:t>
                      </a:r>
                      <a:r>
                        <a:rPr lang="ru-RU" sz="1050" baseline="0" dirty="0" smtClean="0"/>
                        <a:t> оценивать поведение героев произведений; обогащение и активизация словаря; воспитывать любовь к чтению художественной литературы</a:t>
                      </a:r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В течение всего срока</a:t>
                      </a:r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/>
                        <a:t>Воспитатели</a:t>
                      </a:r>
                    </a:p>
                    <a:p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58204" cy="725470"/>
          </a:xfrm>
        </p:spPr>
        <p:txBody>
          <a:bodyPr>
            <a:normAutofit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План работы по реализации проекта</a:t>
            </a:r>
            <a:b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397194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dirty="0"/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7" y="1214421"/>
          <a:ext cx="8143931" cy="5359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2019"/>
                <a:gridCol w="2615023"/>
                <a:gridCol w="1425037"/>
                <a:gridCol w="2011852"/>
              </a:tblGrid>
              <a:tr h="232056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Мероприятие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Цели и задачи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Сроки 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err="1" smtClean="0"/>
                        <a:t>Ответственые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113615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Просмотр мультимедийных презентаций</a:t>
                      </a:r>
                    </a:p>
                    <a:p>
                      <a:r>
                        <a:rPr lang="ru-RU" sz="1050" dirty="0" smtClean="0"/>
                        <a:t>«Осенние зарисовки»</a:t>
                      </a:r>
                    </a:p>
                    <a:p>
                      <a:r>
                        <a:rPr lang="ru-RU" sz="1050" dirty="0" smtClean="0"/>
                        <a:t>«Грибок»</a:t>
                      </a:r>
                    </a:p>
                    <a:p>
                      <a:r>
                        <a:rPr lang="ru-RU" sz="1050" dirty="0" smtClean="0"/>
                        <a:t>«Осенние превращения»</a:t>
                      </a:r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50" dirty="0" smtClean="0"/>
                        <a:t>Пополнение ранее полученных знаний об изучаемом времени года</a:t>
                      </a:r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В течение всего срока</a:t>
                      </a:r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Воспитатели</a:t>
                      </a:r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158843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Разучивание и исполнение песен об осени, разучивание музыкально-подвижных игр на осеннюю тематику</a:t>
                      </a:r>
                    </a:p>
                    <a:p>
                      <a:r>
                        <a:rPr lang="ru-RU" sz="1000" dirty="0" smtClean="0"/>
                        <a:t>«Осень наступила»</a:t>
                      </a:r>
                    </a:p>
                    <a:p>
                      <a:r>
                        <a:rPr lang="ru-RU" sz="1000" dirty="0" smtClean="0"/>
                        <a:t>«Песенка</a:t>
                      </a:r>
                      <a:r>
                        <a:rPr lang="ru-RU" sz="1000" baseline="0" dirty="0" smtClean="0"/>
                        <a:t> дождя»</a:t>
                      </a:r>
                    </a:p>
                    <a:p>
                      <a:r>
                        <a:rPr lang="ru-RU" sz="1000" baseline="0" dirty="0" smtClean="0"/>
                        <a:t>«Туча»</a:t>
                      </a:r>
                    </a:p>
                    <a:p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/>
                        <a:t>Развитие творческих музыкальных способностей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В течение всего срока</a:t>
                      </a:r>
                    </a:p>
                    <a:p>
                      <a:pPr algn="ctr"/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Воспитатели совместно с музыкальным руководителем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153029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Работа с родителями</a:t>
                      </a:r>
                    </a:p>
                    <a:p>
                      <a:r>
                        <a:rPr lang="ru-RU" sz="1050" dirty="0" smtClean="0"/>
                        <a:t>Консультация «Осенние наблюдения в природе»;</a:t>
                      </a:r>
                    </a:p>
                    <a:p>
                      <a:r>
                        <a:rPr lang="ru-RU" sz="1050" dirty="0" smtClean="0"/>
                        <a:t>«Веселые</a:t>
                      </a:r>
                      <a:r>
                        <a:rPr lang="ru-RU" sz="1050" baseline="0" dirty="0" smtClean="0"/>
                        <a:t> овощи»;</a:t>
                      </a:r>
                    </a:p>
                    <a:p>
                      <a:r>
                        <a:rPr lang="ru-RU" sz="1050" baseline="0" dirty="0" smtClean="0"/>
                        <a:t>«Конструирование из природного материала.</a:t>
                      </a:r>
                    </a:p>
                    <a:p>
                      <a:endParaRPr lang="ru-RU" sz="1050" baseline="0" dirty="0" smtClean="0"/>
                    </a:p>
                    <a:p>
                      <a:r>
                        <a:rPr lang="ru-RU" sz="1050" baseline="0" dirty="0" smtClean="0"/>
                        <a:t>Развлечение  «Праздник Осени», приуроченное Дню пожилого человека»</a:t>
                      </a:r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50" dirty="0" smtClean="0"/>
                        <a:t>В ходе совместной</a:t>
                      </a:r>
                      <a:r>
                        <a:rPr lang="ru-RU" sz="1050" baseline="0" dirty="0" smtClean="0"/>
                        <a:t> деятельности </a:t>
                      </a:r>
                      <a:r>
                        <a:rPr lang="ru-RU" sz="1050" dirty="0" smtClean="0"/>
                        <a:t>с родителями развивать </a:t>
                      </a:r>
                      <a:r>
                        <a:rPr lang="ru-RU" sz="1050" baseline="0" dirty="0" smtClean="0"/>
                        <a:t> познавательный интерес к изучаемой теме; воспитывать  эстетический вкус; формировать умение анализировать поведение человека в природе осенью.</a:t>
                      </a:r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В течение всего срока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Воспитатели</a:t>
                      </a:r>
                    </a:p>
                    <a:p>
                      <a:pPr algn="ctr"/>
                      <a:endParaRPr lang="ru-RU" sz="1000" dirty="0" smtClean="0"/>
                    </a:p>
                    <a:p>
                      <a:pPr algn="ctr"/>
                      <a:endParaRPr lang="ru-RU" sz="1000" dirty="0" smtClean="0"/>
                    </a:p>
                    <a:p>
                      <a:pPr algn="ctr"/>
                      <a:endParaRPr lang="ru-RU" sz="1000" dirty="0" smtClean="0"/>
                    </a:p>
                    <a:p>
                      <a:pPr algn="ctr"/>
                      <a:endParaRPr lang="ru-RU" sz="1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smtClean="0"/>
                        <a:t>Воспитатели </a:t>
                      </a:r>
                      <a:r>
                        <a:rPr lang="ru-RU" sz="1000" dirty="0" smtClean="0"/>
                        <a:t>совместно с музыкальным руководителем</a:t>
                      </a:r>
                    </a:p>
                    <a:p>
                      <a:pPr algn="ctr"/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1162</Words>
  <Application>Microsoft Office PowerPoint</Application>
  <PresentationFormat>Экран (4:3)</PresentationFormat>
  <Paragraphs>183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Проект «Осень золотая»</vt:lpstr>
      <vt:lpstr>Авторы проекта:</vt:lpstr>
      <vt:lpstr>Тип проекта: групповой, краткосрочный, исследовательско-творческий.</vt:lpstr>
      <vt:lpstr>Актуальность разработки и реализации педагогического проекта</vt:lpstr>
      <vt:lpstr>Гипотеза</vt:lpstr>
      <vt:lpstr>План работы по реализации проекта </vt:lpstr>
      <vt:lpstr>План работы по реализации проекта </vt:lpstr>
      <vt:lpstr>План работы по реализации проекта </vt:lpstr>
      <vt:lpstr>План работы по реализации проекта </vt:lpstr>
      <vt:lpstr>Реализация проекта</vt:lpstr>
      <vt:lpstr>Занятие по модульному рисованию (ватными палочками) «Кисть рябинки</vt:lpstr>
      <vt:lpstr>Занятие по аппликации – мозаике                             с элементами рисования  «Тучи по небу ходили» </vt:lpstr>
      <vt:lpstr>Подвижные игры «Листопад»;                          « Мы – листочки, дерева сыночки и дочки» </vt:lpstr>
      <vt:lpstr>Сюжетно – ролевая игра                           «Овощной магазин» </vt:lpstr>
      <vt:lpstr>Дидактические игры «Чудесный мешочек» «Где что растет?» «Что здесь лишнее?» </vt:lpstr>
      <vt:lpstr>   Цикл наблюдений, эксперименты « От воды туман» «Дождь-снег» </vt:lpstr>
      <vt:lpstr>   Цикл наблюдений, эксперименты « От воды туман» «Дождь-снег» </vt:lpstr>
      <vt:lpstr> </vt:lpstr>
      <vt:lpstr> </vt:lpstr>
      <vt:lpstr>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«Осень золотая»</dc:title>
  <dc:creator>user</dc:creator>
  <cp:lastModifiedBy>user</cp:lastModifiedBy>
  <cp:revision>34</cp:revision>
  <dcterms:created xsi:type="dcterms:W3CDTF">2014-09-23T13:39:29Z</dcterms:created>
  <dcterms:modified xsi:type="dcterms:W3CDTF">2014-10-16T14:11:49Z</dcterms:modified>
</cp:coreProperties>
</file>