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6" r:id="rId19"/>
    <p:sldId id="273" r:id="rId20"/>
    <p:sldId id="275" r:id="rId21"/>
    <p:sldId id="274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92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oonlight title.png"/>
          <p:cNvPicPr>
            <a:picLocks noChangeAspect="1"/>
          </p:cNvPicPr>
          <p:nvPr/>
        </p:nvPicPr>
        <p:blipFill>
          <a:blip r:embed="rId2"/>
          <a:srcRect l="6765" r="4151" b="4117"/>
          <a:stretch>
            <a:fillRect/>
          </a:stretch>
        </p:blipFill>
        <p:spPr>
          <a:xfrm>
            <a:off x="0" y="0"/>
            <a:ext cx="9144000" cy="6859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752600"/>
            <a:ext cx="5410200" cy="1801906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2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733800"/>
            <a:ext cx="4724400" cy="1676400"/>
          </a:xfrm>
        </p:spPr>
        <p:txBody>
          <a:bodyPr>
            <a:normAutofit/>
          </a:bodyPr>
          <a:lstStyle>
            <a:lvl1pPr marL="0" indent="0" algn="l">
              <a:buNone/>
              <a:defRPr sz="22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0" y="6347908"/>
            <a:ext cx="2133600" cy="182880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19.12.2010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544234"/>
            <a:ext cx="2895600" cy="182880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511960"/>
            <a:ext cx="1066800" cy="21515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76438" y="1981201"/>
            <a:ext cx="5325315" cy="3841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793751"/>
            <a:ext cx="1371600" cy="50419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76438" y="793751"/>
            <a:ext cx="4500562" cy="50419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oonlight section.png"/>
          <p:cNvPicPr>
            <a:picLocks noChangeAspect="1"/>
          </p:cNvPicPr>
          <p:nvPr/>
        </p:nvPicPr>
        <p:blipFill>
          <a:blip r:embed="rId2"/>
          <a:srcRect l="6389" r="4959" b="27051"/>
          <a:stretch>
            <a:fillRect/>
          </a:stretch>
        </p:blipFill>
        <p:spPr>
          <a:xfrm>
            <a:off x="0" y="0"/>
            <a:ext cx="9144000" cy="68587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38400"/>
            <a:ext cx="7772400" cy="1362075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2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86200"/>
            <a:ext cx="7772400" cy="941294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20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oonlight - two content.png"/>
          <p:cNvPicPr>
            <a:picLocks noChangeAspect="1"/>
          </p:cNvPicPr>
          <p:nvPr/>
        </p:nvPicPr>
        <p:blipFill>
          <a:blip r:embed="rId2"/>
          <a:srcRect l="2281" t="1035" r="4562"/>
          <a:stretch>
            <a:fillRect/>
          </a:stretch>
        </p:blipFill>
        <p:spPr>
          <a:xfrm>
            <a:off x="0" y="0"/>
            <a:ext cx="9144000" cy="6854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92162"/>
            <a:ext cx="6019799" cy="8080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6438" y="2003425"/>
            <a:ext cx="2971800" cy="383222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003425"/>
            <a:ext cx="2971800" cy="38322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oonlight - two content.png"/>
          <p:cNvPicPr>
            <a:picLocks noChangeAspect="1"/>
          </p:cNvPicPr>
          <p:nvPr/>
        </p:nvPicPr>
        <p:blipFill>
          <a:blip r:embed="rId2"/>
          <a:srcRect l="2281" t="1035" r="4562"/>
          <a:stretch>
            <a:fillRect/>
          </a:stretch>
        </p:blipFill>
        <p:spPr>
          <a:xfrm>
            <a:off x="0" y="0"/>
            <a:ext cx="9144000" cy="6854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92162"/>
            <a:ext cx="6019799" cy="80803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700960"/>
            <a:ext cx="2971800" cy="75088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1200" y="2541494"/>
            <a:ext cx="2971800" cy="329415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199" y="1700960"/>
            <a:ext cx="2971800" cy="75088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2541494"/>
            <a:ext cx="2971800" cy="329415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oonlight - two content.png"/>
          <p:cNvPicPr>
            <a:picLocks noChangeAspect="1"/>
          </p:cNvPicPr>
          <p:nvPr/>
        </p:nvPicPr>
        <p:blipFill>
          <a:blip r:embed="rId2"/>
          <a:srcRect l="2281" t="1035" r="4562"/>
          <a:stretch>
            <a:fillRect/>
          </a:stretch>
        </p:blipFill>
        <p:spPr>
          <a:xfrm>
            <a:off x="0" y="0"/>
            <a:ext cx="9144000" cy="6854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033272"/>
            <a:ext cx="1298448" cy="2624328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371600"/>
            <a:ext cx="4953000" cy="3886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27248" y="5486400"/>
            <a:ext cx="4498848" cy="7589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oonlight - two content.png"/>
          <p:cNvPicPr>
            <a:picLocks noChangeAspect="1"/>
          </p:cNvPicPr>
          <p:nvPr/>
        </p:nvPicPr>
        <p:blipFill>
          <a:blip r:embed="rId2"/>
          <a:srcRect l="2281" t="1035" r="4562"/>
          <a:stretch>
            <a:fillRect/>
          </a:stretch>
        </p:blipFill>
        <p:spPr>
          <a:xfrm>
            <a:off x="0" y="0"/>
            <a:ext cx="9144000" cy="6854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33462"/>
            <a:ext cx="1295400" cy="2624138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05000" y="914400"/>
            <a:ext cx="5486400" cy="4495800"/>
          </a:xfrm>
          <a:prstGeom prst="ellipse">
            <a:avLst/>
          </a:prstGeom>
          <a:effectLst>
            <a:innerShdw blurRad="254000">
              <a:schemeClr val="tx1"/>
            </a:innerShdw>
            <a:softEdge rad="1270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24200" y="5486400"/>
            <a:ext cx="4495800" cy="76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moonlight master 2.png"/>
          <p:cNvPicPr>
            <a:picLocks noChangeAspect="1"/>
          </p:cNvPicPr>
          <p:nvPr/>
        </p:nvPicPr>
        <p:blipFill>
          <a:blip r:embed="rId13"/>
          <a:srcRect l="2391" t="1099" r="198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1201" y="792162"/>
            <a:ext cx="5311562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1981201"/>
            <a:ext cx="5015753" cy="3841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347908"/>
            <a:ext cx="21336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19.12.2010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544234"/>
            <a:ext cx="28956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033246"/>
            <a:ext cx="1066800" cy="2151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effectLst>
            <a:reflection blurRad="6350" stA="55000" endA="300" endPos="2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200"/>
        </a:spcBef>
        <a:buClr>
          <a:schemeClr val="bg2"/>
        </a:buClr>
        <a:buFontTx/>
        <a:buBlip>
          <a:blip r:embed="rId14"/>
        </a:buBlip>
        <a:defRPr sz="22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1200"/>
        </a:spcBef>
        <a:buFontTx/>
        <a:buBlip>
          <a:blip r:embed="rId15"/>
        </a:buBlip>
        <a:defRPr sz="20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1200"/>
        </a:spcBef>
        <a:buFontTx/>
        <a:buBlip>
          <a:blip r:embed="rId15"/>
        </a:buBlip>
        <a:defRPr sz="20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1200"/>
        </a:spcBef>
        <a:buFontTx/>
        <a:buBlip>
          <a:blip r:embed="rId15"/>
        </a:buBlip>
        <a:defRPr sz="20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1200"/>
        </a:spcBef>
        <a:buFontTx/>
        <a:buBlip>
          <a:blip r:embed="rId15"/>
        </a:buBlip>
        <a:defRPr sz="20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zavitok.rukodelof.ru/statya3/1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fotki.yandex.ru/users/hellen7510/view/175708/?page=0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zheli.net/category.php?cat=Serviz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hyperlink" Target="http://www.gzheli.net/category.php?cat=Konfet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6.jpeg"/><Relationship Id="rId2" Type="http://schemas.openxmlformats.org/officeDocument/2006/relationships/hyperlink" Target="http://www.nogtiki.com/data/design/ethnic_nail_art/gjel_element7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orolmary.ucoz.ru/_ph/15/2/202002130.jpg" TargetMode="External"/><Relationship Id="rId5" Type="http://schemas.openxmlformats.org/officeDocument/2006/relationships/image" Target="../media/image25.jpeg"/><Relationship Id="rId4" Type="http://schemas.openxmlformats.org/officeDocument/2006/relationships/hyperlink" Target="http://www.slonek.com/files/birdie_gzhel.jpg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zheli.net/category.php?cat=Vaza" TargetMode="External"/><Relationship Id="rId3" Type="http://schemas.openxmlformats.org/officeDocument/2006/relationships/image" Target="../media/image27.jpeg"/><Relationship Id="rId7" Type="http://schemas.openxmlformats.org/officeDocument/2006/relationships/image" Target="../media/image30.jpeg"/><Relationship Id="rId2" Type="http://schemas.openxmlformats.org/officeDocument/2006/relationships/hyperlink" Target="http://www.gzheli.net/category.php?cat=Alehi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hyperlink" Target="http://www.gzheli.net/category.php?cat=Dosk" TargetMode="External"/><Relationship Id="rId4" Type="http://schemas.openxmlformats.org/officeDocument/2006/relationships/image" Target="../media/image28.gif"/><Relationship Id="rId9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gzheli.net/category.php?cat=Dos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labirint.ru/screenshot/comments/52526/5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hyperlink" Target="http://www.gzheli.net/category.php?cat=Bokali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hyperlink" Target="http://www.labirint.ru/screenshot/comments/52526/7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www.labirint.ru/screenshot/comments/19235/3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www.labirint.ru/screenshot/comments/52526/3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www.labirint.ru/screenshot/comments/55244/1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www.labirint.ru/screenshot/comments/52526/8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hyperlink" Target="http://www.gzheli.net/category.php?cat=Vaza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2000240"/>
            <a:ext cx="5410200" cy="1928826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Гжельская роспись</a:t>
            </a:r>
            <a:endParaRPr lang="ru-RU" sz="6600" dirty="0">
              <a:solidFill>
                <a:schemeClr val="bg2">
                  <a:lumMod val="2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4143380"/>
            <a:ext cx="4143404" cy="2428892"/>
          </a:xfrm>
        </p:spPr>
        <p:txBody>
          <a:bodyPr/>
          <a:lstStyle/>
          <a:p>
            <a:r>
              <a:rPr lang="ru-RU" dirty="0" smtClean="0"/>
              <a:t>Выполнила</a:t>
            </a:r>
            <a:r>
              <a:rPr lang="ru-RU" dirty="0" smtClean="0"/>
              <a:t>: </a:t>
            </a:r>
            <a:r>
              <a:rPr lang="ru-RU" dirty="0" smtClean="0"/>
              <a:t> Дьячкова </a:t>
            </a:r>
            <a:r>
              <a:rPr lang="ru-RU" dirty="0" smtClean="0"/>
              <a:t>Светлана </a:t>
            </a:r>
            <a:r>
              <a:rPr lang="ru-RU" dirty="0" smtClean="0"/>
              <a:t>Александровна,</a:t>
            </a:r>
            <a:r>
              <a:rPr lang="ru-RU" dirty="0" smtClean="0"/>
              <a:t>541 гр., ПМДО</a:t>
            </a:r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dirty="0" smtClean="0"/>
              <a:t>Челябинск 2010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http://www.home-edu.ru/pages/severjanova/urok2.10/kollekzij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4071942"/>
            <a:ext cx="3429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7858180" cy="160020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b="1" i="1" u="sng" dirty="0" smtClean="0">
                <a:solidFill>
                  <a:schemeClr val="accent5">
                    <a:lumMod val="75000"/>
                  </a:schemeClr>
                </a:solidFill>
              </a:rPr>
              <a:t>2.Технология производства керамики.</a:t>
            </a:r>
            <a:r>
              <a:rPr lang="ru-RU" b="1" i="1" u="sng" dirty="0" smtClean="0"/>
              <a:t/>
            </a:r>
            <a:br>
              <a:rPr lang="ru-RU" b="1" i="1" u="sng" dirty="0" smtClean="0"/>
            </a:br>
            <a:endParaRPr lang="ru-RU" b="1" i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429684" cy="600076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 </a:t>
            </a:r>
            <a:r>
              <a:rPr lang="ru-RU" dirty="0" smtClean="0">
                <a:solidFill>
                  <a:schemeClr val="accent6"/>
                </a:solidFill>
              </a:rPr>
              <a:t> Сейчас технологическая цепочка строится так:</a:t>
            </a:r>
          </a:p>
          <a:p>
            <a:pPr algn="just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Формовка </a:t>
            </a:r>
            <a:r>
              <a:rPr lang="ru-RU" dirty="0" smtClean="0">
                <a:solidFill>
                  <a:schemeClr val="accent6"/>
                </a:solidFill>
              </a:rPr>
              <a:t>(литье в гипсовых формах) –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Сушка </a:t>
            </a:r>
            <a:r>
              <a:rPr lang="ru-RU" dirty="0" smtClean="0">
                <a:solidFill>
                  <a:schemeClr val="accent6"/>
                </a:solidFill>
              </a:rPr>
              <a:t>–</a:t>
            </a:r>
            <a:r>
              <a:rPr lang="ru-RU" b="1" dirty="0" smtClean="0">
                <a:solidFill>
                  <a:schemeClr val="accent6"/>
                </a:solidFill>
              </a:rPr>
              <a:t>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Ручной осмотр </a:t>
            </a:r>
            <a:r>
              <a:rPr lang="ru-RU" dirty="0" smtClean="0">
                <a:solidFill>
                  <a:schemeClr val="accent6"/>
                </a:solidFill>
              </a:rPr>
              <a:t>–</a:t>
            </a:r>
            <a:r>
              <a:rPr lang="ru-RU" b="1" dirty="0" smtClean="0">
                <a:solidFill>
                  <a:schemeClr val="accent6"/>
                </a:solidFill>
              </a:rPr>
              <a:t>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Контроль на трещины </a:t>
            </a:r>
            <a:r>
              <a:rPr lang="ru-RU" dirty="0" smtClean="0">
                <a:solidFill>
                  <a:schemeClr val="accent6"/>
                </a:solidFill>
              </a:rPr>
              <a:t>–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Обжиг </a:t>
            </a:r>
            <a:r>
              <a:rPr lang="ru-RU" dirty="0" smtClean="0">
                <a:solidFill>
                  <a:schemeClr val="accent6"/>
                </a:solidFill>
              </a:rPr>
              <a:t>(электропечь) –</a:t>
            </a:r>
            <a:r>
              <a:rPr lang="ru-RU" b="1" dirty="0" smtClean="0">
                <a:solidFill>
                  <a:schemeClr val="accent6"/>
                </a:solidFill>
              </a:rPr>
              <a:t> 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Живописный цех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. </a:t>
            </a:r>
          </a:p>
          <a:p>
            <a:pPr algn="just"/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buNone/>
            </a:pPr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accent6"/>
                </a:solidFill>
              </a:rPr>
              <a:t>Вот за этими «производственными» словами и скрывается тайна создания Гжельских изделий и труд множества людей: в т.ч. мастеров-технологии, скульпторов, литейщиков, </a:t>
            </a:r>
            <a:r>
              <a:rPr lang="ru-RU" dirty="0" err="1" smtClean="0">
                <a:solidFill>
                  <a:schemeClr val="accent6"/>
                </a:solidFill>
              </a:rPr>
              <a:t>художников-керамистов</a:t>
            </a:r>
            <a:r>
              <a:rPr lang="ru-RU" dirty="0" smtClean="0">
                <a:solidFill>
                  <a:schemeClr val="accent6"/>
                </a:solidFill>
              </a:rPr>
              <a:t>! Гжельская глина отличается особыми качествами: высокой пластичностью и тугоплавкостью. Она жирная, т.е. в ней мало песка. Накопанная глина проходит тщательную первичную обработку: вымораживание, </a:t>
            </a:r>
            <a:r>
              <a:rPr lang="ru-RU" dirty="0" err="1" smtClean="0">
                <a:solidFill>
                  <a:schemeClr val="accent6"/>
                </a:solidFill>
              </a:rPr>
              <a:t>отмучивание</a:t>
            </a:r>
            <a:r>
              <a:rPr lang="ru-RU" dirty="0" smtClean="0">
                <a:solidFill>
                  <a:schemeClr val="accent6"/>
                </a:solidFill>
              </a:rPr>
              <a:t>, разминание. Глина - живой материал!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http://zavitok.rukodelof.ru/statya3/1.jpg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071678"/>
            <a:ext cx="3643338" cy="2071702"/>
          </a:xfrm>
          <a:prstGeom prst="rect">
            <a:avLst/>
          </a:prstGeom>
          <a:ln w="127000" cap="rnd">
            <a:solidFill>
              <a:schemeClr val="accent5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1" y="214290"/>
            <a:ext cx="5311562" cy="785818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b="1" u="sng" dirty="0" smtClean="0">
                <a:solidFill>
                  <a:srgbClr val="002060"/>
                </a:solidFill>
              </a:rPr>
              <a:t>3. Словарь: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8358246" cy="642942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300" b="1" dirty="0" smtClean="0">
                <a:solidFill>
                  <a:srgbClr val="002060"/>
                </a:solidFill>
              </a:rPr>
              <a:t>Фарфор</a:t>
            </a:r>
            <a:r>
              <a:rPr lang="ru-RU" sz="2300" b="1" dirty="0" smtClean="0">
                <a:solidFill>
                  <a:srgbClr val="000000"/>
                </a:solidFill>
              </a:rPr>
              <a:t> </a:t>
            </a:r>
            <a:r>
              <a:rPr lang="ru-RU" sz="2300" dirty="0" smtClean="0">
                <a:solidFill>
                  <a:srgbClr val="000000"/>
                </a:solidFill>
              </a:rPr>
              <a:t>– изделия тонкой керамики, непроницаемые для воды, обычно белые, звонкие, просвечивающиеся в тонком слое. Фарфоровое сырьё: каолин, пластичная глина, кварц и полевой шпат. А пропорция компонентов – это секрет!  Фарфор обычно получают высокотемпературным обжигом.</a:t>
            </a:r>
          </a:p>
          <a:p>
            <a:pPr algn="just"/>
            <a:r>
              <a:rPr lang="ru-RU" sz="2300" b="1" dirty="0" smtClean="0">
                <a:solidFill>
                  <a:srgbClr val="002060"/>
                </a:solidFill>
              </a:rPr>
              <a:t>Фаянс</a:t>
            </a:r>
            <a:r>
              <a:rPr lang="ru-RU" sz="2300" b="1" dirty="0" smtClean="0">
                <a:solidFill>
                  <a:srgbClr val="000000"/>
                </a:solidFill>
              </a:rPr>
              <a:t> </a:t>
            </a:r>
            <a:r>
              <a:rPr lang="ru-RU" sz="2300" dirty="0" smtClean="0">
                <a:solidFill>
                  <a:srgbClr val="000000"/>
                </a:solidFill>
              </a:rPr>
              <a:t>– изделия тонкой керамики, плотные и мелкопористые. Отличается от фарфора большей пористостью и </a:t>
            </a:r>
            <a:r>
              <a:rPr lang="ru-RU" sz="2300" dirty="0" err="1" smtClean="0">
                <a:solidFill>
                  <a:srgbClr val="000000"/>
                </a:solidFill>
              </a:rPr>
              <a:t>водопоглощением</a:t>
            </a:r>
            <a:r>
              <a:rPr lang="ru-RU" sz="2300" dirty="0" smtClean="0">
                <a:solidFill>
                  <a:srgbClr val="000000"/>
                </a:solidFill>
              </a:rPr>
              <a:t>, поэтому все фаянсовые изделия покрывают тонким сплошным слоем глазури. Фаянсовое сырьё: 60-65% пластичных материалов (каолин, глина); 30-36% кварца; 3-5% полевого шпата. Фаянс получают трехэтапным обжигом: бисквитным (t-1250˚), глазурным (t-1100˚) и закрепляющим рисунок (t-700-900˚). </a:t>
            </a:r>
          </a:p>
          <a:p>
            <a:pPr algn="just"/>
            <a:r>
              <a:rPr lang="ru-RU" sz="2300" b="1" dirty="0" smtClean="0">
                <a:solidFill>
                  <a:srgbClr val="002060"/>
                </a:solidFill>
              </a:rPr>
              <a:t>Керамика</a:t>
            </a:r>
            <a:r>
              <a:rPr lang="ru-RU" sz="2300" b="1" dirty="0" smtClean="0">
                <a:solidFill>
                  <a:srgbClr val="000000"/>
                </a:solidFill>
              </a:rPr>
              <a:t> –</a:t>
            </a:r>
            <a:r>
              <a:rPr lang="ru-RU" sz="2300" dirty="0" smtClean="0">
                <a:solidFill>
                  <a:srgbClr val="000000"/>
                </a:solidFill>
              </a:rPr>
              <a:t> изделия из обожженной глины. </a:t>
            </a:r>
          </a:p>
          <a:p>
            <a:pPr algn="just"/>
            <a:r>
              <a:rPr lang="ru-RU" sz="2300" b="1" dirty="0" smtClean="0">
                <a:solidFill>
                  <a:srgbClr val="002060"/>
                </a:solidFill>
              </a:rPr>
              <a:t>Майолика</a:t>
            </a:r>
            <a:r>
              <a:rPr lang="ru-RU" sz="2300" dirty="0" smtClean="0">
                <a:solidFill>
                  <a:srgbClr val="000000"/>
                </a:solidFill>
              </a:rPr>
              <a:t> – художественная керамика, т.е. покрытая непрозрачной глазурью.</a:t>
            </a:r>
          </a:p>
          <a:p>
            <a:pPr algn="just"/>
            <a:r>
              <a:rPr lang="ru-RU" sz="2300" b="1" dirty="0" smtClean="0">
                <a:solidFill>
                  <a:srgbClr val="002060"/>
                </a:solidFill>
              </a:rPr>
              <a:t>Квасник</a:t>
            </a:r>
            <a:r>
              <a:rPr lang="ru-RU" sz="2300" dirty="0" smtClean="0">
                <a:solidFill>
                  <a:srgbClr val="000000"/>
                </a:solidFill>
              </a:rPr>
              <a:t> – кувшин с отверстием в центре.</a:t>
            </a:r>
          </a:p>
          <a:p>
            <a:pPr algn="just"/>
            <a:r>
              <a:rPr lang="ru-RU" sz="2300" b="1" dirty="0" err="1" smtClean="0">
                <a:solidFill>
                  <a:srgbClr val="002060"/>
                </a:solidFill>
              </a:rPr>
              <a:t>Кумган</a:t>
            </a:r>
            <a:r>
              <a:rPr lang="ru-RU" sz="2300" dirty="0" smtClean="0">
                <a:solidFill>
                  <a:srgbClr val="002060"/>
                </a:solidFill>
              </a:rPr>
              <a:t> </a:t>
            </a:r>
            <a:r>
              <a:rPr lang="ru-RU" sz="2300" dirty="0" smtClean="0">
                <a:solidFill>
                  <a:srgbClr val="000000"/>
                </a:solidFill>
              </a:rPr>
              <a:t>– сосуд, в котором в старину подавали напитки на праздничный стол. </a:t>
            </a:r>
            <a:r>
              <a:rPr lang="ru-RU" sz="2300" dirty="0" err="1" smtClean="0">
                <a:solidFill>
                  <a:srgbClr val="000000"/>
                </a:solidFill>
              </a:rPr>
              <a:t>Кумганы</a:t>
            </a:r>
            <a:r>
              <a:rPr lang="ru-RU" sz="2300" dirty="0" smtClean="0">
                <a:solidFill>
                  <a:srgbClr val="000000"/>
                </a:solidFill>
              </a:rPr>
              <a:t> – кувшины похожие на птицу с округлым туловищем, с плоским, выгнутым носиком и ручкой - хвостом.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5434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5434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5434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5434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0"/>
                            </p:stCondLst>
                            <p:childTnLst>
                              <p:par>
                                <p:cTn id="48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5434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5434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643998" cy="642942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b="1" u="sng" dirty="0" smtClean="0">
                <a:solidFill>
                  <a:srgbClr val="002060"/>
                </a:solidFill>
              </a:rPr>
              <a:t>4</a:t>
            </a:r>
            <a:r>
              <a:rPr lang="ru-RU" sz="3200" b="1" u="sng" dirty="0" smtClean="0">
                <a:solidFill>
                  <a:srgbClr val="002060"/>
                </a:solidFill>
              </a:rPr>
              <a:t>. Отличительные особенности гжельской росписи.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7752" y="1500174"/>
            <a:ext cx="3714776" cy="5357826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Всякую роспись  Гжель, приятно рассматривать, гжельские мотивы можно увидеть не только на фарфоре, но и на картинах, вышитых и расписанных, и на одежде, на постельном белье, и даже в интерьере, например расписанные камины.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://img-fotki.yandex.ru/get/3410/hellen7510.13/0_2ae5e_f5cab08f_L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071546"/>
            <a:ext cx="4286280" cy="55007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57256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Чем же она отличается от другой росписи?</a:t>
            </a:r>
            <a:endParaRPr lang="ru-RU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142984"/>
            <a:ext cx="8501122" cy="5429287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Фирменный цвет гжельской росписи – сочно синий, ярко-голубой, васильковый, цвет неба и воды.  Всего одна краска – синяя на белом фоне, а картина оживает, и появляются переливы синего от темного к </a:t>
            </a:r>
            <a:r>
              <a:rPr lang="ru-RU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голубому</a:t>
            </a:r>
            <a:r>
              <a:rPr lang="ru-RU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, в зависимости от нажима кисти художника. У художника всего одна краска </a:t>
            </a:r>
            <a:r>
              <a:rPr lang="ru-RU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кобальд</a:t>
            </a:r>
            <a:r>
              <a:rPr lang="ru-RU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, которая и приобретает синий цвет. Её разводят водой, покрывают работу мазками, линиями.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Набор подарочный &quot;Уют&quot;. Гжель.Чайник, сахарница, салфетница. ">
            <a:hlinkClick r:id="rId2"/>
          </p:cNvPr>
          <p:cNvPicPr/>
          <p:nvPr/>
        </p:nvPicPr>
        <p:blipFill>
          <a:blip r:embed="rId3"/>
          <a:srcRect t="10167" b="8356"/>
          <a:stretch>
            <a:fillRect/>
          </a:stretch>
        </p:blipFill>
        <p:spPr bwMode="auto">
          <a:xfrm>
            <a:off x="3286116" y="3429000"/>
            <a:ext cx="2562225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Конфетница - фруктовница керамическая &quot;Софья&quot;. Гжель. Высота 12 см. Диаметр 25 см.">
            <a:hlinkClick r:id="rId4"/>
          </p:cNvPr>
          <p:cNvPicPr/>
          <p:nvPr/>
        </p:nvPicPr>
        <p:blipFill>
          <a:blip r:embed="rId5"/>
          <a:srcRect t="12570" b="12011"/>
          <a:stretch>
            <a:fillRect/>
          </a:stretch>
        </p:blipFill>
        <p:spPr bwMode="auto">
          <a:xfrm>
            <a:off x="428596" y="3929066"/>
            <a:ext cx="2562225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tx1">
                <a:lumMod val="50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6" name="Рисунок 5" descr="Конфетница керамическая &quot;Лебедь&quot; маленькая.Гжель. Высота 14 см. Длина 20 см. ">
            <a:hlinkClick r:id="rId4"/>
          </p:cNvPr>
          <p:cNvPicPr/>
          <p:nvPr/>
        </p:nvPicPr>
        <p:blipFill>
          <a:blip r:embed="rId6"/>
          <a:srcRect t="14106" b="14664"/>
          <a:stretch>
            <a:fillRect/>
          </a:stretch>
        </p:blipFill>
        <p:spPr bwMode="auto">
          <a:xfrm>
            <a:off x="6143636" y="4143380"/>
            <a:ext cx="2562225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00B0F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358246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Самый излюбленный узор - </a:t>
            </a:r>
            <a:r>
              <a:rPr lang="ru-RU" b="1" i="1" dirty="0" smtClean="0">
                <a:solidFill>
                  <a:srgbClr val="002060"/>
                </a:solidFill>
              </a:rPr>
              <a:t>гжельская роза.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857232"/>
            <a:ext cx="8286808" cy="5357849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chemeClr val="accent6"/>
                </a:solidFill>
              </a:rPr>
              <a:t>Иногда она изображена крупно, широкими мазками. А иногда  написана тоненькой кисточкой. То мы видим букет из нескольких роз. То цветы разбросаны по</a:t>
            </a:r>
            <a:r>
              <a:rPr lang="ru-RU" b="1" dirty="0" smtClean="0">
                <a:solidFill>
                  <a:schemeClr val="accent6"/>
                </a:solidFill>
              </a:rPr>
              <a:t> </a:t>
            </a:r>
            <a:r>
              <a:rPr lang="ru-RU" dirty="0" smtClean="0">
                <a:solidFill>
                  <a:schemeClr val="accent6"/>
                </a:solidFill>
              </a:rPr>
              <a:t>всей поверхности. Бывает и так: самой розы нет, есть только ее лепестки. А еще украшают фарфор диковинными птицами и сценами из жизни людей.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i-main-pic" descr="Картинка 3 из 28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786058"/>
            <a:ext cx="2786082" cy="2581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55500" dist="101600" dir="5400000" sy="-100000" algn="bl" rotWithShape="0"/>
          </a:effectLst>
        </p:spPr>
      </p:pic>
      <p:pic>
        <p:nvPicPr>
          <p:cNvPr id="8" name="i-main-pic" descr="Картинка 27 из 28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3286124"/>
            <a:ext cx="2486017" cy="266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9" name="i-main-pic" descr="Картинка 4 из 28">
            <a:hlinkClick r:id="rId6" tgtFrame="_blank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472" y="3571876"/>
            <a:ext cx="235745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38500" dist="508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981201" y="0"/>
            <a:ext cx="5311562" cy="7921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86808" cy="6500857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chemeClr val="accent6"/>
                </a:solidFill>
              </a:rPr>
              <a:t>Многие работы гжели неповторимы и сюжет зависит именно от мастера и его мастерства, и конечно выполняются в ручную, поэтому точно такую же не найти. Но конечно есть элементы характерные, и именно их изучают в каждой школе на уроке рисования.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Ваза керамическая &quot;Утро&quot;. Гжель.  Высота 16 см. Диаметр 5 см.">
            <a:hlinkClick r:id="rId2"/>
          </p:cNvPr>
          <p:cNvPicPr/>
          <p:nvPr/>
        </p:nvPicPr>
        <p:blipFill>
          <a:blip r:embed="rId3"/>
          <a:srcRect l="16729"/>
          <a:stretch>
            <a:fillRect/>
          </a:stretch>
        </p:blipFill>
        <p:spPr bwMode="auto">
          <a:xfrm>
            <a:off x="357158" y="2071678"/>
            <a:ext cx="2133597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5" name="Рисунок 4" descr="Блюдо  керамическое &quot;Ажурное&quot;. Гжель.  Диаметр 40 см.">
            <a:hlinkClick r:id="rId2"/>
          </p:cNvPr>
          <p:cNvPicPr/>
          <p:nvPr/>
        </p:nvPicPr>
        <p:blipFill>
          <a:blip r:embed="rId4"/>
          <a:srcRect l="2941" t="14665" r="2941" b="12011"/>
          <a:stretch>
            <a:fillRect/>
          </a:stretch>
        </p:blipFill>
        <p:spPr bwMode="auto">
          <a:xfrm>
            <a:off x="4357686" y="4000504"/>
            <a:ext cx="2286016" cy="2500330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6" name="Рисунок 5" descr="Доска керамическая &quot;Звезда&quot;. Гжель. Длина 23 см. Ширина 15 см.">
            <a:hlinkClick r:id="rId5"/>
          </p:cNvPr>
          <p:cNvPicPr/>
          <p:nvPr/>
        </p:nvPicPr>
        <p:blipFill>
          <a:blip r:embed="rId6"/>
          <a:srcRect l="18683" t="7317" r="3128"/>
          <a:stretch>
            <a:fillRect/>
          </a:stretch>
        </p:blipFill>
        <p:spPr bwMode="auto">
          <a:xfrm>
            <a:off x="2428860" y="3857628"/>
            <a:ext cx="1785950" cy="271462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7" name="Рисунок 6" descr="Чайник доливной &quot;Семейный&quot; керамический. Гжель.Высота 25 см.">
            <a:hlinkClick r:id="rId2"/>
          </p:cNvPr>
          <p:cNvPicPr/>
          <p:nvPr/>
        </p:nvPicPr>
        <p:blipFill>
          <a:blip r:embed="rId7"/>
          <a:srcRect t="18855" b="18296"/>
          <a:stretch>
            <a:fillRect/>
          </a:stretch>
        </p:blipFill>
        <p:spPr bwMode="auto">
          <a:xfrm>
            <a:off x="3357554" y="1643050"/>
            <a:ext cx="2562225" cy="214314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8" name="Рисунок 7" descr="Ваза керамическая &quot;Диск&quot;.Гжель.Высота 30 см. Диаметр 8 см.">
            <a:hlinkClick r:id="rId8"/>
          </p:cNvPr>
          <p:cNvPicPr/>
          <p:nvPr/>
        </p:nvPicPr>
        <p:blipFill>
          <a:blip r:embed="rId9"/>
          <a:srcRect l="13941"/>
          <a:stretch>
            <a:fillRect/>
          </a:stretch>
        </p:blipFill>
        <p:spPr bwMode="auto">
          <a:xfrm rot="20619863">
            <a:off x="6786578" y="1714488"/>
            <a:ext cx="2205035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1000108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 Гжельская роспись делится на три вида: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358246" cy="392909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1. Главная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- растительная роспись –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это травка, злаки, ягоды, веточки, листья, букеты и гирлянды цветов. Кроме роз изображают маки, георгины, лилии, пионы, астры, гвоздики, ромашки. Форма у них немножко условна.  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2. Орнаментальная.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 Прежде всего, это шашечки – несколько рядов сине-белых квадратов по бортику и поясок-отводка тоже вдоль бортика. Художники рисовали также знаменитые гжельские сетки - «гребёнки» (в виде ели), «капельки», «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жемчужинки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», «усики». С помощью кисти с жёстким ворсом наносится рисунок «под мрамор». Им заполняется пространство внутри, к примеру, волнистых линий, </a:t>
            </a:r>
            <a:r>
              <a:rPr lang="ru-RU" smtClean="0">
                <a:solidFill>
                  <a:schemeClr val="accent5">
                    <a:lumMod val="50000"/>
                  </a:schemeClr>
                </a:solidFill>
              </a:rPr>
              <a:t>или кругов на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дне тарелки.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il_fi" descr="http://www.home-edu.ru/pages/severjanova/urok2.10/vidyrospisi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4357694"/>
            <a:ext cx="314327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85794"/>
            <a:ext cx="5786478" cy="5643601"/>
          </a:xfrm>
        </p:spPr>
        <p:txBody>
          <a:bodyPr/>
          <a:lstStyle/>
          <a:p>
            <a:pPr algn="just"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3. Сюжеты.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Это природа и времена года. Это сценки городской жизни, деревенский пейзаж и быт и т.п. Это персонажи из русских сказок: Синие птицы,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Полканы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, птицы Сирины, разные Русалки,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Коты-Баюны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и т.п.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Доска керамическая &quot;Звезда&quot;с пейзажем. Гжель. Длина 23 см. Ширина 15 см.">
            <a:hlinkClick r:id="rId2"/>
          </p:cNvPr>
          <p:cNvPicPr/>
          <p:nvPr/>
        </p:nvPicPr>
        <p:blipFill>
          <a:blip r:embed="rId3"/>
          <a:srcRect l="16543"/>
          <a:stretch>
            <a:fillRect/>
          </a:stretch>
        </p:blipFill>
        <p:spPr bwMode="auto">
          <a:xfrm>
            <a:off x="6500826" y="571480"/>
            <a:ext cx="2138368" cy="3409950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7" name="il_fi" descr="http://4.bp.blogspot.com/_vU3TDmXc06A/SxOvHrh87gI/AAAAAAAAAl8/8y6LL1ECz-4/s1600/gjel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286124"/>
            <a:ext cx="5715039" cy="213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38500" dist="508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357166"/>
            <a:ext cx="8143932" cy="6143667"/>
          </a:xfrm>
        </p:spPr>
        <p:txBody>
          <a:bodyPr/>
          <a:lstStyle/>
          <a:p>
            <a:pPr algn="just"/>
            <a:r>
              <a:rPr lang="ru-RU" b="1" i="1" dirty="0" smtClean="0">
                <a:solidFill>
                  <a:srgbClr val="000000"/>
                </a:solidFill>
              </a:rPr>
              <a:t>Главный секрет - это мазки.</a:t>
            </a:r>
            <a:r>
              <a:rPr lang="ru-RU" dirty="0" smtClean="0">
                <a:solidFill>
                  <a:srgbClr val="000000"/>
                </a:solidFill>
              </a:rPr>
              <a:t> Мазок – это родовая примета Гжели.</a:t>
            </a:r>
          </a:p>
          <a:p>
            <a:pPr lvl="0" algn="just"/>
            <a:r>
              <a:rPr lang="ru-RU" b="1" i="1" dirty="0" smtClean="0">
                <a:solidFill>
                  <a:srgbClr val="000000"/>
                </a:solidFill>
              </a:rPr>
              <a:t>Главный приём </a:t>
            </a:r>
            <a:r>
              <a:rPr lang="ru-RU" dirty="0" smtClean="0">
                <a:solidFill>
                  <a:srgbClr val="000000"/>
                </a:solidFill>
              </a:rPr>
              <a:t>– правильное соотношение синего и белого или сочетание «белизны заснеженных полей Подмосковья и прозрачной синевы ясного неба».</a:t>
            </a:r>
          </a:p>
          <a:p>
            <a:endParaRPr lang="ru-RU" dirty="0"/>
          </a:p>
        </p:txBody>
      </p:sp>
      <p:pic>
        <p:nvPicPr>
          <p:cNvPr id="4" name="Рисунок 3" descr="http://img.labirint.ru/images/comments_pic/0846/04labbop01226517173.jpg">
            <a:hlinkClick r:id="rId2"/>
          </p:cNvPr>
          <p:cNvPicPr/>
          <p:nvPr/>
        </p:nvPicPr>
        <p:blipFill>
          <a:blip r:embed="rId3"/>
          <a:srcRect t="7001" r="6199" b="4810"/>
          <a:stretch>
            <a:fillRect/>
          </a:stretch>
        </p:blipFill>
        <p:spPr bwMode="auto">
          <a:xfrm>
            <a:off x="785786" y="2714620"/>
            <a:ext cx="5286412" cy="3643338"/>
          </a:xfrm>
          <a:prstGeom prst="rect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643998" cy="6643710"/>
          </a:xfrm>
        </p:spPr>
        <p:txBody>
          <a:bodyPr numCol="1">
            <a:normAutofit/>
          </a:bodyPr>
          <a:lstStyle/>
          <a:p>
            <a:pPr lvl="0" algn="just"/>
            <a:r>
              <a:rPr lang="ru-RU" b="1" i="1" dirty="0" smtClean="0">
                <a:solidFill>
                  <a:srgbClr val="000000"/>
                </a:solidFill>
              </a:rPr>
              <a:t>Другое правило </a:t>
            </a:r>
            <a:r>
              <a:rPr lang="ru-RU" dirty="0" smtClean="0">
                <a:solidFill>
                  <a:srgbClr val="000000"/>
                </a:solidFill>
              </a:rPr>
              <a:t>– каждый последующий мазок отличается от предыдущего. Сначала на кисточку густо набирают краску. Далее с разным нажимом раскладывают кистью цветок. Первые мазки самые сочные, но по мере убывания они светлеют. Круглые лепестки цветка получаются либо чёткими, либо мягкими «размытыми». Так рисуются </a:t>
            </a:r>
            <a:r>
              <a:rPr lang="ru-RU" dirty="0" err="1" smtClean="0">
                <a:solidFill>
                  <a:srgbClr val="000000"/>
                </a:solidFill>
              </a:rPr>
              <a:t>многолепестковые</a:t>
            </a:r>
            <a:r>
              <a:rPr lang="ru-RU" dirty="0" smtClean="0">
                <a:solidFill>
                  <a:srgbClr val="000000"/>
                </a:solidFill>
              </a:rPr>
              <a:t> цветки. После обжига цветок становится </a:t>
            </a:r>
            <a:r>
              <a:rPr lang="ru-RU" dirty="0" err="1" smtClean="0">
                <a:solidFill>
                  <a:srgbClr val="000000"/>
                </a:solidFill>
              </a:rPr>
              <a:t>васильково-синего</a:t>
            </a:r>
            <a:r>
              <a:rPr lang="ru-RU" dirty="0" smtClean="0">
                <a:solidFill>
                  <a:srgbClr val="000000"/>
                </a:solidFill>
              </a:rPr>
              <a:t> цвета.</a:t>
            </a:r>
          </a:p>
        </p:txBody>
      </p:sp>
      <p:pic>
        <p:nvPicPr>
          <p:cNvPr id="5" name="Рисунок 4" descr="Бокал керамический &quot;Пион&quot;.Гжель. Высота 8 см. Диаметр 8,5 см. 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928934"/>
            <a:ext cx="2562225" cy="3409950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6" name="Рисунок 5" descr="http://img.labirint.ru/images/comments_pic/0846/06labbop01226517173.jpg">
            <a:hlinkClick r:id="rId4"/>
          </p:cNvPr>
          <p:cNvPicPr/>
          <p:nvPr/>
        </p:nvPicPr>
        <p:blipFill>
          <a:blip r:embed="rId5"/>
          <a:srcRect r="9768" b="7580"/>
          <a:stretch>
            <a:fillRect/>
          </a:stretch>
        </p:blipFill>
        <p:spPr bwMode="auto">
          <a:xfrm>
            <a:off x="3571868" y="2857496"/>
            <a:ext cx="5000660" cy="3643338"/>
          </a:xfrm>
          <a:prstGeom prst="rect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792162"/>
            <a:ext cx="6643733" cy="80803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6"/>
                </a:solidFill>
              </a:rPr>
              <a:t>План 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7620" y="1981201"/>
            <a:ext cx="5072098" cy="4448195"/>
          </a:xfrm>
        </p:spPr>
        <p:txBody>
          <a:bodyPr>
            <a:normAutofit fontScale="925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2800" dirty="0" smtClean="0">
                <a:solidFill>
                  <a:schemeClr val="accent6"/>
                </a:solidFill>
              </a:rPr>
              <a:t>История промысла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800" dirty="0" smtClean="0">
                <a:solidFill>
                  <a:schemeClr val="accent6"/>
                </a:solidFill>
              </a:rPr>
              <a:t>Технология производства керамики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800" dirty="0" smtClean="0">
                <a:solidFill>
                  <a:schemeClr val="accent6"/>
                </a:solidFill>
              </a:rPr>
              <a:t>Словарь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800" dirty="0" smtClean="0">
                <a:solidFill>
                  <a:schemeClr val="accent6"/>
                </a:solidFill>
              </a:rPr>
              <a:t>Отличительные особенности гжельской росписи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800" dirty="0" smtClean="0">
                <a:solidFill>
                  <a:schemeClr val="accent6"/>
                </a:solidFill>
              </a:rPr>
              <a:t>Кроссворд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800" dirty="0" smtClean="0">
                <a:solidFill>
                  <a:schemeClr val="accent6"/>
                </a:solidFill>
              </a:rPr>
              <a:t>Конспект занятия для детей подготовительной группе</a:t>
            </a:r>
          </a:p>
          <a:p>
            <a:pPr>
              <a:buNone/>
            </a:pPr>
            <a:endParaRPr lang="ru-RU" dirty="0">
              <a:solidFill>
                <a:schemeClr val="accent6"/>
              </a:solidFill>
            </a:endParaRPr>
          </a:p>
        </p:txBody>
      </p:sp>
      <p:pic>
        <p:nvPicPr>
          <p:cNvPr id="5" name="Picture 10" descr="gzh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71472" y="2000240"/>
            <a:ext cx="3143272" cy="43704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981201" y="0"/>
            <a:ext cx="5311562" cy="7921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357166"/>
            <a:ext cx="4286280" cy="6215105"/>
          </a:xfrm>
        </p:spPr>
        <p:txBody>
          <a:bodyPr>
            <a:normAutofit/>
          </a:bodyPr>
          <a:lstStyle/>
          <a:p>
            <a:pPr lvl="0" algn="just"/>
            <a:r>
              <a:rPr lang="ru-RU" b="1" i="1" dirty="0" smtClean="0">
                <a:solidFill>
                  <a:srgbClr val="000000"/>
                </a:solidFill>
              </a:rPr>
              <a:t>«Мазок с тенями». </a:t>
            </a:r>
            <a:r>
              <a:rPr lang="ru-RU" dirty="0" smtClean="0">
                <a:solidFill>
                  <a:srgbClr val="000000"/>
                </a:solidFill>
              </a:rPr>
              <a:t>Краска набирается на одну сторону кисточки и наносится легким круговым разворотом, т.е. поворачивается вокруг черенка. </a:t>
            </a:r>
          </a:p>
          <a:p>
            <a:pPr lvl="0" algn="just">
              <a:buNone/>
            </a:pPr>
            <a:r>
              <a:rPr lang="ru-RU" dirty="0" smtClean="0">
                <a:solidFill>
                  <a:srgbClr val="000000"/>
                </a:solidFill>
              </a:rPr>
              <a:t>    В утолщённой части кисти краски больше – мазок тёмный, к середине краски чуть поменьше – мазок высветляется, а тонкий кончик оставляет совсем светлый след. Так получается разноокрашенная объёмная розочка или листочек.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http://img.labirint.ru/images/comments_pic/0836/02lab7a1m1220718871.jpg">
            <a:hlinkClick r:id="rId2"/>
          </p:cNvPr>
          <p:cNvPicPr/>
          <p:nvPr/>
        </p:nvPicPr>
        <p:blipFill>
          <a:blip r:embed="rId3"/>
          <a:srcRect t="6335" b="3767"/>
          <a:stretch>
            <a:fillRect/>
          </a:stretch>
        </p:blipFill>
        <p:spPr bwMode="auto">
          <a:xfrm>
            <a:off x="428596" y="1000108"/>
            <a:ext cx="414340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501122" cy="6572271"/>
          </a:xfrm>
        </p:spPr>
        <p:txBody>
          <a:bodyPr/>
          <a:lstStyle/>
          <a:p>
            <a:pPr lvl="0" algn="just"/>
            <a:r>
              <a:rPr lang="ru-RU" dirty="0" smtClean="0">
                <a:solidFill>
                  <a:srgbClr val="000000"/>
                </a:solidFill>
              </a:rPr>
              <a:t>А роспись </a:t>
            </a:r>
            <a:r>
              <a:rPr lang="ru-RU" b="1" i="1" dirty="0" smtClean="0">
                <a:solidFill>
                  <a:srgbClr val="000000"/>
                </a:solidFill>
              </a:rPr>
              <a:t>«одной кистью» </a:t>
            </a:r>
            <a:r>
              <a:rPr lang="ru-RU" dirty="0" smtClean="0">
                <a:solidFill>
                  <a:srgbClr val="000000"/>
                </a:solidFill>
              </a:rPr>
              <a:t>получается тогда, когда василек или веточка пишутся одним набором краски на кисть – тогда  первые лепестки будут темные, а остальные постепенно светлеют.</a:t>
            </a:r>
          </a:p>
          <a:p>
            <a:pPr lvl="0" algn="just"/>
            <a:endParaRPr lang="ru-RU" b="1" i="1" dirty="0" smtClean="0">
              <a:solidFill>
                <a:srgbClr val="000000"/>
              </a:solidFill>
            </a:endParaRPr>
          </a:p>
          <a:p>
            <a:pPr lvl="0" algn="just"/>
            <a:endParaRPr lang="ru-RU" b="1" i="1" dirty="0" smtClean="0">
              <a:solidFill>
                <a:srgbClr val="000000"/>
              </a:solidFill>
            </a:endParaRPr>
          </a:p>
          <a:p>
            <a:pPr lvl="0" algn="just"/>
            <a:endParaRPr lang="ru-RU" b="1" i="1" dirty="0" smtClean="0">
              <a:solidFill>
                <a:srgbClr val="000000"/>
              </a:solidFill>
            </a:endParaRPr>
          </a:p>
          <a:p>
            <a:pPr lvl="0" algn="just"/>
            <a:endParaRPr lang="ru-RU" b="1" i="1" dirty="0" smtClean="0">
              <a:solidFill>
                <a:srgbClr val="000000"/>
              </a:solidFill>
            </a:endParaRPr>
          </a:p>
          <a:p>
            <a:pPr lvl="0" algn="just"/>
            <a:endParaRPr lang="ru-RU" b="1" i="1" dirty="0" smtClean="0">
              <a:solidFill>
                <a:srgbClr val="000000"/>
              </a:solidFill>
            </a:endParaRPr>
          </a:p>
          <a:p>
            <a:pPr lvl="0" algn="just"/>
            <a:endParaRPr lang="ru-RU" b="1" i="1" dirty="0" smtClean="0">
              <a:solidFill>
                <a:srgbClr val="000000"/>
              </a:solidFill>
            </a:endParaRPr>
          </a:p>
          <a:p>
            <a:pPr lvl="0" algn="just"/>
            <a:endParaRPr lang="ru-RU" b="1" i="1" dirty="0" smtClean="0">
              <a:solidFill>
                <a:srgbClr val="000000"/>
              </a:solidFill>
            </a:endParaRPr>
          </a:p>
          <a:p>
            <a:pPr algn="just"/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4" name="il_fi" descr="http://epi.kgn.ru/afina/Pic/akril/gjel_my.jpg"/>
          <p:cNvPicPr/>
          <p:nvPr/>
        </p:nvPicPr>
        <p:blipFill>
          <a:blip r:embed="rId2"/>
          <a:srcRect r="2631"/>
          <a:stretch>
            <a:fillRect/>
          </a:stretch>
        </p:blipFill>
        <p:spPr bwMode="auto">
          <a:xfrm>
            <a:off x="285720" y="1357298"/>
            <a:ext cx="4429156" cy="3429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Содержимое 3" descr="http://festival.1september.ru/articles/525938/img2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3714752"/>
            <a:ext cx="471490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http://festival.1september.ru/articles/525938/img1.jpg"/>
          <p:cNvPicPr/>
          <p:nvPr/>
        </p:nvPicPr>
        <p:blipFill>
          <a:blip r:embed="rId4"/>
          <a:srcRect l="55490"/>
          <a:stretch>
            <a:fillRect/>
          </a:stretch>
        </p:blipFill>
        <p:spPr bwMode="auto">
          <a:xfrm>
            <a:off x="6500826" y="1785926"/>
            <a:ext cx="221457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tx1">
                <a:lumMod val="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981201" y="0"/>
            <a:ext cx="5311562" cy="7921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6"/>
            <a:ext cx="8286808" cy="6500833"/>
          </a:xfrm>
        </p:spPr>
        <p:txBody>
          <a:bodyPr/>
          <a:lstStyle/>
          <a:p>
            <a:pPr lvl="0" algn="just"/>
            <a:r>
              <a:rPr lang="ru-RU" b="1" i="1" dirty="0" smtClean="0">
                <a:solidFill>
                  <a:srgbClr val="000000"/>
                </a:solidFill>
              </a:rPr>
              <a:t>«Азбуку мазков» </a:t>
            </a:r>
            <a:r>
              <a:rPr lang="ru-RU" dirty="0" smtClean="0">
                <a:solidFill>
                  <a:srgbClr val="000000"/>
                </a:solidFill>
              </a:rPr>
              <a:t>дополняют другими элементами. Тонким кончиком кисточки наводят стебель, усики-завитки, прожилки на листиках или штриховку. Иногда по синему цвету рисуют тонкими золотыми линиями и штрихами, которые как бы обозначают контуры. Но это дело вкуса. Править нельзя! </a:t>
            </a:r>
          </a:p>
          <a:p>
            <a:endParaRPr lang="ru-RU" dirty="0"/>
          </a:p>
        </p:txBody>
      </p:sp>
      <p:pic>
        <p:nvPicPr>
          <p:cNvPr id="4" name="Рисунок 3" descr="http://img.labirint.ru/images/comments_pic/0846/02labbop01226517172.jpg">
            <a:hlinkClick r:id="rId2"/>
          </p:cNvPr>
          <p:cNvPicPr/>
          <p:nvPr/>
        </p:nvPicPr>
        <p:blipFill>
          <a:blip r:embed="rId3"/>
          <a:srcRect l="4302" t="5104" r="3100" b="8311"/>
          <a:stretch>
            <a:fillRect/>
          </a:stretch>
        </p:blipFill>
        <p:spPr bwMode="auto">
          <a:xfrm>
            <a:off x="928662" y="2214554"/>
            <a:ext cx="5500726" cy="3857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429684" cy="6072229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rgbClr val="000000"/>
                </a:solidFill>
              </a:rPr>
              <a:t>Для того чтобы нарисовать розу, нужна среднеширокая кисточка. Поворачиваем её вокруг черенка, потом от середины цветка накладываем широкие мазки синей и </a:t>
            </a:r>
            <a:r>
              <a:rPr lang="ru-RU" dirty="0" err="1" smtClean="0">
                <a:solidFill>
                  <a:srgbClr val="000000"/>
                </a:solidFill>
              </a:rPr>
              <a:t>голубой</a:t>
            </a:r>
            <a:r>
              <a:rPr lang="ru-RU" dirty="0" smtClean="0">
                <a:solidFill>
                  <a:srgbClr val="000000"/>
                </a:solidFill>
              </a:rPr>
              <a:t> краски, т.е. как бы наращиваем лепестки широкими мазками. Чтобы постичь «Азбуку мазков» художникам требуется около ~5 л.</a:t>
            </a:r>
          </a:p>
          <a:p>
            <a:endParaRPr lang="ru-RU" dirty="0"/>
          </a:p>
        </p:txBody>
      </p:sp>
      <p:pic>
        <p:nvPicPr>
          <p:cNvPr id="4" name="Рисунок 3" descr="http://img.labirint.ru/images/comments_pic/0847/02labl8p01227032758.jpg">
            <a:hlinkClick r:id="rId2"/>
          </p:cNvPr>
          <p:cNvPicPr/>
          <p:nvPr/>
        </p:nvPicPr>
        <p:blipFill>
          <a:blip r:embed="rId3"/>
          <a:srcRect l="6013" t="12827" r="6199" b="5398"/>
          <a:stretch>
            <a:fillRect/>
          </a:stretch>
        </p:blipFill>
        <p:spPr bwMode="auto">
          <a:xfrm>
            <a:off x="1071538" y="2357430"/>
            <a:ext cx="5214974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1000108"/>
            <a:ext cx="8072494" cy="4822468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0000"/>
                </a:solidFill>
              </a:rPr>
              <a:t>Последовательность росписи сказочной  птицы. </a:t>
            </a: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6" name="Содержимое 3" descr="http://img.labirint.ru/images/comments_pic/0846/07labbop01226517173.jpg">
            <a:hlinkClick r:id="rId2"/>
          </p:cNvPr>
          <p:cNvPicPr>
            <a:picLocks/>
          </p:cNvPicPr>
          <p:nvPr/>
        </p:nvPicPr>
        <p:blipFill>
          <a:blip r:embed="rId3"/>
          <a:srcRect l="1367" t="5468" r="1367" b="781"/>
          <a:stretch>
            <a:fillRect/>
          </a:stretch>
        </p:blipFill>
        <p:spPr bwMode="auto">
          <a:xfrm>
            <a:off x="357158" y="1714488"/>
            <a:ext cx="5929354" cy="42862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Рисунок 6" descr="Ваза керамическая &quot;Виктория&quot;. Гжель. Высота 51 см. Диаметр 18 см.">
            <a:hlinkClick r:id="rId4"/>
          </p:cNvPr>
          <p:cNvPicPr/>
          <p:nvPr/>
        </p:nvPicPr>
        <p:blipFill>
          <a:blip r:embed="rId5"/>
          <a:srcRect l="16729"/>
          <a:stretch>
            <a:fillRect/>
          </a:stretch>
        </p:blipFill>
        <p:spPr bwMode="auto">
          <a:xfrm>
            <a:off x="6643702" y="357166"/>
            <a:ext cx="2133597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295" endPos="92000" dist="1016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1" y="214290"/>
            <a:ext cx="5311562" cy="928694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</a:rPr>
              <a:t>1. История промысла.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3"/>
            <a:ext cx="8501122" cy="5429288"/>
          </a:xfrm>
        </p:spPr>
        <p:txBody>
          <a:bodyPr>
            <a:noAutofit/>
          </a:bodyPr>
          <a:lstStyle/>
          <a:p>
            <a:pPr algn="just"/>
            <a:r>
              <a:rPr lang="ru-RU" dirty="0" smtClean="0">
                <a:solidFill>
                  <a:srgbClr val="000000"/>
                </a:solidFill>
              </a:rPr>
              <a:t>Самое древнее упоминание о Гжели нашлось в завещании Ивана </a:t>
            </a:r>
            <a:r>
              <a:rPr lang="ru-RU" dirty="0" err="1" smtClean="0">
                <a:solidFill>
                  <a:srgbClr val="000000"/>
                </a:solidFill>
              </a:rPr>
              <a:t>Калиты</a:t>
            </a:r>
            <a:r>
              <a:rPr lang="ru-RU" dirty="0" smtClean="0">
                <a:solidFill>
                  <a:srgbClr val="000000"/>
                </a:solidFill>
              </a:rPr>
              <a:t> от 1328 года. Позднее Гжель упоминается в духовных грамотах других князей и в завещании Ивана Грозного в 1572-1578 годах.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</a:rPr>
              <a:t>Начиналось всё с глины. Сама природа одарила эту местность: здесь находится </a:t>
            </a:r>
            <a:r>
              <a:rPr lang="ru-RU" dirty="0" err="1" smtClean="0">
                <a:solidFill>
                  <a:srgbClr val="000000"/>
                </a:solidFill>
              </a:rPr>
              <a:t>Гжельско-Кудиновское</a:t>
            </a:r>
            <a:r>
              <a:rPr lang="ru-RU" dirty="0" smtClean="0">
                <a:solidFill>
                  <a:srgbClr val="000000"/>
                </a:solidFill>
              </a:rPr>
              <a:t> месторождение жирных огнеупорных глин. Это под землей, а на её поверхности раскинулись маленькие деревушки и сёла. А много ли нашему рукастому народу надо – глина есть, руки есть – вот и славно!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</a:rPr>
              <a:t>Широкая добыча разных сортов глины велась в Гжели с середины XVII века. В 1663 году царь Алексей Михайлович издал указ "во гжельской волости для аптекарских и алхимических сосудов прислать глины, которая глина годится к аптекарским сосудам". В 1770 году Гжельская волость была целиком приписана к Аптекарскому приказу "для алхимической посуды".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981201" y="0"/>
            <a:ext cx="5311562" cy="7921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290"/>
            <a:ext cx="8358246" cy="6357981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  </a:t>
            </a:r>
          </a:p>
          <a:p>
            <a:pPr algn="just"/>
            <a:endParaRPr lang="ru-RU" sz="2400" dirty="0" smtClean="0">
              <a:solidFill>
                <a:schemeClr val="accent6"/>
              </a:solidFill>
            </a:endParaRPr>
          </a:p>
          <a:p>
            <a:pPr algn="just"/>
            <a:endParaRPr lang="ru-RU" sz="2400" dirty="0" smtClean="0">
              <a:solidFill>
                <a:schemeClr val="accent6"/>
              </a:solidFill>
            </a:endParaRPr>
          </a:p>
          <a:p>
            <a:pPr algn="just"/>
            <a:endParaRPr lang="ru-RU" sz="2400" dirty="0" smtClean="0">
              <a:solidFill>
                <a:schemeClr val="accent6"/>
              </a:solidFill>
            </a:endParaRPr>
          </a:p>
          <a:p>
            <a:pPr algn="just">
              <a:buNone/>
            </a:pPr>
            <a:endParaRPr lang="ru-RU" sz="2400" dirty="0" smtClean="0">
              <a:solidFill>
                <a:schemeClr val="accent6"/>
              </a:solidFill>
            </a:endParaRPr>
          </a:p>
          <a:p>
            <a:pPr algn="just">
              <a:buNone/>
            </a:pPr>
            <a:endParaRPr lang="ru-RU" sz="2400" dirty="0" smtClean="0">
              <a:solidFill>
                <a:schemeClr val="accent6"/>
              </a:solidFill>
            </a:endParaRPr>
          </a:p>
          <a:p>
            <a:pPr algn="just"/>
            <a:endParaRPr lang="ru-RU" sz="2400" dirty="0" smtClean="0">
              <a:solidFill>
                <a:schemeClr val="accent6"/>
              </a:solidFill>
            </a:endParaRPr>
          </a:p>
          <a:p>
            <a:pPr algn="just"/>
            <a:r>
              <a:rPr lang="ru-RU" sz="2400" dirty="0" smtClean="0">
                <a:solidFill>
                  <a:srgbClr val="000000"/>
                </a:solidFill>
              </a:rPr>
              <a:t>В XVIII веке Михайло Ломоносов, который искал секрет фарфора и по достоинству оценивший гжельские глины, написал о них столь возвышенные слова: «Едва ли есть земля самая чистая и без </a:t>
            </a:r>
            <a:r>
              <a:rPr lang="ru-RU" sz="2400" dirty="0" err="1" smtClean="0">
                <a:solidFill>
                  <a:srgbClr val="000000"/>
                </a:solidFill>
              </a:rPr>
              <a:t>примешения</a:t>
            </a:r>
            <a:r>
              <a:rPr lang="ru-RU" sz="2400" dirty="0" smtClean="0">
                <a:solidFill>
                  <a:srgbClr val="000000"/>
                </a:solidFill>
              </a:rPr>
              <a:t> где на свете, кою химики девственностью называют, разве между глинами для фарфору употребляемыми, такова у нас гжельская, которой нигде не видал я белизною </a:t>
            </a:r>
            <a:r>
              <a:rPr lang="ru-RU" sz="2400" dirty="0" err="1" smtClean="0">
                <a:solidFill>
                  <a:srgbClr val="000000"/>
                </a:solidFill>
              </a:rPr>
              <a:t>превосходнее</a:t>
            </a:r>
            <a:r>
              <a:rPr lang="ru-RU" sz="2400" dirty="0" smtClean="0">
                <a:solidFill>
                  <a:srgbClr val="000000"/>
                </a:solidFill>
              </a:rPr>
              <a:t>».</a:t>
            </a:r>
          </a:p>
          <a:p>
            <a:pPr algn="just"/>
            <a:r>
              <a:rPr lang="ru-RU" sz="2400" dirty="0" smtClean="0">
                <a:solidFill>
                  <a:srgbClr val="000000"/>
                </a:solidFill>
              </a:rPr>
              <a:t>До середины XVIII века Гжель делала обычную для того времени гончарную посуду, изготавливала кирпич, гончарные трубы, изразцы, а также примитивные детские игрушки, снабжая ими Москву. </a:t>
            </a:r>
          </a:p>
          <a:p>
            <a:endParaRPr lang="ru-RU" sz="2400" dirty="0" smtClean="0">
              <a:solidFill>
                <a:schemeClr val="accent6"/>
              </a:solidFill>
            </a:endParaRPr>
          </a:p>
        </p:txBody>
      </p:sp>
      <p:pic>
        <p:nvPicPr>
          <p:cNvPr id="4" name="Picture 4" descr="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57166"/>
            <a:ext cx="3064655" cy="2643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11" descr="12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357166"/>
            <a:ext cx="2428892" cy="26497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5"/>
            <a:ext cx="8501122" cy="5393972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rgbClr val="000000"/>
                </a:solidFill>
              </a:rPr>
              <a:t>К 1812 году в Гжели насчитывается 25 заводов, выпускающих посуду.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</a:rPr>
              <a:t>Кроме посуды, в гжели делали игрушки в виде птиц и зверей,  декоративные статуэтки на темы из русского быта. Блестящие белые лошадки, всадники, птички, куклы, миниатюрная посуда расписывались лиловой, жёлтой, синей и коричневой красками в своеобразном народном, гжельском стиле. Краски наносились кистью. Мотивами этой росписи являлись декоративные цветы, листья, травы.         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5" descr="1817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000504"/>
            <a:ext cx="3190897" cy="2393173"/>
          </a:xfrm>
          <a:prstGeom prst="roundRect">
            <a:avLst>
              <a:gd name="adj" fmla="val 16667"/>
            </a:avLst>
          </a:prstGeom>
          <a:ln w="57150">
            <a:solidFill>
              <a:schemeClr val="bg2">
                <a:lumMod val="50000"/>
              </a:schemeClr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pic>
        <p:nvPicPr>
          <p:cNvPr id="5" name="Picture 6" descr="40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3562340"/>
            <a:ext cx="2430867" cy="32956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 descr="181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4071942"/>
            <a:ext cx="2571768" cy="2357454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4"/>
            <a:ext cx="8501122" cy="6072229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rgbClr val="000000"/>
                </a:solidFill>
              </a:rPr>
              <a:t>После 1802 года, когда была найдена светлая серая глина близ деревни </a:t>
            </a:r>
            <a:r>
              <a:rPr lang="ru-RU" dirty="0" err="1" smtClean="0">
                <a:solidFill>
                  <a:srgbClr val="000000"/>
                </a:solidFill>
              </a:rPr>
              <a:t>Минино</a:t>
            </a:r>
            <a:r>
              <a:rPr lang="ru-RU" dirty="0" smtClean="0">
                <a:solidFill>
                  <a:srgbClr val="000000"/>
                </a:solidFill>
              </a:rPr>
              <a:t>, в Гжели возникло производство </a:t>
            </a:r>
            <a:r>
              <a:rPr lang="ru-RU" dirty="0" err="1" smtClean="0">
                <a:solidFill>
                  <a:srgbClr val="000000"/>
                </a:solidFill>
              </a:rPr>
              <a:t>полуфаянса</a:t>
            </a:r>
            <a:r>
              <a:rPr lang="ru-RU" dirty="0" smtClean="0">
                <a:solidFill>
                  <a:srgbClr val="000000"/>
                </a:solidFill>
              </a:rPr>
              <a:t>, из которого во множестве делали квасники, </a:t>
            </a:r>
            <a:r>
              <a:rPr lang="ru-RU" dirty="0" err="1" smtClean="0">
                <a:solidFill>
                  <a:srgbClr val="000000"/>
                </a:solidFill>
              </a:rPr>
              <a:t>кумганы</a:t>
            </a:r>
            <a:r>
              <a:rPr lang="ru-RU" dirty="0" smtClean="0">
                <a:solidFill>
                  <a:srgbClr val="000000"/>
                </a:solidFill>
              </a:rPr>
              <a:t> и кувшины. Со второй половины 20-х годов XIX века многие изделия расписывали только синей краской. </a:t>
            </a:r>
            <a:r>
              <a:rPr lang="ru-RU" dirty="0" err="1" smtClean="0">
                <a:solidFill>
                  <a:srgbClr val="000000"/>
                </a:solidFill>
              </a:rPr>
              <a:t>Полуфаянс</a:t>
            </a:r>
            <a:r>
              <a:rPr lang="ru-RU" dirty="0" smtClean="0">
                <a:solidFill>
                  <a:srgbClr val="000000"/>
                </a:solidFill>
              </a:rPr>
              <a:t> отличался грубым строением и малой прочностью.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</a:rPr>
              <a:t>Около 1800 года в деревне Володино </a:t>
            </a:r>
            <a:r>
              <a:rPr lang="ru-RU" dirty="0" err="1" smtClean="0">
                <a:solidFill>
                  <a:srgbClr val="000000"/>
                </a:solidFill>
              </a:rPr>
              <a:t>Бронницкого</a:t>
            </a:r>
            <a:r>
              <a:rPr lang="ru-RU" dirty="0" smtClean="0">
                <a:solidFill>
                  <a:srgbClr val="000000"/>
                </a:solidFill>
              </a:rPr>
              <a:t> уезда крестьяне, братья Куликовы, нашли состав белой фаянсовой массы. Там же около 1800-1804 годов основан и первый фарфоровый завод. Павел Куликов, его основатель, научился технике изготовления фарфора. Желая сохранить секрет выработки фарфора, Куликов всё делал сам, имея только одного рабочего, но, по преданиям, Г. Н. Храпунов и Е. Г. Гусятников тайно проникли в мастерскую Куликова, срисовали горн (печь для обжига изделий) и завладели образцами глины, после чего открыли собственные заводы. Завод Куликова замечателен тем, что от него пошло фарфоровое производство Гжели.</a:t>
            </a:r>
          </a:p>
          <a:p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429684" cy="6215106"/>
          </a:xfrm>
        </p:spPr>
        <p:txBody>
          <a:bodyPr numCol="2"/>
          <a:lstStyle/>
          <a:p>
            <a:pPr algn="just"/>
            <a:r>
              <a:rPr lang="ru-RU" dirty="0" smtClean="0">
                <a:solidFill>
                  <a:srgbClr val="000000"/>
                </a:solidFill>
              </a:rPr>
              <a:t>Вторая четверть XIX века - период наивысших художественных достижений гжельского керамического искусства во всех его отраслях. Стремясь получить тонкий фаянс и фарфор, владельцы производств постоянно совершенствовали состав белой массы.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</a:rPr>
              <a:t>C середины XIX века многие гжельские заводы приходят в упадок, и керамическое производство сосредотачивается в руках Кузнецовых, некогда выходцев из Гжели. После революции </a:t>
            </a:r>
            <a:r>
              <a:rPr lang="ru-RU" dirty="0" err="1" smtClean="0">
                <a:solidFill>
                  <a:srgbClr val="000000"/>
                </a:solidFill>
              </a:rPr>
              <a:t>кузнецовские</a:t>
            </a:r>
            <a:r>
              <a:rPr lang="ru-RU" dirty="0" smtClean="0">
                <a:solidFill>
                  <a:srgbClr val="000000"/>
                </a:solidFill>
              </a:rPr>
              <a:t> заводы были национализированы.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4" descr="3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285860"/>
            <a:ext cx="3118503" cy="50006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A2A3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A2A3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8"/>
            <a:ext cx="8215370" cy="6429420"/>
          </a:xfrm>
        </p:spPr>
        <p:txBody>
          <a:bodyPr numCol="2"/>
          <a:lstStyle/>
          <a:p>
            <a:pPr algn="just"/>
            <a:r>
              <a:rPr lang="ru-RU" dirty="0" smtClean="0">
                <a:solidFill>
                  <a:srgbClr val="000000"/>
                </a:solidFill>
              </a:rPr>
              <a:t>Только с середины XX века в Гжели начинается восстановление промысла, отметившего недавно своё 650-летие. В 1930-х и 1940-х здесь была сосредоточена почти половина всех фарфорофаянсовых предприятий России.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</a:rPr>
              <a:t>В 1912 году на Казанской железной дороге на ветке Москва-Черусти была открыта станция, получившая название по местности "Гжель". Выросший при станции посёлок городского типа также называется "Гжель". </a:t>
            </a: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4" name="Picture 5" descr="180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57166"/>
            <a:ext cx="3767375" cy="55721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429684" cy="6572272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rgbClr val="000000"/>
                </a:solidFill>
              </a:rPr>
              <a:t>Всё гончарное ремесло в России имеет глубокие исторические традиции. Многие промыслы сохраняют свою известность и сегодня. Одно из первых мест занимает </a:t>
            </a:r>
            <a:r>
              <a:rPr lang="ru-RU" b="1" i="1" u="sng" dirty="0" smtClean="0">
                <a:solidFill>
                  <a:srgbClr val="000000"/>
                </a:solidFill>
              </a:rPr>
              <a:t>гжель</a:t>
            </a:r>
            <a:r>
              <a:rPr lang="ru-RU" dirty="0" smtClean="0">
                <a:solidFill>
                  <a:srgbClr val="000000"/>
                </a:solidFill>
              </a:rPr>
              <a:t> – самый крупный керамический промысел по масштабам производства.</a:t>
            </a:r>
          </a:p>
          <a:p>
            <a:pPr algn="just"/>
            <a:endParaRPr lang="ru-RU" b="1" i="1" u="sng" dirty="0" smtClean="0">
              <a:solidFill>
                <a:srgbClr val="000000"/>
              </a:solidFill>
            </a:endParaRPr>
          </a:p>
          <a:p>
            <a:pPr algn="just">
              <a:buNone/>
            </a:pPr>
            <a:endParaRPr lang="ru-RU" b="1" i="1" u="sng" dirty="0" smtClean="0">
              <a:solidFill>
                <a:srgbClr val="000000"/>
              </a:solidFill>
            </a:endParaRPr>
          </a:p>
          <a:p>
            <a:pPr algn="just"/>
            <a:endParaRPr lang="ru-RU" b="1" i="1" u="sng" dirty="0" smtClean="0">
              <a:solidFill>
                <a:srgbClr val="000000"/>
              </a:solidFill>
            </a:endParaRPr>
          </a:p>
          <a:p>
            <a:pPr algn="just"/>
            <a:endParaRPr lang="ru-RU" b="1" i="1" u="sng" dirty="0" smtClean="0">
              <a:solidFill>
                <a:srgbClr val="000000"/>
              </a:solidFill>
            </a:endParaRPr>
          </a:p>
          <a:p>
            <a:pPr algn="just"/>
            <a:endParaRPr lang="ru-RU" b="1" i="1" u="sng" dirty="0" smtClean="0">
              <a:solidFill>
                <a:srgbClr val="000000"/>
              </a:solidFill>
            </a:endParaRPr>
          </a:p>
          <a:p>
            <a:pPr algn="just">
              <a:buNone/>
            </a:pPr>
            <a:endParaRPr lang="ru-RU" b="1" i="1" u="sng" dirty="0" smtClean="0">
              <a:solidFill>
                <a:srgbClr val="000000"/>
              </a:solidFill>
            </a:endParaRPr>
          </a:p>
          <a:p>
            <a:pPr algn="just"/>
            <a:r>
              <a:rPr lang="ru-RU" b="1" i="1" u="sng" dirty="0" smtClean="0">
                <a:solidFill>
                  <a:srgbClr val="000000"/>
                </a:solidFill>
              </a:rPr>
              <a:t>Гжель</a:t>
            </a:r>
            <a:r>
              <a:rPr lang="ru-RU" dirty="0" smtClean="0">
                <a:solidFill>
                  <a:srgbClr val="000000"/>
                </a:solidFill>
              </a:rPr>
              <a:t> - старинное село на берегу реки </a:t>
            </a:r>
            <a:r>
              <a:rPr lang="ru-RU" dirty="0" err="1" smtClean="0">
                <a:solidFill>
                  <a:srgbClr val="000000"/>
                </a:solidFill>
              </a:rPr>
              <a:t>Гжелки</a:t>
            </a:r>
            <a:r>
              <a:rPr lang="ru-RU" dirty="0" smtClean="0">
                <a:solidFill>
                  <a:srgbClr val="000000"/>
                </a:solidFill>
              </a:rPr>
              <a:t>, расположенное в Раменском районе Московской области, 60 км от Москвы. Здесь  и сейчас располагаются богатейшие залежи глин. Своё название деревня получила от слова «</a:t>
            </a:r>
            <a:r>
              <a:rPr lang="ru-RU" dirty="0" err="1" smtClean="0">
                <a:solidFill>
                  <a:srgbClr val="000000"/>
                </a:solidFill>
              </a:rPr>
              <a:t>жгель</a:t>
            </a:r>
            <a:r>
              <a:rPr lang="ru-RU" dirty="0" smtClean="0">
                <a:solidFill>
                  <a:srgbClr val="000000"/>
                </a:solidFill>
              </a:rPr>
              <a:t>», т.е. «жечь» или «обжечь» - всё это слова из лексикона </a:t>
            </a:r>
            <a:r>
              <a:rPr lang="ru-RU" dirty="0" err="1" smtClean="0">
                <a:solidFill>
                  <a:srgbClr val="000000"/>
                </a:solidFill>
              </a:rPr>
              <a:t>стародревних</a:t>
            </a:r>
            <a:r>
              <a:rPr lang="ru-RU" dirty="0" smtClean="0">
                <a:solidFill>
                  <a:srgbClr val="000000"/>
                </a:solidFill>
              </a:rPr>
              <a:t> гончаров.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://viki.rdf.ru/media/upload/preview/gjel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928802"/>
            <a:ext cx="3929090" cy="2571744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6" name="Рисунок 5" descr="http://www.bytic.ru/compsc/2001_dip/Voronin/Wor7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928802"/>
            <a:ext cx="928694" cy="1285884"/>
          </a:xfrm>
          <a:prstGeom prst="rect">
            <a:avLst/>
          </a:prstGeom>
          <a:noFill/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8" name="Рисунок 7" descr="http://www.xrest.ru/images/collection/00480/243/preview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2357430"/>
            <a:ext cx="1857388" cy="1928826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onlight">
  <a:themeElements>
    <a:clrScheme name="Другая 34">
      <a:dk1>
        <a:srgbClr val="8EDFFF"/>
      </a:dk1>
      <a:lt1>
        <a:srgbClr val="5975D9"/>
      </a:lt1>
      <a:dk2>
        <a:srgbClr val="C868CB"/>
      </a:dk2>
      <a:lt2>
        <a:srgbClr val="E4E0F0"/>
      </a:lt2>
      <a:accent1>
        <a:srgbClr val="20378C"/>
      </a:accent1>
      <a:accent2>
        <a:srgbClr val="A20000"/>
      </a:accent2>
      <a:accent3>
        <a:srgbClr val="DEA4DF"/>
      </a:accent3>
      <a:accent4>
        <a:srgbClr val="2D9123"/>
      </a:accent4>
      <a:accent5>
        <a:srgbClr val="7E2C80"/>
      </a:accent5>
      <a:accent6>
        <a:srgbClr val="FFFFFF"/>
      </a:accent6>
      <a:hlink>
        <a:srgbClr val="BBECFF"/>
      </a:hlink>
      <a:folHlink>
        <a:srgbClr val="DDDDDD"/>
      </a:folHlink>
    </a:clrScheme>
    <a:fontScheme name="Moonlight">
      <a:maj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onlight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50000"/>
              </a:schemeClr>
            </a:gs>
            <a:gs pos="35000">
              <a:schemeClr val="phClr">
                <a:tint val="80000"/>
                <a:satMod val="200000"/>
              </a:schemeClr>
            </a:gs>
            <a:gs pos="100000">
              <a:schemeClr val="phClr">
                <a:tint val="75000"/>
                <a:satMod val="250000"/>
              </a:schemeClr>
            </a:gs>
          </a:gsLst>
          <a:path path="rect">
            <a:fillToRect l="100000" t="100000"/>
          </a:path>
        </a:gradFill>
        <a:gradFill rotWithShape="1">
          <a:gsLst>
            <a:gs pos="0">
              <a:schemeClr val="phClr">
                <a:shade val="60000"/>
                <a:satMod val="150000"/>
              </a:schemeClr>
            </a:gs>
            <a:gs pos="80000">
              <a:schemeClr val="phClr">
                <a:shade val="100000"/>
                <a:satMod val="130000"/>
              </a:schemeClr>
            </a:gs>
            <a:gs pos="100000">
              <a:schemeClr val="phClr">
                <a:tint val="90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6350" cap="flat" cmpd="sng" algn="ctr">
          <a:solidFill>
            <a:schemeClr val="phClr">
              <a:shade val="95000"/>
              <a:satMod val="115000"/>
            </a:schemeClr>
          </a:solidFill>
          <a:prstDash val="solid"/>
        </a:ln>
        <a:ln w="12700" cap="flat" cmpd="sng" algn="ctr">
          <a:solidFill>
            <a:schemeClr val="phClr">
              <a:satMod val="110000"/>
            </a:schemeClr>
          </a:solidFill>
          <a:prstDash val="solid"/>
        </a:ln>
        <a:ln w="25400" cap="flat" cmpd="sng" algn="ctr">
          <a:solidFill>
            <a:schemeClr val="phClr">
              <a:shade val="90000"/>
              <a:satMod val="115000"/>
            </a:schemeClr>
          </a:solidFill>
          <a:prstDash val="solid"/>
        </a:ln>
      </a:lnStyleLst>
      <a:effectStyleLst>
        <a:effectStyle>
          <a:effectLst>
            <a:outerShdw blurRad="50800" dist="25400" dir="5400000" sx="101000" sy="101000" algn="ctr" rotWithShape="0">
              <a:srgbClr val="000000">
                <a:alpha val="60000"/>
              </a:srgbClr>
            </a:outerShdw>
          </a:effectLst>
        </a:effectStyle>
        <a:effectStyle>
          <a:effectLst>
            <a:innerShdw blurRad="76200" dist="25400" dir="13500000">
              <a:srgbClr val="000000">
                <a:alpha val="60000"/>
              </a:srgbClr>
            </a:innerShdw>
          </a:effectLst>
          <a:scene3d>
            <a:camera prst="orthographicFront">
              <a:rot lat="0" lon="0" rev="0"/>
            </a:camera>
            <a:lightRig rig="balanced" dir="tl">
              <a:rot lat="0" lon="0" rev="4200000"/>
            </a:lightRig>
          </a:scene3d>
          <a:sp3d>
            <a:bevelT w="25400" h="12700" prst="softRound"/>
          </a:sp3d>
        </a:effectStyle>
        <a:effectStyle>
          <a:effectLst>
            <a:innerShdw blurRad="76200" dist="25400" dir="13500000">
              <a:srgbClr val="000000">
                <a:alpha val="60000"/>
              </a:srgbClr>
            </a:innerShdw>
            <a:softEdge rad="3175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lumMod val="90000"/>
              </a:schemeClr>
            </a:gs>
            <a:gs pos="30000">
              <a:schemeClr val="phClr">
                <a:lumMod val="75000"/>
              </a:schemeClr>
            </a:gs>
            <a:gs pos="100000">
              <a:schemeClr val="phClr">
                <a:lumMod val="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lumMod val="90000"/>
              </a:schemeClr>
            </a:gs>
            <a:gs pos="30000">
              <a:schemeClr val="phClr">
                <a:lumMod val="75000"/>
              </a:schemeClr>
            </a:gs>
            <a:gs pos="100000">
              <a:schemeClr val="phClr">
                <a:lumMod val="10000"/>
              </a:schemeClr>
            </a:gs>
          </a:gsLst>
          <a:path path="rect">
            <a:fillToRect l="100000" t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350</TotalTime>
  <Words>1090</Words>
  <PresentationFormat>Экран (4:3)</PresentationFormat>
  <Paragraphs>84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Moonlight</vt:lpstr>
      <vt:lpstr>Гжельская роспись</vt:lpstr>
      <vt:lpstr>План </vt:lpstr>
      <vt:lpstr>1. История промысла. </vt:lpstr>
      <vt:lpstr>Слайд 4</vt:lpstr>
      <vt:lpstr>Слайд 5</vt:lpstr>
      <vt:lpstr>Слайд 6</vt:lpstr>
      <vt:lpstr>Слайд 7</vt:lpstr>
      <vt:lpstr>Слайд 8</vt:lpstr>
      <vt:lpstr>Слайд 9</vt:lpstr>
      <vt:lpstr>2.Технология производства керамики. </vt:lpstr>
      <vt:lpstr>3. Словарь:  </vt:lpstr>
      <vt:lpstr>4. Отличительные особенности гжельской росписи. </vt:lpstr>
      <vt:lpstr>Чем же она отличается от другой росписи?</vt:lpstr>
      <vt:lpstr>Самый излюбленный узор - гжельская роза.</vt:lpstr>
      <vt:lpstr>Слайд 15</vt:lpstr>
      <vt:lpstr> Гжельская роспись делится на три вида: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1</cp:lastModifiedBy>
  <cp:revision>41</cp:revision>
  <dcterms:modified xsi:type="dcterms:W3CDTF">2010-12-19T16:26:25Z</dcterms:modified>
</cp:coreProperties>
</file>