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5" r:id="rId3"/>
    <p:sldId id="269" r:id="rId4"/>
    <p:sldId id="265" r:id="rId5"/>
    <p:sldId id="264" r:id="rId6"/>
    <p:sldId id="257" r:id="rId7"/>
    <p:sldId id="262" r:id="rId8"/>
    <p:sldId id="266" r:id="rId9"/>
    <p:sldId id="270" r:id="rId10"/>
    <p:sldId id="268" r:id="rId11"/>
    <p:sldId id="273" r:id="rId12"/>
    <p:sldId id="274" r:id="rId13"/>
    <p:sldId id="277" r:id="rId14"/>
    <p:sldId id="272" r:id="rId15"/>
    <p:sldId id="275" r:id="rId16"/>
    <p:sldId id="280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E4FFC9"/>
    <a:srgbClr val="996633"/>
    <a:srgbClr val="00FFFF"/>
    <a:srgbClr val="0066FF"/>
    <a:srgbClr val="CCECFF"/>
    <a:srgbClr val="99CCFF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607" autoAdjust="0"/>
  </p:normalViewPr>
  <p:slideViewPr>
    <p:cSldViewPr>
      <p:cViewPr>
        <p:scale>
          <a:sx n="60" d="100"/>
          <a:sy n="60" d="100"/>
        </p:scale>
        <p:origin x="-2124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C6BDFA-EBAA-4139-904C-0C5D4AB2E63D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91E7A6-E22D-4756-BD2B-0A2392941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A28BC-8930-403D-9800-E3361B360B5C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654BE-8BCC-4E67-998F-511AD456E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0E28C-6F97-44F1-BA89-ABBD43EA224E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ABCD-0069-47E2-84BE-E457AF1956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D0F18-133F-4058-9E40-A5E2D530F8F6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B3427-C547-4763-ADE0-2D393C5CA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664BB-1A72-46D6-A135-D7F8043F3F83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E6740-59B3-4CA1-80AD-5EBAF263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4A8B1-64D7-4F06-BEB2-0E80E399CA68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57DBA-1E06-48CB-B070-7EF309DE6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6B79A-6140-4B36-8A37-D1F49A574CB0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C0A31-A033-4827-B3FB-F39E5D1AB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EE4FD-0A0B-4DB8-A326-FCBC18CEB533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CA68-AEEA-409F-8FFA-FDD7B46F44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C7E1E-E261-4C89-B895-C1D10C006107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C5134-BD94-4BCE-92B8-3A096B1D34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EF92-13C1-46ED-BD82-22A19B5DFA52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FCD34-C8D1-4F3A-8377-5FC82EB45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FD61-B17B-4E8E-A6D9-26B7B1E58D7D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186BD-0AA7-42F7-B634-DE201A8F2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92CBD-EFDE-4B67-A646-BC66B1EA3B1C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BE64F-131A-4D1B-A738-BFA5E953D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72736E0-DA3B-4688-981B-19250E205686}" type="datetime1">
              <a:rPr lang="ru-RU" smtClean="0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C88EE97-770C-4864-9A25-565DFE541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gif"/><Relationship Id="rId1" Type="http://schemas.openxmlformats.org/officeDocument/2006/relationships/audio" Target="file:///C:\Documents%20and%20Settings\User\&#1052;&#1086;&#1080;%20&#1076;&#1086;&#1082;&#1091;&#1084;&#1077;&#1085;&#1090;&#1099;\&#1050;&#1086;&#1084;&#1085;&#1072;&#1090;&#1085;&#1099;&#1077;%20&#1094;&#1074;&#1077;&#1090;&#1099;-%20&#1087;&#1088;&#1077;&#1079;&#1077;&#1085;&#1090;&#1072;&#1094;&#1080;&#1103;\&#1043;&#1086;&#1088;&#1086;&#1076;&#1089;&#1082;&#1080;&#1077;%20&#1062;&#1074;&#1077;&#1090;&#1099;.mp3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g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4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4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4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4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50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5.jpeg"/><Relationship Id="rId7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10" Type="http://schemas.openxmlformats.org/officeDocument/2006/relationships/image" Target="../media/image21.gif"/><Relationship Id="rId4" Type="http://schemas.openxmlformats.org/officeDocument/2006/relationships/image" Target="../media/image16.png"/><Relationship Id="rId9" Type="http://schemas.openxmlformats.org/officeDocument/2006/relationships/image" Target="../media/image20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16.png"/><Relationship Id="rId4" Type="http://schemas.openxmlformats.org/officeDocument/2006/relationships/image" Target="../media/image2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7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3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3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3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25.png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Рисунок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pic>
        <p:nvPicPr>
          <p:cNvPr id="2050" name="Рисунок 19" descr="280713dd41ae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5063" y="0"/>
            <a:ext cx="2928937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Рисунок 10" descr="vektor23_20090404_1896328658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2500313"/>
            <a:ext cx="4357688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Трапеция 13"/>
          <p:cNvSpPr/>
          <p:nvPr/>
        </p:nvSpPr>
        <p:spPr>
          <a:xfrm rot="10800000">
            <a:off x="2500313" y="4429125"/>
            <a:ext cx="428625" cy="357188"/>
          </a:xfrm>
          <a:prstGeom prst="trapezoi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285860"/>
            <a:ext cx="6286544" cy="1569660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1430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КОМНАТНЫЕ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>
                <a:ln w="11430"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РАСТЕНИЯ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625"/>
            <a:ext cx="1785938" cy="785813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Паспорт комнатных растений</a:t>
            </a:r>
          </a:p>
        </p:txBody>
      </p:sp>
      <p:pic>
        <p:nvPicPr>
          <p:cNvPr id="2055" name="Рисунок 11" descr="primula_big.gif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14810" y="3071810"/>
            <a:ext cx="587375" cy="700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Рисунок 12" descr="4864ca9b8e204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857496"/>
            <a:ext cx="7556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Рисунок 14" descr="detia-579.gif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flipH="1">
            <a:off x="6643688" y="2857500"/>
            <a:ext cx="2098675" cy="328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Рисунок 9" descr="0_3d932_845c906a_-1-S.gif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929188" y="4572000"/>
            <a:ext cx="1714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Городские Цвет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88392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Рисунок 22" descr="280713dd41ae.png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0" y="0"/>
            <a:ext cx="2786063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Рисунок 23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612305659.jpg"/>
          <p:cNvPicPr>
            <a:picLocks noChangeAspect="1"/>
          </p:cNvPicPr>
          <p:nvPr/>
        </p:nvPicPr>
        <p:blipFill>
          <a:blip r:embed="rId13" cstate="email"/>
          <a:stretch>
            <a:fillRect/>
          </a:stretch>
        </p:blipFill>
        <p:spPr>
          <a:xfrm>
            <a:off x="2928926" y="3714752"/>
            <a:ext cx="581026" cy="1124159"/>
          </a:xfrm>
          <a:prstGeom prst="rect">
            <a:avLst/>
          </a:prstGeom>
        </p:spPr>
      </p:pic>
      <p:pic>
        <p:nvPicPr>
          <p:cNvPr id="23" name="Рисунок 22" descr="290103019.jp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2214546" y="3714752"/>
            <a:ext cx="723902" cy="1186279"/>
          </a:xfrm>
          <a:prstGeom prst="rect">
            <a:avLst/>
          </a:prstGeom>
        </p:spPr>
      </p:pic>
      <p:pic>
        <p:nvPicPr>
          <p:cNvPr id="24" name="Рисунок 23" descr="58221132.jpg"/>
          <p:cNvPicPr>
            <a:picLocks noChangeAspect="1"/>
          </p:cNvPicPr>
          <p:nvPr/>
        </p:nvPicPr>
        <p:blipFill>
          <a:blip r:embed="rId15" cstate="email"/>
          <a:stretch>
            <a:fillRect/>
          </a:stretch>
        </p:blipFill>
        <p:spPr>
          <a:xfrm>
            <a:off x="3500430" y="3571876"/>
            <a:ext cx="659688" cy="1276353"/>
          </a:xfrm>
          <a:prstGeom prst="rect">
            <a:avLst/>
          </a:prstGeom>
        </p:spPr>
      </p:pic>
      <p:pic>
        <p:nvPicPr>
          <p:cNvPr id="25" name="Рисунок 24" descr="267502365.jpg"/>
          <p:cNvPicPr>
            <a:picLocks noChangeAspect="1"/>
          </p:cNvPicPr>
          <p:nvPr/>
        </p:nvPicPr>
        <p:blipFill>
          <a:blip r:embed="rId16" cstate="email"/>
          <a:stretch>
            <a:fillRect/>
          </a:stretch>
        </p:blipFill>
        <p:spPr>
          <a:xfrm>
            <a:off x="2857488" y="2285992"/>
            <a:ext cx="652464" cy="976624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7143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ПРИМУЛА</a:t>
            </a: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714375"/>
            <a:ext cx="8643938" cy="206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 Яркий свет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весенне-летний период 20-26°C, зимой 16-18°C, растение способно переносить понижение температуры до 12°C.</a:t>
            </a:r>
          </a:p>
          <a:p>
            <a:pPr>
              <a:defRPr/>
            </a:pPr>
            <a:r>
              <a:rPr lang="ru-RU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Почва должна быть постоянно влажной, но чрезмерный полив или, наоборот, высушивание земляного кома, может привести к гибели растения и отрицательно повлиять на цветение.</a:t>
            </a:r>
          </a:p>
          <a:p>
            <a:pPr>
              <a:defRPr/>
            </a:pPr>
            <a:r>
              <a:rPr lang="ru-RU" sz="1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Умеренная, воздух вокруг растения время от времени опрыскивают. Необходимо избегать попадания влаги на листья растения.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3" y="4143375"/>
            <a:ext cx="5357812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Травянистое красивоцветущее комнатное растение с укороченным стеблем и розеткой округлых ворсистых листьев с волнистыми краями. Выращивается как 1-2-летнее растение, так как в последующие годы цветет слабее и теряет декоративность. Соцветия - зонтики из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ярко-розовых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белых, красных или лиловых цветков - возвышаются вторым ярусом над листьями. Цветет примула с ранней весны до декабря. </a:t>
            </a:r>
          </a:p>
        </p:txBody>
      </p:sp>
      <p:grpSp>
        <p:nvGrpSpPr>
          <p:cNvPr id="11269" name="Группа 22"/>
          <p:cNvGrpSpPr>
            <a:grpSpLocks/>
          </p:cNvGrpSpPr>
          <p:nvPr/>
        </p:nvGrpSpPr>
        <p:grpSpPr bwMode="auto">
          <a:xfrm>
            <a:off x="285750" y="3000375"/>
            <a:ext cx="4429125" cy="1000125"/>
            <a:chOff x="142875" y="3214688"/>
            <a:chExt cx="4357688" cy="100013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42875" y="3214688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1277" name="Группа 16"/>
            <p:cNvGrpSpPr>
              <a:grpSpLocks/>
            </p:cNvGrpSpPr>
            <p:nvPr/>
          </p:nvGrpSpPr>
          <p:grpSpPr bwMode="auto">
            <a:xfrm>
              <a:off x="285750" y="3357563"/>
              <a:ext cx="714375" cy="714375"/>
              <a:chOff x="3571868" y="1357298"/>
              <a:chExt cx="714380" cy="714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785107" y="1571615"/>
                <a:ext cx="71848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000650" y="1571615"/>
                <a:ext cx="71848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7134702">
                <a:off x="3781291" y="1539583"/>
                <a:ext cx="279404" cy="352991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278" name="Группа 56"/>
            <p:cNvGrpSpPr>
              <a:grpSpLocks/>
            </p:cNvGrpSpPr>
            <p:nvPr/>
          </p:nvGrpSpPr>
          <p:grpSpPr bwMode="auto">
            <a:xfrm>
              <a:off x="1928813" y="3429000"/>
              <a:ext cx="1262062" cy="642938"/>
              <a:chOff x="4238569" y="5003736"/>
              <a:chExt cx="1262126" cy="642942"/>
            </a:xfrm>
          </p:grpSpPr>
          <p:sp>
            <p:nvSpPr>
              <p:cNvPr id="13" name="Трапеция 12"/>
              <p:cNvSpPr/>
              <p:nvPr/>
            </p:nvSpPr>
            <p:spPr>
              <a:xfrm rot="18300247">
                <a:off x="4381099" y="4917668"/>
                <a:ext cx="254003" cy="540443"/>
              </a:xfrm>
              <a:prstGeom prst="trapezoid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4642429" y="5003738"/>
                <a:ext cx="643534" cy="64294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Месяц 14"/>
              <p:cNvSpPr/>
              <p:nvPr/>
            </p:nvSpPr>
            <p:spPr>
              <a:xfrm rot="10800000">
                <a:off x="5285963" y="5003738"/>
                <a:ext cx="213991" cy="642944"/>
              </a:xfrm>
              <a:prstGeom prst="mo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4642429" y="5357754"/>
                <a:ext cx="643534" cy="285753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17" name="Пятно 1 16"/>
            <p:cNvSpPr/>
            <p:nvPr/>
          </p:nvSpPr>
          <p:spPr>
            <a:xfrm>
              <a:off x="3357554" y="3286124"/>
              <a:ext cx="1000132" cy="928694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1282" name="Группа 29"/>
            <p:cNvGrpSpPr>
              <a:grpSpLocks/>
            </p:cNvGrpSpPr>
            <p:nvPr/>
          </p:nvGrpSpPr>
          <p:grpSpPr bwMode="auto">
            <a:xfrm>
              <a:off x="1357313" y="3357563"/>
              <a:ext cx="642937" cy="714375"/>
              <a:chOff x="3071813" y="2214563"/>
              <a:chExt cx="642937" cy="714375"/>
            </a:xfrm>
          </p:grpSpPr>
          <p:sp>
            <p:nvSpPr>
              <p:cNvPr id="19" name="Прямоугольник 18"/>
              <p:cNvSpPr/>
              <p:nvPr/>
            </p:nvSpPr>
            <p:spPr>
              <a:xfrm>
                <a:off x="3072529" y="2214564"/>
                <a:ext cx="427959" cy="714379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0" name="Прямая соединительная линия 19"/>
              <p:cNvCxnSpPr>
                <a:endCxn id="19" idx="2"/>
              </p:cNvCxnSpPr>
              <p:nvPr/>
            </p:nvCxnSpPr>
            <p:spPr>
              <a:xfrm rot="5400000">
                <a:off x="3107133" y="2749568"/>
                <a:ext cx="357189" cy="156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3214662" y="2786067"/>
                <a:ext cx="143694" cy="142876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286" name="TextBox 65"/>
              <p:cNvSpPr txBox="1">
                <a:spLocks noChangeArrowheads="1"/>
              </p:cNvSpPr>
              <p:nvPr/>
            </p:nvSpPr>
            <p:spPr bwMode="auto">
              <a:xfrm>
                <a:off x="3071813" y="2238375"/>
                <a:ext cx="642937" cy="261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100"/>
                  <a:t>18 С</a:t>
                </a:r>
              </a:p>
            </p:txBody>
          </p:sp>
        </p:grpSp>
      </p:grpSp>
      <p:pic>
        <p:nvPicPr>
          <p:cNvPr id="11270" name="Рисунок 23" descr="primula_big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88" y="3286125"/>
            <a:ext cx="219075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Рисунок 26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78581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БАЛЬЗАМИН</a:t>
            </a:r>
            <a:endParaRPr lang="ru-RU" b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8" y="785813"/>
            <a:ext cx="8429625" cy="181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  Яркий свет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Зимой содержат при температуре 10-16С. Более высокую температуру растение может перенести при хорошем освещении и высокой влажности воздуха. Летом рекомендуется выносить на открытый воздух.</a:t>
            </a:r>
          </a:p>
          <a:p>
            <a:pPr>
              <a:defRPr/>
            </a:pPr>
            <a:r>
              <a:rPr lang="ru-RU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Обильный, почва должна быть постоянно влажной, </a:t>
            </a:r>
          </a:p>
          <a:p>
            <a:pPr>
              <a:defRPr/>
            </a:pPr>
            <a:r>
              <a:rPr lang="ru-RU" sz="1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Умеренная, время от времени листья следует опрыскивать избегая попадания воды на раскрытые цветки.</a:t>
            </a:r>
          </a:p>
        </p:txBody>
      </p:sp>
      <p:pic>
        <p:nvPicPr>
          <p:cNvPr id="12292" name="Рисунок 4" descr="401tsvet04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2714625"/>
            <a:ext cx="3657600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57188" y="3786188"/>
            <a:ext cx="4857750" cy="2462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Травянистое растение до 60 см высотой из семейства бальзаминовых, родом из тропиков Восточной Африки. В Европе впервые появилось в 1596 году. В народе носит название огонек - за яркую окраску цветов, распускающихся большую часть года. Стебли хрупкие и сочные, легко ломаются, из надлома вытекает сок. Листья мясистые, яйцевидные, при недостатке влаги быстро обвисают. Цветки в пазухах листьев красные,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пурпурово-розовые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с длинной загнутой шпорой.</a:t>
            </a:r>
          </a:p>
        </p:txBody>
      </p:sp>
      <p:grpSp>
        <p:nvGrpSpPr>
          <p:cNvPr id="12294" name="Группа 28"/>
          <p:cNvGrpSpPr>
            <a:grpSpLocks/>
          </p:cNvGrpSpPr>
          <p:nvPr/>
        </p:nvGrpSpPr>
        <p:grpSpPr bwMode="auto">
          <a:xfrm>
            <a:off x="428625" y="2714625"/>
            <a:ext cx="4357688" cy="1000125"/>
            <a:chOff x="142875" y="3214686"/>
            <a:chExt cx="4357688" cy="1000132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42875" y="3214688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3" name="Группа 27"/>
            <p:cNvGrpSpPr/>
            <p:nvPr/>
          </p:nvGrpSpPr>
          <p:grpSpPr>
            <a:xfrm>
              <a:off x="214313" y="3214686"/>
              <a:ext cx="4214811" cy="1000132"/>
              <a:chOff x="214313" y="3214686"/>
              <a:chExt cx="4214811" cy="1000132"/>
            </a:xfrm>
            <a:solidFill>
              <a:srgbClr val="FFC000"/>
            </a:solidFill>
          </p:grpSpPr>
          <p:grpSp>
            <p:nvGrpSpPr>
              <p:cNvPr id="5" name="Группа 16"/>
              <p:cNvGrpSpPr>
                <a:grpSpLocks/>
              </p:cNvGrpSpPr>
              <p:nvPr/>
            </p:nvGrpSpPr>
            <p:grpSpPr bwMode="auto">
              <a:xfrm>
                <a:off x="214313" y="3357563"/>
                <a:ext cx="714375" cy="714375"/>
                <a:chOff x="3571868" y="1357298"/>
                <a:chExt cx="714380" cy="714380"/>
              </a:xfrm>
              <a:grpFill/>
            </p:grpSpPr>
            <p:sp>
              <p:nvSpPr>
                <p:cNvPr id="8" name="Овал 7"/>
                <p:cNvSpPr/>
                <p:nvPr/>
              </p:nvSpPr>
              <p:spPr>
                <a:xfrm>
                  <a:off x="3571868" y="1357298"/>
                  <a:ext cx="714380" cy="714380"/>
                </a:xfrm>
                <a:prstGeom prst="ellipse">
                  <a:avLst/>
                </a:prstGeom>
                <a:grpFill/>
                <a:ln>
                  <a:solidFill>
                    <a:srgbClr val="FF990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" name="Овал 8"/>
                <p:cNvSpPr/>
                <p:nvPr/>
              </p:nvSpPr>
              <p:spPr>
                <a:xfrm>
                  <a:off x="3786181" y="1571611"/>
                  <a:ext cx="71439" cy="7143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" name="Овал 9"/>
                <p:cNvSpPr/>
                <p:nvPr/>
              </p:nvSpPr>
              <p:spPr>
                <a:xfrm>
                  <a:off x="4000496" y="1571611"/>
                  <a:ext cx="71437" cy="71439"/>
                </a:xfrm>
                <a:prstGeom prst="ellipse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 rot="7134702">
                  <a:off x="3781419" y="1539861"/>
                  <a:ext cx="279402" cy="352427"/>
                </a:xfrm>
                <a:prstGeom prst="arc">
                  <a:avLst/>
                </a:prstGeom>
                <a:grpFill/>
                <a:ln>
                  <a:solidFill>
                    <a:srgbClr val="FF0000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12" name="Пятно 1 11"/>
              <p:cNvSpPr/>
              <p:nvPr/>
            </p:nvSpPr>
            <p:spPr>
              <a:xfrm>
                <a:off x="3357554" y="3214686"/>
                <a:ext cx="1071570" cy="1000132"/>
              </a:xfrm>
              <a:prstGeom prst="irregularSeal1">
                <a:avLst/>
              </a:prstGeom>
              <a:grpFill/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7" name="Группа 55"/>
              <p:cNvGrpSpPr>
                <a:grpSpLocks/>
              </p:cNvGrpSpPr>
              <p:nvPr/>
            </p:nvGrpSpPr>
            <p:grpSpPr bwMode="auto">
              <a:xfrm>
                <a:off x="1928813" y="3429000"/>
                <a:ext cx="1284287" cy="642938"/>
                <a:chOff x="5881643" y="5072073"/>
                <a:chExt cx="1283633" cy="642942"/>
              </a:xfrm>
              <a:grpFill/>
            </p:grpSpPr>
            <p:sp>
              <p:nvSpPr>
                <p:cNvPr id="14" name="Трапеция 13"/>
                <p:cNvSpPr/>
                <p:nvPr/>
              </p:nvSpPr>
              <p:spPr>
                <a:xfrm rot="18300247">
                  <a:off x="6024380" y="4986487"/>
                  <a:ext cx="254002" cy="539475"/>
                </a:xfrm>
                <a:prstGeom prst="trapezoid">
                  <a:avLst/>
                </a:prstGeom>
                <a:solidFill>
                  <a:srgbClr val="99CCFF"/>
                </a:solidFill>
                <a:ln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5" name="Прямоугольник 14"/>
                <p:cNvSpPr/>
                <p:nvPr/>
              </p:nvSpPr>
              <p:spPr>
                <a:xfrm>
                  <a:off x="6308463" y="5072073"/>
                  <a:ext cx="642611" cy="642942"/>
                </a:xfrm>
                <a:prstGeom prst="rect">
                  <a:avLst/>
                </a:prstGeom>
                <a:blipFill>
                  <a:blip r:embed="rId4" cstate="email"/>
                  <a:stretch>
                    <a:fillRect/>
                  </a:stretch>
                </a:blip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16" name="Месяц 15"/>
                <p:cNvSpPr/>
                <p:nvPr/>
              </p:nvSpPr>
              <p:spPr>
                <a:xfrm rot="10800000">
                  <a:off x="6951073" y="5072073"/>
                  <a:ext cx="214203" cy="642942"/>
                </a:xfrm>
                <a:prstGeom prst="moon">
                  <a:avLst/>
                </a:prstGeom>
                <a:solidFill>
                  <a:srgbClr val="99CC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</p:grpSp>
          <p:grpSp>
            <p:nvGrpSpPr>
              <p:cNvPr id="13" name="Группа 80"/>
              <p:cNvGrpSpPr>
                <a:grpSpLocks/>
              </p:cNvGrpSpPr>
              <p:nvPr/>
            </p:nvGrpSpPr>
            <p:grpSpPr bwMode="auto">
              <a:xfrm>
                <a:off x="1071563" y="3429000"/>
                <a:ext cx="760412" cy="571500"/>
                <a:chOff x="4587875" y="2214563"/>
                <a:chExt cx="760413" cy="571500"/>
              </a:xfrm>
              <a:grpFill/>
            </p:grpSpPr>
            <p:sp>
              <p:nvSpPr>
                <p:cNvPr id="18" name="Блок-схема: ручное управление 17"/>
                <p:cNvSpPr/>
                <p:nvPr/>
              </p:nvSpPr>
              <p:spPr>
                <a:xfrm rot="5212044">
                  <a:off x="4626768" y="2328070"/>
                  <a:ext cx="257175" cy="334962"/>
                </a:xfrm>
                <a:prstGeom prst="flowChartManualOperation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grpSp>
              <p:nvGrpSpPr>
                <p:cNvPr id="17" name="Группа 83"/>
                <p:cNvGrpSpPr>
                  <a:grpSpLocks/>
                </p:cNvGrpSpPr>
                <p:nvPr/>
              </p:nvGrpSpPr>
              <p:grpSpPr bwMode="auto">
                <a:xfrm>
                  <a:off x="5000625" y="2214563"/>
                  <a:ext cx="347663" cy="571500"/>
                  <a:chOff x="5072066" y="2143116"/>
                  <a:chExt cx="490542" cy="714380"/>
                </a:xfrm>
                <a:grpFill/>
              </p:grpSpPr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 flipV="1">
                    <a:off x="5072067" y="2143116"/>
                    <a:ext cx="215032" cy="142876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Прямая соединительная линия 20"/>
                  <p:cNvCxnSpPr/>
                  <p:nvPr/>
                </p:nvCxnSpPr>
                <p:spPr>
                  <a:xfrm flipV="1">
                    <a:off x="5072067" y="2428868"/>
                    <a:ext cx="286709" cy="9923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Прямая соединительная линия 21"/>
                  <p:cNvCxnSpPr/>
                  <p:nvPr/>
                </p:nvCxnSpPr>
                <p:spPr>
                  <a:xfrm>
                    <a:off x="5072067" y="2591588"/>
                    <a:ext cx="275509" cy="51594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Прямая соединительная линия 22"/>
                  <p:cNvCxnSpPr/>
                  <p:nvPr/>
                </p:nvCxnSpPr>
                <p:spPr>
                  <a:xfrm>
                    <a:off x="5287099" y="2520150"/>
                    <a:ext cx="275509" cy="51594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Прямая соединительная линия 23"/>
                  <p:cNvCxnSpPr/>
                  <p:nvPr/>
                </p:nvCxnSpPr>
                <p:spPr>
                  <a:xfrm flipV="1">
                    <a:off x="5287099" y="2214554"/>
                    <a:ext cx="275509" cy="71438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5072067" y="2714620"/>
                    <a:ext cx="215032" cy="142876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5287099" y="2714620"/>
                    <a:ext cx="275509" cy="123032"/>
                  </a:xfrm>
                  <a:prstGeom prst="line">
                    <a:avLst/>
                  </a:prstGeom>
                  <a:grpFill/>
                </p:spPr>
                <p:style>
                  <a:lnRef idx="2">
                    <a:schemeClr val="accent6"/>
                  </a:lnRef>
                  <a:fillRef idx="0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pic>
        <p:nvPicPr>
          <p:cNvPr id="12295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Рисунок 31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642937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ХЛОРОФИТУМ</a:t>
            </a:r>
            <a:endParaRPr lang="ru-RU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857250"/>
            <a:ext cx="8715375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Яркий рассеянный свет. Хорошо растет около восточного или западного окна. В слишком темном месте растение теряет декоративную привлекательность. 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Умеренная. Зимой не ниже 18°С. Конечно неприхотливый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хлорофитум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погибнет при неблагоприятных температурах, но это обязательно скажется на его внешнем виде. </a:t>
            </a:r>
          </a:p>
          <a:p>
            <a:pPr>
              <a:defRPr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Обильный с весны до осени. Почва должна быть все время влажной. Умеренный зимой. </a:t>
            </a:r>
          </a:p>
          <a:p>
            <a:pPr>
              <a:defRPr/>
            </a:pPr>
            <a:r>
              <a:rPr lang="ru-RU" sz="1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время от времени листья полезно опрыскивать и устраивать теплый душ. Обязательно опрыскивание, если растение содержится рядом с отопительной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0" y="3929063"/>
            <a:ext cx="492918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Родина  - Южная Америка.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Хлорофитум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является одним из наиболее распространенных комнатных растений. Это не удивительно: он быстро растет, у него красивые изогнутые листья, а весной и летом на тонких стеблях появляются сначала мелкие белые цветы, а потом крошечные розетки листьев. Их можно отделить и укоренить. Еще одна причина популярности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хлорофитума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- его выносливость.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Хлорофитум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относится к светолюбивым растениям.</a:t>
            </a:r>
          </a:p>
        </p:txBody>
      </p:sp>
      <p:grpSp>
        <p:nvGrpSpPr>
          <p:cNvPr id="13317" name="Группа 27"/>
          <p:cNvGrpSpPr>
            <a:grpSpLocks/>
          </p:cNvGrpSpPr>
          <p:nvPr/>
        </p:nvGrpSpPr>
        <p:grpSpPr bwMode="auto">
          <a:xfrm>
            <a:off x="357188" y="2928938"/>
            <a:ext cx="4357687" cy="1000125"/>
            <a:chOff x="142875" y="3214688"/>
            <a:chExt cx="4357688" cy="1000125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42875" y="3214688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3325" name="Группа 16"/>
            <p:cNvGrpSpPr>
              <a:grpSpLocks/>
            </p:cNvGrpSpPr>
            <p:nvPr/>
          </p:nvGrpSpPr>
          <p:grpSpPr bwMode="auto">
            <a:xfrm>
              <a:off x="285750" y="3357563"/>
              <a:ext cx="714375" cy="714375"/>
              <a:chOff x="3571868" y="1357298"/>
              <a:chExt cx="714380" cy="714380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786181" y="1571611"/>
                <a:ext cx="71439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4000496" y="1571611"/>
                <a:ext cx="71437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7134702">
                <a:off x="3781419" y="1539861"/>
                <a:ext cx="279402" cy="352427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Овал 12"/>
            <p:cNvSpPr/>
            <p:nvPr/>
          </p:nvSpPr>
          <p:spPr>
            <a:xfrm>
              <a:off x="3643313" y="3357563"/>
              <a:ext cx="785812" cy="7858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3329" name="Группа 55"/>
            <p:cNvGrpSpPr>
              <a:grpSpLocks/>
            </p:cNvGrpSpPr>
            <p:nvPr/>
          </p:nvGrpSpPr>
          <p:grpSpPr bwMode="auto">
            <a:xfrm>
              <a:off x="2143125" y="3429000"/>
              <a:ext cx="1284288" cy="642938"/>
              <a:chOff x="5881643" y="5072073"/>
              <a:chExt cx="1283633" cy="642942"/>
            </a:xfrm>
          </p:grpSpPr>
          <p:sp>
            <p:nvSpPr>
              <p:cNvPr id="15" name="Трапеция 14"/>
              <p:cNvSpPr/>
              <p:nvPr/>
            </p:nvSpPr>
            <p:spPr>
              <a:xfrm rot="18300247">
                <a:off x="6024380" y="4986487"/>
                <a:ext cx="254002" cy="539475"/>
              </a:xfrm>
              <a:prstGeom prst="trapezoid">
                <a:avLst/>
              </a:prstGeom>
              <a:solidFill>
                <a:srgbClr val="99CCFF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6308462" y="5072073"/>
                <a:ext cx="642610" cy="642942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7" name="Месяц 16"/>
              <p:cNvSpPr/>
              <p:nvPr/>
            </p:nvSpPr>
            <p:spPr>
              <a:xfrm rot="10800000">
                <a:off x="6951072" y="5072073"/>
                <a:ext cx="214203" cy="642942"/>
              </a:xfrm>
              <a:prstGeom prst="moon">
                <a:avLst/>
              </a:prstGeom>
              <a:solidFill>
                <a:srgbClr val="99CC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3330" name="Группа 80"/>
            <p:cNvGrpSpPr>
              <a:grpSpLocks/>
            </p:cNvGrpSpPr>
            <p:nvPr/>
          </p:nvGrpSpPr>
          <p:grpSpPr bwMode="auto">
            <a:xfrm>
              <a:off x="1214438" y="3429000"/>
              <a:ext cx="760412" cy="571500"/>
              <a:chOff x="4587875" y="2214563"/>
              <a:chExt cx="760413" cy="571500"/>
            </a:xfrm>
          </p:grpSpPr>
          <p:sp>
            <p:nvSpPr>
              <p:cNvPr id="19" name="Блок-схема: ручное управление 18"/>
              <p:cNvSpPr/>
              <p:nvPr/>
            </p:nvSpPr>
            <p:spPr>
              <a:xfrm rot="5212044">
                <a:off x="4626768" y="2328069"/>
                <a:ext cx="257175" cy="334963"/>
              </a:xfrm>
              <a:prstGeom prst="flowChartManualOperati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3332" name="Группа 83"/>
              <p:cNvGrpSpPr>
                <a:grpSpLocks/>
              </p:cNvGrpSpPr>
              <p:nvPr/>
            </p:nvGrpSpPr>
            <p:grpSpPr bwMode="auto">
              <a:xfrm>
                <a:off x="5000625" y="2214563"/>
                <a:ext cx="347663" cy="571500"/>
                <a:chOff x="5072066" y="2143116"/>
                <a:chExt cx="490542" cy="714380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flipV="1">
                  <a:off x="5072066" y="2143116"/>
                  <a:ext cx="21503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flipV="1">
                  <a:off x="5072066" y="2428868"/>
                  <a:ext cx="286709" cy="9923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072066" y="2591588"/>
                  <a:ext cx="275510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287098" y="2520150"/>
                  <a:ext cx="275510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flipV="1">
                  <a:off x="5287098" y="2214554"/>
                  <a:ext cx="275510" cy="71438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072066" y="2714620"/>
                  <a:ext cx="21503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287098" y="2714620"/>
                  <a:ext cx="275510" cy="123032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3318" name="Рисунок 28" descr="chlorophytum.gif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43563" y="2857500"/>
            <a:ext cx="2992437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Рисунок 31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85775" y="0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КАМНЕЛОМКА</a:t>
            </a:r>
            <a:endParaRPr lang="ru-RU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85750" y="714375"/>
            <a:ext cx="8858250" cy="203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Камнеломка довольно светолюбива, хотя многими считается теневыносливым растением, все же место для нее надо выбирать светлое, летом с защитой от прямых солнечных лучей. 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прохладная, желательно не выше 20°С. Зимой содержат в прохладном месте, при температуре около 10-12°С. Зимний минимум 6°С.</a:t>
            </a:r>
          </a:p>
          <a:p>
            <a:pPr>
              <a:defRPr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Обильный с весны до осени - почва должна быть все время влажной, зимой полив умеренный ли ограниченный в зависимости от температуры содержания. </a:t>
            </a:r>
          </a:p>
          <a:p>
            <a:pPr>
              <a:defRPr/>
            </a:pPr>
            <a:r>
              <a:rPr lang="ru-RU" sz="1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Листья камнеломки периодически следует опрыскивать, как из гигиенических целей, так и для увлажнения. Если в помещении тепло зимой, то опрыскивают ежедневно. </a:t>
            </a:r>
          </a:p>
        </p:txBody>
      </p:sp>
      <p:grpSp>
        <p:nvGrpSpPr>
          <p:cNvPr id="14340" name="Группа 26"/>
          <p:cNvGrpSpPr>
            <a:grpSpLocks/>
          </p:cNvGrpSpPr>
          <p:nvPr/>
        </p:nvGrpSpPr>
        <p:grpSpPr bwMode="auto">
          <a:xfrm>
            <a:off x="357188" y="2857500"/>
            <a:ext cx="4286250" cy="1000125"/>
            <a:chOff x="142875" y="3071813"/>
            <a:chExt cx="4357688" cy="100012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2875" y="3071813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349" name="Группа 16"/>
            <p:cNvGrpSpPr>
              <a:grpSpLocks/>
            </p:cNvGrpSpPr>
            <p:nvPr/>
          </p:nvGrpSpPr>
          <p:grpSpPr bwMode="auto">
            <a:xfrm>
              <a:off x="285750" y="3214688"/>
              <a:ext cx="714375" cy="714375"/>
              <a:chOff x="3571868" y="1357298"/>
              <a:chExt cx="714380" cy="714380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3787293" y="1571613"/>
                <a:ext cx="71015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4000337" y="1571613"/>
                <a:ext cx="71015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Дуга 9"/>
              <p:cNvSpPr/>
              <p:nvPr/>
            </p:nvSpPr>
            <p:spPr>
              <a:xfrm rot="7134702">
                <a:off x="3781552" y="1540152"/>
                <a:ext cx="279402" cy="351845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Овал 10"/>
            <p:cNvSpPr/>
            <p:nvPr/>
          </p:nvSpPr>
          <p:spPr>
            <a:xfrm>
              <a:off x="3643313" y="3214688"/>
              <a:ext cx="785812" cy="7858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perspective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4351" name="Группа 55"/>
            <p:cNvGrpSpPr>
              <a:grpSpLocks/>
            </p:cNvGrpSpPr>
            <p:nvPr/>
          </p:nvGrpSpPr>
          <p:grpSpPr bwMode="auto">
            <a:xfrm>
              <a:off x="2143125" y="3286125"/>
              <a:ext cx="1284288" cy="642938"/>
              <a:chOff x="5881643" y="5072073"/>
              <a:chExt cx="1283633" cy="642942"/>
            </a:xfrm>
          </p:grpSpPr>
          <p:sp>
            <p:nvSpPr>
              <p:cNvPr id="13" name="Трапеция 12"/>
              <p:cNvSpPr/>
              <p:nvPr/>
            </p:nvSpPr>
            <p:spPr>
              <a:xfrm rot="18300247">
                <a:off x="6024287" y="4986024"/>
                <a:ext cx="254002" cy="540401"/>
              </a:xfrm>
              <a:prstGeom prst="trapezoid">
                <a:avLst/>
              </a:prstGeom>
              <a:solidFill>
                <a:srgbClr val="99CCFF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6308569" y="5072074"/>
                <a:ext cx="642028" cy="642941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Месяц 14"/>
              <p:cNvSpPr/>
              <p:nvPr/>
            </p:nvSpPr>
            <p:spPr>
              <a:xfrm rot="10800000">
                <a:off x="6950596" y="5072074"/>
                <a:ext cx="214546" cy="642941"/>
              </a:xfrm>
              <a:prstGeom prst="moon">
                <a:avLst/>
              </a:prstGeom>
              <a:solidFill>
                <a:srgbClr val="99CC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4352" name="Группа 80"/>
            <p:cNvGrpSpPr>
              <a:grpSpLocks/>
            </p:cNvGrpSpPr>
            <p:nvPr/>
          </p:nvGrpSpPr>
          <p:grpSpPr bwMode="auto">
            <a:xfrm>
              <a:off x="1214438" y="3286125"/>
              <a:ext cx="760412" cy="571500"/>
              <a:chOff x="4587875" y="2214563"/>
              <a:chExt cx="760413" cy="571500"/>
            </a:xfrm>
          </p:grpSpPr>
          <p:sp>
            <p:nvSpPr>
              <p:cNvPr id="17" name="Блок-схема: ручное управление 16"/>
              <p:cNvSpPr/>
              <p:nvPr/>
            </p:nvSpPr>
            <p:spPr>
              <a:xfrm rot="5212044">
                <a:off x="4626437" y="2328507"/>
                <a:ext cx="257175" cy="334089"/>
              </a:xfrm>
              <a:prstGeom prst="flowChartManualOperati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4354" name="Группа 83"/>
              <p:cNvGrpSpPr>
                <a:grpSpLocks/>
              </p:cNvGrpSpPr>
              <p:nvPr/>
            </p:nvGrpSpPr>
            <p:grpSpPr bwMode="auto">
              <a:xfrm>
                <a:off x="5000625" y="2214563"/>
                <a:ext cx="347663" cy="571500"/>
                <a:chOff x="5072066" y="2143116"/>
                <a:chExt cx="490542" cy="714380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5072813" y="2143117"/>
                  <a:ext cx="21406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5072813" y="2428869"/>
                  <a:ext cx="286934" cy="9921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072813" y="2591589"/>
                  <a:ext cx="275547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5286875" y="2520151"/>
                  <a:ext cx="275547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V="1">
                  <a:off x="5286875" y="2214555"/>
                  <a:ext cx="275547" cy="71438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072813" y="2714621"/>
                  <a:ext cx="21406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286875" y="2714621"/>
                  <a:ext cx="275547" cy="123032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6" name="TextBox 25"/>
          <p:cNvSpPr txBox="1"/>
          <p:nvPr/>
        </p:nvSpPr>
        <p:spPr>
          <a:xfrm>
            <a:off x="285750" y="4000500"/>
            <a:ext cx="4929188" cy="224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Это травянистое растение, с листьями собранными в прикорневую розетку. Листья округлые, около 5-7 см диаметром, с зубчатым краем, опушенные с обеих сторон. Цвет листьев темно-зеленый, со светлыми полосками вдоль жилок, нижняя сторона листа светлее с вкраплениями красноватых точек. Камнеломка образует длинные плети усы, на конце которых образуются дочерние розетки. Образует соцветие метелку из мелких невзрачных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бело-розовых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цветочков.</a:t>
            </a:r>
          </a:p>
        </p:txBody>
      </p:sp>
      <p:pic>
        <p:nvPicPr>
          <p:cNvPr id="14342" name="Рисунок 27" descr="i8.jpe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3143250"/>
            <a:ext cx="2824162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Рисунок 30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785812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КОЛЕУС</a:t>
            </a:r>
            <a:endParaRPr lang="ru-RU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7188" y="3429000"/>
            <a:ext cx="5286375" cy="2462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Растение из семейства губоцветных родом из тропической Африки и Азии. Это кустистое растение до 35 см высотой с четырехугольными сочными, почти прозрачными стеблями и бархатистыми листьями с окраской, богатой оттенками, и пильчатыми краями.       У большинства форм листья похожи на крапивные. Главную привлекательность растения составляют листья, пестрые, с разнообразным сочетанием красного, желтого, зеленого, коричневого цвета, пятен и полос. Цветет колеус, вскидывая метелку с мелкими невзрачными цветками.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50" y="796925"/>
            <a:ext cx="8715375" cy="1384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 Яркий свет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 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Оптимальная температура летом 18° С, зимой - не ниже 12° С, так как в более прохладных помещениях растение может сбросить листья. Летом выносят на свежий воздух.</a:t>
            </a:r>
          </a:p>
          <a:p>
            <a:pPr>
              <a:defRPr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Поливать необходимо мягкой водой, летом опрыскивать. Зимой почва должна быть лишь слегка влажной.</a:t>
            </a:r>
          </a:p>
          <a:p>
            <a:pPr>
              <a:defRPr/>
            </a:pPr>
            <a:r>
              <a:rPr lang="ru-RU" sz="1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 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Умеренная</a:t>
            </a:r>
          </a:p>
        </p:txBody>
      </p:sp>
      <p:grpSp>
        <p:nvGrpSpPr>
          <p:cNvPr id="15365" name="Группа 22"/>
          <p:cNvGrpSpPr>
            <a:grpSpLocks/>
          </p:cNvGrpSpPr>
          <p:nvPr/>
        </p:nvGrpSpPr>
        <p:grpSpPr bwMode="auto">
          <a:xfrm>
            <a:off x="357188" y="2286000"/>
            <a:ext cx="4143375" cy="1000125"/>
            <a:chOff x="214313" y="2643188"/>
            <a:chExt cx="4357687" cy="100012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214313" y="2643188"/>
              <a:ext cx="4357687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5373" name="Группа 56"/>
            <p:cNvGrpSpPr>
              <a:grpSpLocks/>
            </p:cNvGrpSpPr>
            <p:nvPr/>
          </p:nvGrpSpPr>
          <p:grpSpPr bwMode="auto">
            <a:xfrm>
              <a:off x="2214563" y="2857500"/>
              <a:ext cx="1262062" cy="642938"/>
              <a:chOff x="4238569" y="5003736"/>
              <a:chExt cx="1262126" cy="642942"/>
            </a:xfrm>
          </p:grpSpPr>
          <p:sp>
            <p:nvSpPr>
              <p:cNvPr id="25" name="Трапеция 22"/>
              <p:cNvSpPr>
                <a:spLocks noChangeArrowheads="1"/>
              </p:cNvSpPr>
              <p:nvPr/>
            </p:nvSpPr>
            <p:spPr bwMode="auto">
              <a:xfrm rot="-3299753">
                <a:off x="4381169" y="4918233"/>
                <a:ext cx="254002" cy="539311"/>
              </a:xfrm>
              <a:custGeom>
                <a:avLst/>
                <a:gdLst>
                  <a:gd name="T0" fmla="*/ 127001 w 254002"/>
                  <a:gd name="T1" fmla="*/ 0 h 539777"/>
                  <a:gd name="T2" fmla="*/ 31750 w 254002"/>
                  <a:gd name="T3" fmla="*/ 269889 h 539777"/>
                  <a:gd name="T4" fmla="*/ 127001 w 254002"/>
                  <a:gd name="T5" fmla="*/ 539777 h 539777"/>
                  <a:gd name="T6" fmla="*/ 222252 w 254002"/>
                  <a:gd name="T7" fmla="*/ 269889 h 539777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42334 w 254002"/>
                  <a:gd name="T13" fmla="*/ 89963 h 539777"/>
                  <a:gd name="T14" fmla="*/ 211668 w 254002"/>
                  <a:gd name="T15" fmla="*/ 539777 h 5397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4002" h="539777">
                    <a:moveTo>
                      <a:pt x="0" y="539777"/>
                    </a:moveTo>
                    <a:lnTo>
                      <a:pt x="63501" y="0"/>
                    </a:lnTo>
                    <a:lnTo>
                      <a:pt x="190502" y="0"/>
                    </a:lnTo>
                    <a:lnTo>
                      <a:pt x="254002" y="53977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5DDF3"/>
                  </a:gs>
                  <a:gs pos="35001">
                    <a:srgbClr val="C0E6F5"/>
                  </a:gs>
                  <a:gs pos="100000">
                    <a:srgbClr val="E6F6FC"/>
                  </a:gs>
                </a:gsLst>
                <a:lin ang="16200000" scaled="1"/>
              </a:gradFill>
              <a:ln w="9525" algn="ctr">
                <a:solidFill>
                  <a:srgbClr val="8898C3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642581" y="5003737"/>
                <a:ext cx="644503" cy="6429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" name="Месяц 26"/>
              <p:cNvSpPr>
                <a:spLocks noChangeArrowheads="1"/>
              </p:cNvSpPr>
              <p:nvPr/>
            </p:nvSpPr>
            <p:spPr bwMode="auto">
              <a:xfrm rot="10800000">
                <a:off x="5287083" y="5003737"/>
                <a:ext cx="213721" cy="642941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A5DDF3"/>
                  </a:gs>
                  <a:gs pos="35001">
                    <a:srgbClr val="C0E6F5"/>
                  </a:gs>
                  <a:gs pos="100000">
                    <a:srgbClr val="E6F6FC"/>
                  </a:gs>
                </a:gsLst>
                <a:lin ang="16200000" scaled="1"/>
              </a:gradFill>
              <a:ln w="9525" algn="ctr">
                <a:solidFill>
                  <a:srgbClr val="348FA6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rot="10800000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4642581" y="5357751"/>
                <a:ext cx="644503" cy="285752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9" name="Овал 28"/>
            <p:cNvSpPr/>
            <p:nvPr/>
          </p:nvSpPr>
          <p:spPr>
            <a:xfrm>
              <a:off x="3643313" y="2714625"/>
              <a:ext cx="785812" cy="7858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5377" name="Группа 17"/>
            <p:cNvGrpSpPr>
              <a:grpSpLocks/>
            </p:cNvGrpSpPr>
            <p:nvPr/>
          </p:nvGrpSpPr>
          <p:grpSpPr bwMode="auto">
            <a:xfrm>
              <a:off x="357188" y="2786063"/>
              <a:ext cx="714375" cy="779462"/>
              <a:chOff x="5286380" y="1357298"/>
              <a:chExt cx="714380" cy="779526"/>
            </a:xfrm>
          </p:grpSpPr>
          <p:sp>
            <p:nvSpPr>
              <p:cNvPr id="31" name="Овал 30"/>
              <p:cNvSpPr/>
              <p:nvPr/>
            </p:nvSpPr>
            <p:spPr>
              <a:xfrm>
                <a:off x="5286380" y="1357298"/>
                <a:ext cx="714380" cy="714434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5500804" y="1571629"/>
                <a:ext cx="71793" cy="7144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5714516" y="1571629"/>
                <a:ext cx="71793" cy="7144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Дуга 33"/>
              <p:cNvSpPr/>
              <p:nvPr/>
            </p:nvSpPr>
            <p:spPr>
              <a:xfrm rot="18406659">
                <a:off x="5563157" y="1820174"/>
                <a:ext cx="281011" cy="352290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378" name="Группа 76"/>
            <p:cNvGrpSpPr>
              <a:grpSpLocks/>
            </p:cNvGrpSpPr>
            <p:nvPr/>
          </p:nvGrpSpPr>
          <p:grpSpPr bwMode="auto">
            <a:xfrm>
              <a:off x="1428750" y="2786063"/>
              <a:ext cx="642938" cy="714375"/>
              <a:chOff x="3071813" y="2214563"/>
              <a:chExt cx="642937" cy="714375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3071183" y="2214563"/>
                <a:ext cx="429090" cy="71437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37" name="Прямая соединительная линия 36"/>
              <p:cNvCxnSpPr>
                <a:endCxn id="36" idx="2"/>
              </p:cNvCxnSpPr>
              <p:nvPr/>
            </p:nvCxnSpPr>
            <p:spPr>
              <a:xfrm rot="5400000">
                <a:off x="3105465" y="2749510"/>
                <a:ext cx="357187" cy="16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8" name="Овал 37"/>
              <p:cNvSpPr/>
              <p:nvPr/>
            </p:nvSpPr>
            <p:spPr>
              <a:xfrm>
                <a:off x="3214769" y="2786063"/>
                <a:ext cx="141917" cy="14287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382" name="TextBox 65"/>
              <p:cNvSpPr txBox="1">
                <a:spLocks noChangeArrowheads="1"/>
              </p:cNvSpPr>
              <p:nvPr/>
            </p:nvSpPr>
            <p:spPr bwMode="auto">
              <a:xfrm>
                <a:off x="3071813" y="2238375"/>
                <a:ext cx="642937" cy="261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100"/>
                  <a:t>18 С</a:t>
                </a:r>
              </a:p>
            </p:txBody>
          </p:sp>
        </p:grpSp>
      </p:grpSp>
      <p:pic>
        <p:nvPicPr>
          <p:cNvPr id="15366" name="Рисунок 29" descr="400_F_12967918_ebODTFUo2TyVMR23gmqtD8xjs23ACb4h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5625" y="3286125"/>
            <a:ext cx="3508375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39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398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СПАТИФИЛИУМ</a:t>
            </a:r>
            <a:endParaRPr lang="ru-RU" b="1" dirty="0" smtClean="0"/>
          </a:p>
        </p:txBody>
      </p:sp>
      <p:grpSp>
        <p:nvGrpSpPr>
          <p:cNvPr id="16387" name="Группа 27"/>
          <p:cNvGrpSpPr>
            <a:grpSpLocks/>
          </p:cNvGrpSpPr>
          <p:nvPr/>
        </p:nvGrpSpPr>
        <p:grpSpPr bwMode="auto">
          <a:xfrm>
            <a:off x="357188" y="2857500"/>
            <a:ext cx="4214812" cy="1000125"/>
            <a:chOff x="142875" y="3143250"/>
            <a:chExt cx="4357688" cy="100012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42875" y="3143250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6397" name="Группа 16"/>
            <p:cNvGrpSpPr>
              <a:grpSpLocks/>
            </p:cNvGrpSpPr>
            <p:nvPr/>
          </p:nvGrpSpPr>
          <p:grpSpPr bwMode="auto">
            <a:xfrm>
              <a:off x="214313" y="3286125"/>
              <a:ext cx="714375" cy="714375"/>
              <a:chOff x="3571868" y="1357298"/>
              <a:chExt cx="714380" cy="714380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3786020" y="1571613"/>
                <a:ext cx="72218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4001033" y="1571613"/>
                <a:ext cx="70577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Дуга 9"/>
              <p:cNvSpPr/>
              <p:nvPr/>
            </p:nvSpPr>
            <p:spPr>
              <a:xfrm rot="7134702">
                <a:off x="3781728" y="1539632"/>
                <a:ext cx="279402" cy="352885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6398" name="Группа 55"/>
            <p:cNvGrpSpPr>
              <a:grpSpLocks/>
            </p:cNvGrpSpPr>
            <p:nvPr/>
          </p:nvGrpSpPr>
          <p:grpSpPr bwMode="auto">
            <a:xfrm>
              <a:off x="1928813" y="3357563"/>
              <a:ext cx="1284287" cy="642937"/>
              <a:chOff x="5881643" y="5072073"/>
              <a:chExt cx="1283633" cy="642942"/>
            </a:xfrm>
          </p:grpSpPr>
          <p:sp>
            <p:nvSpPr>
              <p:cNvPr id="12" name="Трапеция 11"/>
              <p:cNvSpPr/>
              <p:nvPr/>
            </p:nvSpPr>
            <p:spPr>
              <a:xfrm rot="18300247">
                <a:off x="6024313" y="4986366"/>
                <a:ext cx="254002" cy="539717"/>
              </a:xfrm>
              <a:prstGeom prst="trapezoid">
                <a:avLst/>
              </a:prstGeom>
              <a:solidFill>
                <a:srgbClr val="99CCFF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307979" y="5072073"/>
                <a:ext cx="643067" cy="642942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Месяц 13"/>
              <p:cNvSpPr/>
              <p:nvPr/>
            </p:nvSpPr>
            <p:spPr>
              <a:xfrm rot="10800000">
                <a:off x="6951047" y="5072073"/>
                <a:ext cx="214902" cy="642942"/>
              </a:xfrm>
              <a:prstGeom prst="moon">
                <a:avLst/>
              </a:prstGeom>
              <a:solidFill>
                <a:srgbClr val="99CC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16399" name="Группа 80"/>
            <p:cNvGrpSpPr>
              <a:grpSpLocks/>
            </p:cNvGrpSpPr>
            <p:nvPr/>
          </p:nvGrpSpPr>
          <p:grpSpPr bwMode="auto">
            <a:xfrm>
              <a:off x="1071563" y="3357563"/>
              <a:ext cx="760412" cy="571500"/>
              <a:chOff x="4587875" y="2214563"/>
              <a:chExt cx="760413" cy="571500"/>
            </a:xfrm>
          </p:grpSpPr>
          <p:sp>
            <p:nvSpPr>
              <p:cNvPr id="16" name="Блок-схема: ручное управление 15"/>
              <p:cNvSpPr/>
              <p:nvPr/>
            </p:nvSpPr>
            <p:spPr>
              <a:xfrm rot="5212044">
                <a:off x="4626997" y="2328137"/>
                <a:ext cx="257175" cy="334829"/>
              </a:xfrm>
              <a:prstGeom prst="flowChartManualOperati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16404" name="Группа 83"/>
              <p:cNvGrpSpPr>
                <a:grpSpLocks/>
              </p:cNvGrpSpPr>
              <p:nvPr/>
            </p:nvGrpSpPr>
            <p:grpSpPr bwMode="auto">
              <a:xfrm>
                <a:off x="5000622" y="2214560"/>
                <a:ext cx="347662" cy="571499"/>
                <a:chOff x="5072067" y="2143116"/>
                <a:chExt cx="490541" cy="714380"/>
              </a:xfrm>
            </p:grpSpPr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flipV="1">
                  <a:off x="5071387" y="2143120"/>
                  <a:ext cx="215375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5071387" y="2428872"/>
                  <a:ext cx="287165" cy="9921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5071387" y="2591592"/>
                  <a:ext cx="275587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286762" y="2520154"/>
                  <a:ext cx="275585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flipV="1">
                  <a:off x="5286762" y="2214558"/>
                  <a:ext cx="275585" cy="71438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071387" y="2714625"/>
                  <a:ext cx="215375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286762" y="2714625"/>
                  <a:ext cx="275585" cy="123032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Овал 24"/>
            <p:cNvSpPr/>
            <p:nvPr/>
          </p:nvSpPr>
          <p:spPr>
            <a:xfrm>
              <a:off x="3571875" y="3214688"/>
              <a:ext cx="785813" cy="785812"/>
            </a:xfrm>
            <a:prstGeom prst="ellipse">
              <a:avLst/>
            </a:pr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85750" y="866775"/>
            <a:ext cx="8786813" cy="181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Летом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притенение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прямых солнечных лучей, т.е. светлое место, легкая полутень. Зимой обязательно хорошее освещение. 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Хорошо развивается только в тепле, не ниже 18°C, оптимальная температура 22-23°C. Не переносит сквозняков.</a:t>
            </a:r>
          </a:p>
          <a:p>
            <a:pPr>
              <a:defRPr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Обильный с весны до осени, зимой более умеренный, но почва никогда не должна полностью пересыхать.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Спатифиллюм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плохо переносит застой воды в корнях.</a:t>
            </a:r>
          </a:p>
          <a:p>
            <a:pPr>
              <a:defRPr/>
            </a:pPr>
            <a:r>
              <a:rPr lang="ru-RU" sz="1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Любит очень влажный воздух, требуется регулярное опрыскивание и обмывание листьев. Перед опрыскиванием нужно прикрыть цветки и бутоны.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5750" y="4000500"/>
            <a:ext cx="5643563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Родина Южная Америка, Восточная Азия, Полинезия. Если этому травянистому растению подобрать подходящее место, то он может цвести практически весь год. Кроме того, цвести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спатифиллюм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начинает в довольно раннем возрасте - уже через 6 -7 месяцев. Цветки держаться довольно долго - больше месяца. Поэтому, цветки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спатифиллюма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используют и на срезку для букетов. Крупные экземпляры выращивают в кадках.</a:t>
            </a:r>
          </a:p>
        </p:txBody>
      </p:sp>
      <p:pic>
        <p:nvPicPr>
          <p:cNvPr id="16390" name="Рисунок 28" descr="235322013-1-0-072ec6cef198699d4361baa0fea37b90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75" y="2928938"/>
            <a:ext cx="301307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Рисунок 31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Рисунок 33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325"/>
            <a:ext cx="8229600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АСПИДИСТРА</a:t>
            </a:r>
            <a:endParaRPr lang="ru-RU" b="1" dirty="0"/>
          </a:p>
        </p:txBody>
      </p:sp>
      <p:pic>
        <p:nvPicPr>
          <p:cNvPr id="17411" name="Содержимое 3" descr="Aspidistra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429250" y="2714625"/>
            <a:ext cx="3357563" cy="3316288"/>
          </a:xfrm>
        </p:spPr>
      </p:pic>
      <p:sp>
        <p:nvSpPr>
          <p:cNvPr id="5" name="TextBox 4"/>
          <p:cNvSpPr txBox="1"/>
          <p:nvPr/>
        </p:nvSpPr>
        <p:spPr>
          <a:xfrm>
            <a:off x="214313" y="3714750"/>
            <a:ext cx="4786312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Родина Япония. Это вечнозеленое многолетнее травянистое растение. У нее подземное ползучее корневище,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глянцевидные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листья на длинных черешках широкоовальной или ланцетной формы, около 50 см длиной и 15 см шириной. В основании листа можно увидеть 1 или 2 редуцированных листа обхватывающих черешок. Цветки мелкие, пурпурного цвета, появляются под листьями на коротких ножках.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85750" y="1000125"/>
            <a:ext cx="8858250" cy="1384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Летом </a:t>
            </a:r>
            <a:r>
              <a:rPr lang="ru-RU" sz="1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притенение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прямых солнечных лучей, легкая полутень. Зимой нужно хорошее освещение. </a:t>
            </a:r>
          </a:p>
          <a:p>
            <a:pPr>
              <a:defRPr/>
            </a:pPr>
            <a:r>
              <a:rPr lang="ru-RU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Зимой требует прохлады, лучше не выше 15°C, оптимальная температура 10-12 °C. При содержании зимой при температуре выше 20°C требуется регулярное опрыскивание. </a:t>
            </a:r>
          </a:p>
          <a:p>
            <a:pPr>
              <a:defRPr/>
            </a:pPr>
            <a:r>
              <a:rPr lang="ru-RU" sz="1400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Обильный с весны до осени, зимой умеренный или редкий, в зависимости от температуры. </a:t>
            </a:r>
          </a:p>
          <a:p>
            <a:pPr>
              <a:defRPr/>
            </a:pPr>
            <a:r>
              <a:rPr lang="ru-RU" sz="14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4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Аспидистра</a:t>
            </a:r>
            <a:r>
              <a:rPr lang="ru-RU" sz="1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переносит сухой воздух, регулярное опрыскивание.</a:t>
            </a:r>
          </a:p>
        </p:txBody>
      </p:sp>
      <p:grpSp>
        <p:nvGrpSpPr>
          <p:cNvPr id="17414" name="Группа 27"/>
          <p:cNvGrpSpPr>
            <a:grpSpLocks/>
          </p:cNvGrpSpPr>
          <p:nvPr/>
        </p:nvGrpSpPr>
        <p:grpSpPr bwMode="auto">
          <a:xfrm>
            <a:off x="285750" y="2571750"/>
            <a:ext cx="4214813" cy="1000125"/>
            <a:chOff x="142875" y="3141663"/>
            <a:chExt cx="4357688" cy="100012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42875" y="3141663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7421" name="Группа 16"/>
            <p:cNvGrpSpPr>
              <a:grpSpLocks/>
            </p:cNvGrpSpPr>
            <p:nvPr/>
          </p:nvGrpSpPr>
          <p:grpSpPr bwMode="auto">
            <a:xfrm>
              <a:off x="214313" y="3284538"/>
              <a:ext cx="714375" cy="714375"/>
              <a:chOff x="3571868" y="1357298"/>
              <a:chExt cx="714380" cy="714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786020" y="1571613"/>
                <a:ext cx="72218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001034" y="1571613"/>
                <a:ext cx="70576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>
                <a:spLocks noChangeArrowheads="1"/>
              </p:cNvSpPr>
              <p:nvPr/>
            </p:nvSpPr>
            <p:spPr bwMode="auto">
              <a:xfrm rot="7134702">
                <a:off x="3781728" y="1539633"/>
                <a:ext cx="279402" cy="352884"/>
              </a:xfrm>
              <a:custGeom>
                <a:avLst/>
                <a:gdLst>
                  <a:gd name="T0" fmla="*/ 139701 w 279402"/>
                  <a:gd name="T1" fmla="*/ 0 h 352427"/>
                  <a:gd name="T2" fmla="*/ 139701 w 279402"/>
                  <a:gd name="T3" fmla="*/ 176214 h 352427"/>
                  <a:gd name="T4" fmla="*/ 279402 w 279402"/>
                  <a:gd name="T5" fmla="*/ 176214 h 352427"/>
                  <a:gd name="T6" fmla="*/ 11796480 60000 65536"/>
                  <a:gd name="T7" fmla="*/ 11796480 60000 65536"/>
                  <a:gd name="T8" fmla="*/ 5898240 60000 65536"/>
                  <a:gd name="T9" fmla="*/ 139701 w 279402"/>
                  <a:gd name="T10" fmla="*/ 0 h 352427"/>
                  <a:gd name="T11" fmla="*/ 279402 w 279402"/>
                  <a:gd name="T12" fmla="*/ 176214 h 3524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9402" h="352427" stroke="0">
                    <a:moveTo>
                      <a:pt x="139701" y="0"/>
                    </a:moveTo>
                    <a:lnTo>
                      <a:pt x="139700" y="0"/>
                    </a:lnTo>
                    <a:cubicBezTo>
                      <a:pt x="216855" y="0"/>
                      <a:pt x="279402" y="78893"/>
                      <a:pt x="279402" y="176214"/>
                    </a:cubicBezTo>
                    <a:lnTo>
                      <a:pt x="139701" y="176214"/>
                    </a:lnTo>
                    <a:close/>
                  </a:path>
                  <a:path w="279402" h="352427" fill="none">
                    <a:moveTo>
                      <a:pt x="139701" y="0"/>
                    </a:moveTo>
                    <a:lnTo>
                      <a:pt x="139700" y="0"/>
                    </a:lnTo>
                    <a:cubicBezTo>
                      <a:pt x="216855" y="0"/>
                      <a:pt x="279402" y="78893"/>
                      <a:pt x="279402" y="176214"/>
                    </a:cubicBezTo>
                  </a:path>
                </a:pathLst>
              </a:custGeom>
              <a:noFill/>
              <a:ln w="38100" algn="ctr">
                <a:solidFill>
                  <a:srgbClr val="C32D2E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17422" name="Группа 80"/>
            <p:cNvGrpSpPr>
              <a:grpSpLocks/>
            </p:cNvGrpSpPr>
            <p:nvPr/>
          </p:nvGrpSpPr>
          <p:grpSpPr bwMode="auto">
            <a:xfrm>
              <a:off x="1071563" y="3355975"/>
              <a:ext cx="760412" cy="571500"/>
              <a:chOff x="4587875" y="2214563"/>
              <a:chExt cx="760413" cy="571500"/>
            </a:xfrm>
          </p:grpSpPr>
          <p:sp>
            <p:nvSpPr>
              <p:cNvPr id="17" name="Блок-схема: ручное управление 16"/>
              <p:cNvSpPr>
                <a:spLocks noChangeArrowheads="1"/>
              </p:cNvSpPr>
              <p:nvPr/>
            </p:nvSpPr>
            <p:spPr bwMode="auto">
              <a:xfrm rot="5212044">
                <a:off x="4626997" y="2328138"/>
                <a:ext cx="257175" cy="334829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17432" name="Группа 83"/>
              <p:cNvGrpSpPr>
                <a:grpSpLocks/>
              </p:cNvGrpSpPr>
              <p:nvPr/>
            </p:nvGrpSpPr>
            <p:grpSpPr bwMode="auto">
              <a:xfrm>
                <a:off x="5000622" y="2214560"/>
                <a:ext cx="347662" cy="571499"/>
                <a:chOff x="5072067" y="2143116"/>
                <a:chExt cx="490541" cy="714380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5071389" y="2143121"/>
                  <a:ext cx="215373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5071389" y="2428874"/>
                  <a:ext cx="287165" cy="9921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071389" y="2591594"/>
                  <a:ext cx="275585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5286762" y="2520156"/>
                  <a:ext cx="275587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 flipV="1">
                  <a:off x="5286762" y="2214559"/>
                  <a:ext cx="275587" cy="71438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071389" y="2714626"/>
                  <a:ext cx="215373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286762" y="2714626"/>
                  <a:ext cx="275587" cy="123032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423" name="Группа 56"/>
            <p:cNvGrpSpPr>
              <a:grpSpLocks/>
            </p:cNvGrpSpPr>
            <p:nvPr/>
          </p:nvGrpSpPr>
          <p:grpSpPr bwMode="auto">
            <a:xfrm>
              <a:off x="2071688" y="3355975"/>
              <a:ext cx="1262062" cy="642938"/>
              <a:chOff x="4238569" y="5003736"/>
              <a:chExt cx="1262126" cy="642942"/>
            </a:xfrm>
          </p:grpSpPr>
          <p:sp>
            <p:nvSpPr>
              <p:cNvPr id="29" name="Трапеция 22"/>
              <p:cNvSpPr>
                <a:spLocks noChangeArrowheads="1"/>
              </p:cNvSpPr>
              <p:nvPr/>
            </p:nvSpPr>
            <p:spPr bwMode="auto">
              <a:xfrm rot="-3299753">
                <a:off x="4381309" y="4917878"/>
                <a:ext cx="254002" cy="540019"/>
              </a:xfrm>
              <a:custGeom>
                <a:avLst/>
                <a:gdLst>
                  <a:gd name="T0" fmla="*/ 127001 w 254002"/>
                  <a:gd name="T1" fmla="*/ 0 h 539777"/>
                  <a:gd name="T2" fmla="*/ 31750 w 254002"/>
                  <a:gd name="T3" fmla="*/ 269889 h 539777"/>
                  <a:gd name="T4" fmla="*/ 127001 w 254002"/>
                  <a:gd name="T5" fmla="*/ 539777 h 539777"/>
                  <a:gd name="T6" fmla="*/ 222252 w 254002"/>
                  <a:gd name="T7" fmla="*/ 269889 h 539777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42334 w 254002"/>
                  <a:gd name="T13" fmla="*/ 89963 h 539777"/>
                  <a:gd name="T14" fmla="*/ 211668 w 254002"/>
                  <a:gd name="T15" fmla="*/ 539777 h 5397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4002" h="539777">
                    <a:moveTo>
                      <a:pt x="0" y="539777"/>
                    </a:moveTo>
                    <a:lnTo>
                      <a:pt x="63501" y="0"/>
                    </a:lnTo>
                    <a:lnTo>
                      <a:pt x="190502" y="0"/>
                    </a:lnTo>
                    <a:lnTo>
                      <a:pt x="254002" y="53977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5DDF3"/>
                  </a:gs>
                  <a:gs pos="35001">
                    <a:srgbClr val="C0E6F5"/>
                  </a:gs>
                  <a:gs pos="100000">
                    <a:srgbClr val="E6F6FC"/>
                  </a:gs>
                </a:gsLst>
                <a:lin ang="16200000" scaled="1"/>
              </a:gradFill>
              <a:ln w="9525" algn="ctr">
                <a:solidFill>
                  <a:srgbClr val="8898C3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rot="10800000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4643725" y="5003737"/>
                <a:ext cx="641787" cy="6429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" name="Месяц 30"/>
              <p:cNvSpPr>
                <a:spLocks noChangeArrowheads="1"/>
              </p:cNvSpPr>
              <p:nvPr/>
            </p:nvSpPr>
            <p:spPr bwMode="auto">
              <a:xfrm rot="10800000">
                <a:off x="5285511" y="5003737"/>
                <a:ext cx="215022" cy="642941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A5DDF3"/>
                  </a:gs>
                  <a:gs pos="35001">
                    <a:srgbClr val="C0E6F5"/>
                  </a:gs>
                  <a:gs pos="100000">
                    <a:srgbClr val="E6F6FC"/>
                  </a:gs>
                </a:gsLst>
                <a:lin ang="16200000" scaled="1"/>
              </a:gradFill>
              <a:ln w="9525" algn="ctr">
                <a:solidFill>
                  <a:srgbClr val="348FA6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rot="10800000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4643725" y="5357751"/>
                <a:ext cx="641787" cy="285752"/>
              </a:xfrm>
              <a:prstGeom prst="rect">
                <a:avLst/>
              </a:prstGeom>
              <a:blipFill>
                <a:blip r:embed="rId4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3" name="Овал 32"/>
            <p:cNvSpPr/>
            <p:nvPr/>
          </p:nvSpPr>
          <p:spPr>
            <a:xfrm>
              <a:off x="3571875" y="3284538"/>
              <a:ext cx="714375" cy="71437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17415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Рисунок 35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pic>
        <p:nvPicPr>
          <p:cNvPr id="6" name="Рисунок 5" descr="logotip_166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0166" y="0"/>
            <a:ext cx="6000792" cy="6790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857500" y="1000125"/>
            <a:ext cx="3357563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ФИАЛКА,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РЕО,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САНСЕВЬЕРА,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ФИКУС,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ГЕРАНЬ,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НЕФРОЛЕПИС,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ПРИМУЛА,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БАЛЬЗАМИН, </a:t>
            </a:r>
          </a:p>
          <a:p>
            <a:pPr marL="342900" indent="-24765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ХЛОРОФИТУМ,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КАМНЕЛОМКА,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КОЛЕУС,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СПАТИФИЛИУМ,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ru-RU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АСПИДИСТРА</a:t>
            </a:r>
          </a:p>
        </p:txBody>
      </p:sp>
      <p:pic>
        <p:nvPicPr>
          <p:cNvPr id="3076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14313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f456b8fa1a6da062dba3441acb28e989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715125" y="2857500"/>
            <a:ext cx="192881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a7c13d27ef3f93ff6e1f9c41f31c31c7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88" y="2714625"/>
            <a:ext cx="19431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Рисунок 10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.gif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071538" y="0"/>
            <a:ext cx="857250" cy="2857500"/>
          </a:xfrm>
          <a:prstGeom prst="rect">
            <a:avLst/>
          </a:prstGeom>
        </p:spPr>
      </p:pic>
      <p:pic>
        <p:nvPicPr>
          <p:cNvPr id="10" name="Рисунок 9" descr="image (2).gif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flipH="1">
            <a:off x="6858016" y="0"/>
            <a:ext cx="857253" cy="2857510"/>
          </a:xfrm>
          <a:prstGeom prst="rect">
            <a:avLst/>
          </a:prstGeom>
        </p:spPr>
      </p:pic>
      <p:pic>
        <p:nvPicPr>
          <p:cNvPr id="11" name="Рисунок 8" descr="69203766_539b8c71f00a.gif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928662" y="2357430"/>
            <a:ext cx="1714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Рисунок 8" descr="69203766_539b8c71f00a.gif"/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786578" y="2143116"/>
            <a:ext cx="1714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Рисунок 65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357158" y="857230"/>
          <a:ext cx="8215370" cy="499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1785950"/>
                <a:gridCol w="1500198"/>
                <a:gridCol w="1428760"/>
                <a:gridCol w="1500198"/>
              </a:tblGrid>
              <a:tr h="10715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ВЫНОСЛИВОСТЬ</a:t>
                      </a:r>
                      <a:r>
                        <a:rPr lang="ru-RU" b="1" i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  <a:p>
                      <a:pPr algn="l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69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ВЛАЖНОСТЬ ВОЗДУХА</a:t>
                      </a:r>
                    </a:p>
                    <a:p>
                      <a:pPr algn="l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l"/>
                      <a:endParaRPr lang="ru-RU" b="1" i="1" dirty="0" smtClean="0">
                        <a:latin typeface="Calibri" pitchFamily="34" charset="0"/>
                      </a:endParaRPr>
                    </a:p>
                    <a:p>
                      <a:pPr algn="l"/>
                      <a:r>
                        <a:rPr lang="ru-RU" b="1" i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ОТНОШЕНИЕ </a:t>
                      </a:r>
                    </a:p>
                    <a:p>
                      <a:pPr algn="l"/>
                      <a:r>
                        <a:rPr lang="ru-RU" b="1" i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К </a:t>
                      </a:r>
                      <a:r>
                        <a:rPr lang="ru-RU" b="1" i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r>
                        <a:rPr lang="ru-RU" b="1" i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СВЕТУ</a:t>
                      </a:r>
                    </a:p>
                    <a:p>
                      <a:pPr algn="l"/>
                      <a:endParaRPr lang="ru-RU" sz="1100" dirty="0" smtClean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046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i="1" dirty="0" smtClean="0">
                        <a:latin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i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ПОЛИВ 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5826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УСЛОВНЫЕ ОБОЗНАЧЕНИЯ</a:t>
            </a:r>
          </a:p>
        </p:txBody>
      </p:sp>
      <p:grpSp>
        <p:nvGrpSpPr>
          <p:cNvPr id="4100" name="Группа 71"/>
          <p:cNvGrpSpPr>
            <a:grpSpLocks/>
          </p:cNvGrpSpPr>
          <p:nvPr/>
        </p:nvGrpSpPr>
        <p:grpSpPr bwMode="auto">
          <a:xfrm>
            <a:off x="2571750" y="1000125"/>
            <a:ext cx="6000750" cy="4687888"/>
            <a:chOff x="2571736" y="1000108"/>
            <a:chExt cx="6000761" cy="4688649"/>
          </a:xfrm>
        </p:grpSpPr>
        <p:sp>
          <p:nvSpPr>
            <p:cNvPr id="4105" name="TextBox 36"/>
            <p:cNvSpPr txBox="1">
              <a:spLocks noChangeArrowheads="1"/>
            </p:cNvSpPr>
            <p:nvPr/>
          </p:nvSpPr>
          <p:spPr bwMode="auto">
            <a:xfrm>
              <a:off x="2587991" y="4815761"/>
              <a:ext cx="1626224" cy="862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Calibri" pitchFamily="34" charset="0"/>
                </a:rPr>
                <a:t>Хорошее подсушивание земли</a:t>
              </a:r>
            </a:p>
          </p:txBody>
        </p:sp>
        <p:grpSp>
          <p:nvGrpSpPr>
            <p:cNvPr id="4106" name="Группа 16"/>
            <p:cNvGrpSpPr>
              <a:grpSpLocks/>
            </p:cNvGrpSpPr>
            <p:nvPr/>
          </p:nvGrpSpPr>
          <p:grpSpPr bwMode="auto">
            <a:xfrm>
              <a:off x="2978285" y="1000108"/>
              <a:ext cx="650490" cy="583631"/>
              <a:chOff x="3571868" y="1357298"/>
              <a:chExt cx="714380" cy="714380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786147" y="1571078"/>
                <a:ext cx="71480" cy="719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4000588" y="1571078"/>
                <a:ext cx="71481" cy="7190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7134702">
                <a:off x="3781333" y="1539881"/>
                <a:ext cx="279858" cy="353915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4107" name="Группа 17"/>
            <p:cNvGrpSpPr>
              <a:grpSpLocks/>
            </p:cNvGrpSpPr>
            <p:nvPr/>
          </p:nvGrpSpPr>
          <p:grpSpPr bwMode="auto">
            <a:xfrm>
              <a:off x="4604509" y="1000108"/>
              <a:ext cx="650490" cy="636807"/>
              <a:chOff x="5286380" y="1357298"/>
              <a:chExt cx="714380" cy="779526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5286380" y="1357298"/>
                <a:ext cx="714380" cy="714433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5499977" y="1571094"/>
                <a:ext cx="71480" cy="719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5714418" y="1571094"/>
                <a:ext cx="71481" cy="719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/>
              </a:p>
            </p:txBody>
          </p:sp>
          <p:sp>
            <p:nvSpPr>
              <p:cNvPr id="16" name="Дуга 15"/>
              <p:cNvSpPr/>
              <p:nvPr/>
            </p:nvSpPr>
            <p:spPr>
              <a:xfrm rot="18406659">
                <a:off x="5562175" y="1818812"/>
                <a:ext cx="281823" cy="353916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4108" name="TextBox 32"/>
            <p:cNvSpPr txBox="1">
              <a:spLocks noChangeArrowheads="1"/>
            </p:cNvSpPr>
            <p:nvPr/>
          </p:nvSpPr>
          <p:spPr bwMode="auto">
            <a:xfrm>
              <a:off x="2571736" y="1642103"/>
              <a:ext cx="1447333" cy="35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/>
                <a:t>В</a:t>
              </a:r>
              <a:r>
                <a:rPr lang="ru-RU" sz="1600" b="1">
                  <a:latin typeface="Calibri" pitchFamily="34" charset="0"/>
                </a:rPr>
                <a:t>ыносливое</a:t>
              </a:r>
            </a:p>
          </p:txBody>
        </p:sp>
        <p:sp>
          <p:nvSpPr>
            <p:cNvPr id="4109" name="TextBox 33"/>
            <p:cNvSpPr txBox="1">
              <a:spLocks noChangeArrowheads="1"/>
            </p:cNvSpPr>
            <p:nvPr/>
          </p:nvSpPr>
          <p:spPr bwMode="auto">
            <a:xfrm>
              <a:off x="4279264" y="1642103"/>
              <a:ext cx="1300980" cy="35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/>
                <a:t>К</a:t>
              </a:r>
              <a:r>
                <a:rPr lang="ru-RU" sz="1600" b="1">
                  <a:latin typeface="Calibri" pitchFamily="34" charset="0"/>
                </a:rPr>
                <a:t>апризное</a:t>
              </a:r>
            </a:p>
          </p:txBody>
        </p:sp>
        <p:sp>
          <p:nvSpPr>
            <p:cNvPr id="4110" name="TextBox 34"/>
            <p:cNvSpPr txBox="1">
              <a:spLocks noChangeArrowheads="1"/>
            </p:cNvSpPr>
            <p:nvPr/>
          </p:nvSpPr>
          <p:spPr bwMode="auto">
            <a:xfrm>
              <a:off x="2587991" y="2591477"/>
              <a:ext cx="1561176" cy="31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Обычная  тем-ра</a:t>
              </a:r>
            </a:p>
          </p:txBody>
        </p:sp>
        <p:sp>
          <p:nvSpPr>
            <p:cNvPr id="4111" name="TextBox 35"/>
            <p:cNvSpPr txBox="1">
              <a:spLocks noChangeArrowheads="1"/>
            </p:cNvSpPr>
            <p:nvPr/>
          </p:nvSpPr>
          <p:spPr bwMode="auto">
            <a:xfrm>
              <a:off x="4149166" y="2459187"/>
              <a:ext cx="1561176" cy="542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Регулярное опрыскивание</a:t>
              </a:r>
            </a:p>
          </p:txBody>
        </p:sp>
        <p:sp>
          <p:nvSpPr>
            <p:cNvPr id="4112" name="TextBox 45"/>
            <p:cNvSpPr txBox="1">
              <a:spLocks noChangeArrowheads="1"/>
            </p:cNvSpPr>
            <p:nvPr/>
          </p:nvSpPr>
          <p:spPr bwMode="auto">
            <a:xfrm>
              <a:off x="4084117" y="4793714"/>
              <a:ext cx="1626225" cy="862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Calibri" pitchFamily="34" charset="0"/>
                </a:rPr>
                <a:t>Легкое подсушивание земли</a:t>
              </a:r>
            </a:p>
          </p:txBody>
        </p:sp>
        <p:sp>
          <p:nvSpPr>
            <p:cNvPr id="4113" name="TextBox 46"/>
            <p:cNvSpPr txBox="1">
              <a:spLocks noChangeArrowheads="1"/>
            </p:cNvSpPr>
            <p:nvPr/>
          </p:nvSpPr>
          <p:spPr bwMode="auto">
            <a:xfrm>
              <a:off x="5572132" y="4786322"/>
              <a:ext cx="142876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Calibri" pitchFamily="34" charset="0"/>
                </a:rPr>
                <a:t>Постоянно влажная  земля</a:t>
              </a:r>
            </a:p>
          </p:txBody>
        </p:sp>
        <p:sp>
          <p:nvSpPr>
            <p:cNvPr id="4114" name="TextBox 47"/>
            <p:cNvSpPr txBox="1">
              <a:spLocks noChangeArrowheads="1"/>
            </p:cNvSpPr>
            <p:nvPr/>
          </p:nvSpPr>
          <p:spPr bwMode="auto">
            <a:xfrm>
              <a:off x="7143768" y="4857760"/>
              <a:ext cx="128588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600" b="1">
                  <a:latin typeface="Calibri" pitchFamily="34" charset="0"/>
                </a:rPr>
                <a:t>Уровень воды в поддоне</a:t>
              </a:r>
            </a:p>
          </p:txBody>
        </p:sp>
        <p:sp>
          <p:nvSpPr>
            <p:cNvPr id="4115" name="TextBox 48"/>
            <p:cNvSpPr txBox="1">
              <a:spLocks noChangeArrowheads="1"/>
            </p:cNvSpPr>
            <p:nvPr/>
          </p:nvSpPr>
          <p:spPr bwMode="auto">
            <a:xfrm>
              <a:off x="2634248" y="3758740"/>
              <a:ext cx="1380483" cy="35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Прямые лучи </a:t>
              </a:r>
            </a:p>
          </p:txBody>
        </p:sp>
        <p:sp>
          <p:nvSpPr>
            <p:cNvPr id="4116" name="TextBox 49"/>
            <p:cNvSpPr txBox="1">
              <a:spLocks noChangeArrowheads="1"/>
            </p:cNvSpPr>
            <p:nvPr/>
          </p:nvSpPr>
          <p:spPr bwMode="auto">
            <a:xfrm>
              <a:off x="4081226" y="3749661"/>
              <a:ext cx="1821371" cy="3192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400" b="1">
                  <a:latin typeface="Calibri" pitchFamily="34" charset="0"/>
                </a:rPr>
                <a:t>Рассеянный свет</a:t>
              </a:r>
            </a:p>
          </p:txBody>
        </p:sp>
        <p:sp>
          <p:nvSpPr>
            <p:cNvPr id="4117" name="TextBox 51"/>
            <p:cNvSpPr txBox="1">
              <a:spLocks noChangeArrowheads="1"/>
            </p:cNvSpPr>
            <p:nvPr/>
          </p:nvSpPr>
          <p:spPr bwMode="auto">
            <a:xfrm>
              <a:off x="7336566" y="3743176"/>
              <a:ext cx="1235931" cy="35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b="1">
                  <a:latin typeface="Calibri" pitchFamily="34" charset="0"/>
                </a:rPr>
                <a:t>Тень  </a:t>
              </a:r>
            </a:p>
          </p:txBody>
        </p:sp>
        <p:sp>
          <p:nvSpPr>
            <p:cNvPr id="41" name="Пятно 1 40"/>
            <p:cNvSpPr/>
            <p:nvPr/>
          </p:nvSpPr>
          <p:spPr>
            <a:xfrm>
              <a:off x="2786050" y="3071811"/>
              <a:ext cx="1040791" cy="714380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4474411" y="3042818"/>
              <a:ext cx="715539" cy="641994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5970538" y="3042818"/>
              <a:ext cx="715538" cy="641994"/>
            </a:xfrm>
            <a:prstGeom prst="ellipse">
              <a:avLst/>
            </a:prstGeom>
            <a:gradFill flip="none" rotWithShape="1"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7466685" y="3042818"/>
              <a:ext cx="715544" cy="641999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/>
            </a:p>
          </p:txBody>
        </p:sp>
        <p:grpSp>
          <p:nvGrpSpPr>
            <p:cNvPr id="4130" name="Группа 78"/>
            <p:cNvGrpSpPr>
              <a:grpSpLocks/>
            </p:cNvGrpSpPr>
            <p:nvPr/>
          </p:nvGrpSpPr>
          <p:grpSpPr bwMode="auto">
            <a:xfrm>
              <a:off x="2719534" y="4268444"/>
              <a:ext cx="1169437" cy="525269"/>
              <a:chOff x="2644775" y="5000625"/>
              <a:chExt cx="1284288" cy="642938"/>
            </a:xfrm>
          </p:grpSpPr>
          <p:sp>
            <p:nvSpPr>
              <p:cNvPr id="47" name="Трапеция 46"/>
              <p:cNvSpPr/>
              <p:nvPr/>
            </p:nvSpPr>
            <p:spPr>
              <a:xfrm rot="18300247">
                <a:off x="2787534" y="4913156"/>
                <a:ext cx="254590" cy="540458"/>
              </a:xfrm>
              <a:prstGeom prst="trapezoid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3071735" y="4999730"/>
                <a:ext cx="643320" cy="6432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46" name="Месяц 45"/>
              <p:cNvSpPr/>
              <p:nvPr/>
            </p:nvSpPr>
            <p:spPr>
              <a:xfrm rot="10800000">
                <a:off x="3715054" y="4999730"/>
                <a:ext cx="214439" cy="643280"/>
              </a:xfrm>
              <a:prstGeom prst="mo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</p:grpSp>
        <p:grpSp>
          <p:nvGrpSpPr>
            <p:cNvPr id="4131" name="Группа 55"/>
            <p:cNvGrpSpPr>
              <a:grpSpLocks/>
            </p:cNvGrpSpPr>
            <p:nvPr/>
          </p:nvGrpSpPr>
          <p:grpSpPr bwMode="auto">
            <a:xfrm>
              <a:off x="5666976" y="4268444"/>
              <a:ext cx="1169436" cy="525269"/>
              <a:chOff x="5881643" y="5072073"/>
              <a:chExt cx="1283633" cy="642942"/>
            </a:xfrm>
          </p:grpSpPr>
          <p:sp>
            <p:nvSpPr>
              <p:cNvPr id="51" name="Трапеция 50"/>
              <p:cNvSpPr/>
              <p:nvPr/>
            </p:nvSpPr>
            <p:spPr>
              <a:xfrm rot="18300247">
                <a:off x="6023997" y="4985614"/>
                <a:ext cx="254592" cy="538441"/>
              </a:xfrm>
              <a:prstGeom prst="trapezoid">
                <a:avLst/>
              </a:prstGeom>
              <a:solidFill>
                <a:srgbClr val="99CCFF"/>
              </a:soli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6308991" y="5071178"/>
                <a:ext cx="641249" cy="643284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3" name="Месяц 52"/>
              <p:cNvSpPr/>
              <p:nvPr/>
            </p:nvSpPr>
            <p:spPr>
              <a:xfrm rot="10800000">
                <a:off x="6950240" y="5071178"/>
                <a:ext cx="214330" cy="643284"/>
              </a:xfrm>
              <a:prstGeom prst="moon">
                <a:avLst/>
              </a:prstGeom>
              <a:solidFill>
                <a:srgbClr val="99CC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</p:grpSp>
        <p:grpSp>
          <p:nvGrpSpPr>
            <p:cNvPr id="4132" name="Группа 56"/>
            <p:cNvGrpSpPr>
              <a:grpSpLocks/>
            </p:cNvGrpSpPr>
            <p:nvPr/>
          </p:nvGrpSpPr>
          <p:grpSpPr bwMode="auto">
            <a:xfrm>
              <a:off x="4170849" y="4271038"/>
              <a:ext cx="1149199" cy="525269"/>
              <a:chOff x="4238569" y="5003736"/>
              <a:chExt cx="1262126" cy="642942"/>
            </a:xfrm>
          </p:grpSpPr>
          <p:sp>
            <p:nvSpPr>
              <p:cNvPr id="48" name="Трапеция 47"/>
              <p:cNvSpPr/>
              <p:nvPr/>
            </p:nvSpPr>
            <p:spPr>
              <a:xfrm rot="18300247">
                <a:off x="4380970" y="4916967"/>
                <a:ext cx="254592" cy="540485"/>
              </a:xfrm>
              <a:prstGeom prst="trapezoid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4642515" y="5003554"/>
                <a:ext cx="643351" cy="64328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0" name="Месяц 49"/>
              <p:cNvSpPr/>
              <p:nvPr/>
            </p:nvSpPr>
            <p:spPr>
              <a:xfrm rot="10800000">
                <a:off x="5285866" y="5003554"/>
                <a:ext cx="214451" cy="643284"/>
              </a:xfrm>
              <a:prstGeom prst="mo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4642515" y="5357262"/>
                <a:ext cx="643351" cy="285688"/>
              </a:xfrm>
              <a:prstGeom prst="rect">
                <a:avLst/>
              </a:prstGeom>
              <a:blipFill>
                <a:blip r:embed="rId4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</p:grpSp>
        <p:grpSp>
          <p:nvGrpSpPr>
            <p:cNvPr id="4133" name="Группа 73"/>
            <p:cNvGrpSpPr>
              <a:grpSpLocks/>
            </p:cNvGrpSpPr>
            <p:nvPr/>
          </p:nvGrpSpPr>
          <p:grpSpPr bwMode="auto">
            <a:xfrm>
              <a:off x="7401615" y="4189330"/>
              <a:ext cx="638926" cy="622540"/>
              <a:chOff x="7786688" y="4903949"/>
              <a:chExt cx="701675" cy="761839"/>
            </a:xfrm>
          </p:grpSpPr>
          <p:sp>
            <p:nvSpPr>
              <p:cNvPr id="60" name="Месяц 59"/>
              <p:cNvSpPr/>
              <p:nvPr/>
            </p:nvSpPr>
            <p:spPr>
              <a:xfrm rot="17451489" flipH="1">
                <a:off x="7984951" y="4883007"/>
                <a:ext cx="142876" cy="285752"/>
              </a:xfrm>
              <a:prstGeom prst="moon">
                <a:avLst/>
              </a:prstGeom>
              <a:solidFill>
                <a:srgbClr val="00B05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9" name="Месяц 58"/>
              <p:cNvSpPr/>
              <p:nvPr/>
            </p:nvSpPr>
            <p:spPr>
              <a:xfrm rot="4148511">
                <a:off x="8159972" y="4832511"/>
                <a:ext cx="142876" cy="285752"/>
              </a:xfrm>
              <a:prstGeom prst="moon">
                <a:avLst/>
              </a:prstGeom>
              <a:solidFill>
                <a:srgbClr val="00B05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8" name="Трапеция 57"/>
              <p:cNvSpPr/>
              <p:nvPr/>
            </p:nvSpPr>
            <p:spPr>
              <a:xfrm rot="10800000">
                <a:off x="7786688" y="5072188"/>
                <a:ext cx="642937" cy="46027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01600" prst="riblet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55" name="Трапеция 54"/>
              <p:cNvSpPr/>
              <p:nvPr/>
            </p:nvSpPr>
            <p:spPr>
              <a:xfrm rot="10800000">
                <a:off x="7792898" y="5429283"/>
                <a:ext cx="695622" cy="237050"/>
              </a:xfrm>
              <a:prstGeom prst="trapezoid">
                <a:avLst/>
              </a:prstGeom>
              <a:gradFill flip="none" rotWithShape="1">
                <a:gsLst>
                  <a:gs pos="33000">
                    <a:schemeClr val="bg1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</p:grpSp>
        <p:grpSp>
          <p:nvGrpSpPr>
            <p:cNvPr id="4134" name="Группа 76"/>
            <p:cNvGrpSpPr>
              <a:grpSpLocks/>
            </p:cNvGrpSpPr>
            <p:nvPr/>
          </p:nvGrpSpPr>
          <p:grpSpPr bwMode="auto">
            <a:xfrm>
              <a:off x="3108383" y="1992282"/>
              <a:ext cx="585440" cy="583631"/>
              <a:chOff x="3071813" y="2214563"/>
              <a:chExt cx="642937" cy="714375"/>
            </a:xfrm>
          </p:grpSpPr>
          <p:sp>
            <p:nvSpPr>
              <p:cNvPr id="61" name="Прямоугольник 60"/>
              <p:cNvSpPr/>
              <p:nvPr/>
            </p:nvSpPr>
            <p:spPr>
              <a:xfrm>
                <a:off x="3071735" y="2214777"/>
                <a:ext cx="428880" cy="71324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cxnSp>
            <p:nvCxnSpPr>
              <p:cNvPr id="63" name="Прямая соединительная линия 62"/>
              <p:cNvCxnSpPr>
                <a:endCxn id="61" idx="2"/>
              </p:cNvCxnSpPr>
              <p:nvPr/>
            </p:nvCxnSpPr>
            <p:spPr>
              <a:xfrm rot="5400000">
                <a:off x="3106507" y="2748352"/>
                <a:ext cx="357594" cy="1744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5" name="Овал 64"/>
              <p:cNvSpPr/>
              <p:nvPr/>
            </p:nvSpPr>
            <p:spPr>
              <a:xfrm>
                <a:off x="3214695" y="2786150"/>
                <a:ext cx="142960" cy="141871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sp>
            <p:nvSpPr>
              <p:cNvPr id="4148" name="TextBox 65"/>
              <p:cNvSpPr txBox="1">
                <a:spLocks noChangeArrowheads="1"/>
              </p:cNvSpPr>
              <p:nvPr/>
            </p:nvSpPr>
            <p:spPr bwMode="auto">
              <a:xfrm>
                <a:off x="3071813" y="2238375"/>
                <a:ext cx="642937" cy="3322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100" b="1"/>
                  <a:t>18 С</a:t>
                </a:r>
              </a:p>
            </p:txBody>
          </p:sp>
        </p:grpSp>
        <p:grpSp>
          <p:nvGrpSpPr>
            <p:cNvPr id="4135" name="Группа 80"/>
            <p:cNvGrpSpPr>
              <a:grpSpLocks/>
            </p:cNvGrpSpPr>
            <p:nvPr/>
          </p:nvGrpSpPr>
          <p:grpSpPr bwMode="auto">
            <a:xfrm>
              <a:off x="4488866" y="1992282"/>
              <a:ext cx="692411" cy="466905"/>
              <a:chOff x="4587875" y="2214563"/>
              <a:chExt cx="760413" cy="571500"/>
            </a:xfrm>
          </p:grpSpPr>
          <p:sp>
            <p:nvSpPr>
              <p:cNvPr id="67" name="Блок-схема: ручное управление 66"/>
              <p:cNvSpPr/>
              <p:nvPr/>
            </p:nvSpPr>
            <p:spPr>
              <a:xfrm rot="5212044">
                <a:off x="4626634" y="2328238"/>
                <a:ext cx="258478" cy="334735"/>
              </a:xfrm>
              <a:prstGeom prst="flowChartManualOperati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b="1"/>
              </a:p>
            </p:txBody>
          </p:sp>
          <p:grpSp>
            <p:nvGrpSpPr>
              <p:cNvPr id="4137" name="Группа 83"/>
              <p:cNvGrpSpPr>
                <a:grpSpLocks/>
              </p:cNvGrpSpPr>
              <p:nvPr/>
            </p:nvGrpSpPr>
            <p:grpSpPr bwMode="auto">
              <a:xfrm>
                <a:off x="5000625" y="2214563"/>
                <a:ext cx="347663" cy="571500"/>
                <a:chOff x="5072066" y="2143116"/>
                <a:chExt cx="490542" cy="714380"/>
              </a:xfrm>
            </p:grpSpPr>
            <p:cxnSp>
              <p:nvCxnSpPr>
                <p:cNvPr id="69" name="Прямая соединительная линия 68"/>
                <p:cNvCxnSpPr/>
                <p:nvPr/>
              </p:nvCxnSpPr>
              <p:spPr>
                <a:xfrm flipV="1">
                  <a:off x="5078495" y="2143384"/>
                  <a:ext cx="209091" cy="143329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Прямая соединительная линия 70"/>
                <p:cNvCxnSpPr/>
                <p:nvPr/>
              </p:nvCxnSpPr>
              <p:spPr>
                <a:xfrm flipV="1">
                  <a:off x="5078495" y="2430044"/>
                  <a:ext cx="280429" cy="9717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5078495" y="2592808"/>
                  <a:ext cx="270589" cy="51017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5287586" y="2519928"/>
                  <a:ext cx="275509" cy="51017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V="1">
                  <a:off x="5287586" y="2213833"/>
                  <a:ext cx="275509" cy="72880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5078495" y="2714274"/>
                  <a:ext cx="209091" cy="143331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5287586" y="2714274"/>
                  <a:ext cx="275509" cy="12389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4101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-1357313" y="-428625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Box 50"/>
          <p:cNvSpPr txBox="1">
            <a:spLocks noChangeArrowheads="1"/>
          </p:cNvSpPr>
          <p:nvPr/>
        </p:nvSpPr>
        <p:spPr bwMode="auto">
          <a:xfrm>
            <a:off x="5643563" y="3714750"/>
            <a:ext cx="13573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Calibri" pitchFamily="34" charset="0"/>
              </a:rPr>
              <a:t>Полутень </a:t>
            </a:r>
          </a:p>
        </p:txBody>
      </p:sp>
      <p:pic>
        <p:nvPicPr>
          <p:cNvPr id="4104" name="Рисунок 67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grpSp>
        <p:nvGrpSpPr>
          <p:cNvPr id="5122" name="Группа 25"/>
          <p:cNvGrpSpPr>
            <a:grpSpLocks/>
          </p:cNvGrpSpPr>
          <p:nvPr/>
        </p:nvGrpSpPr>
        <p:grpSpPr bwMode="auto">
          <a:xfrm>
            <a:off x="357188" y="2428875"/>
            <a:ext cx="3857625" cy="1000125"/>
            <a:chOff x="285750" y="2500313"/>
            <a:chExt cx="3857625" cy="1000125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85750" y="2500313"/>
              <a:ext cx="3857625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135" name="Группа 16"/>
            <p:cNvGrpSpPr>
              <a:grpSpLocks/>
            </p:cNvGrpSpPr>
            <p:nvPr/>
          </p:nvGrpSpPr>
          <p:grpSpPr bwMode="auto">
            <a:xfrm>
              <a:off x="428625" y="2643188"/>
              <a:ext cx="714375" cy="714375"/>
              <a:chOff x="3571868" y="1357298"/>
              <a:chExt cx="714380" cy="714380"/>
            </a:xfrm>
          </p:grpSpPr>
          <p:sp>
            <p:nvSpPr>
              <p:cNvPr id="7" name="Овал 6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3786181" y="1571613"/>
                <a:ext cx="71439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4000496" y="1571613"/>
                <a:ext cx="71437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Дуга 9"/>
              <p:cNvSpPr/>
              <p:nvPr/>
            </p:nvSpPr>
            <p:spPr>
              <a:xfrm rot="7134702">
                <a:off x="3781419" y="1539861"/>
                <a:ext cx="279402" cy="352427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1" name="Овал 10"/>
            <p:cNvSpPr/>
            <p:nvPr/>
          </p:nvSpPr>
          <p:spPr>
            <a:xfrm>
              <a:off x="3286125" y="2643188"/>
              <a:ext cx="714375" cy="7143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5139" name="Группа 11"/>
            <p:cNvGrpSpPr>
              <a:grpSpLocks/>
            </p:cNvGrpSpPr>
            <p:nvPr/>
          </p:nvGrpSpPr>
          <p:grpSpPr bwMode="auto">
            <a:xfrm>
              <a:off x="2286000" y="2643188"/>
              <a:ext cx="714375" cy="714375"/>
              <a:chOff x="7786688" y="4903949"/>
              <a:chExt cx="701675" cy="761839"/>
            </a:xfrm>
          </p:grpSpPr>
          <p:sp>
            <p:nvSpPr>
              <p:cNvPr id="13" name="Месяц 12"/>
              <p:cNvSpPr/>
              <p:nvPr/>
            </p:nvSpPr>
            <p:spPr>
              <a:xfrm rot="17451489" flipH="1">
                <a:off x="7984951" y="4883007"/>
                <a:ext cx="142876" cy="285752"/>
              </a:xfrm>
              <a:prstGeom prst="moon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4" name="Месяц 13"/>
              <p:cNvSpPr/>
              <p:nvPr/>
            </p:nvSpPr>
            <p:spPr>
              <a:xfrm rot="4148511">
                <a:off x="8159972" y="4832511"/>
                <a:ext cx="142876" cy="285752"/>
              </a:xfrm>
              <a:prstGeom prst="moon">
                <a:avLst/>
              </a:prstGeom>
              <a:solidFill>
                <a:srgbClr val="92D050"/>
              </a:solidFill>
              <a:ln>
                <a:solidFill>
                  <a:srgbClr val="92D050"/>
                </a:solidFill>
              </a:ln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Трапеция 14"/>
              <p:cNvSpPr/>
              <p:nvPr/>
            </p:nvSpPr>
            <p:spPr>
              <a:xfrm rot="10800000">
                <a:off x="7786688" y="5071554"/>
                <a:ext cx="642422" cy="460489"/>
              </a:xfrm>
              <a:prstGeom prst="trapezoid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Трапеция 15"/>
              <p:cNvSpPr/>
              <p:nvPr/>
            </p:nvSpPr>
            <p:spPr>
              <a:xfrm rot="10800000">
                <a:off x="7792925" y="5428771"/>
                <a:ext cx="695438" cy="237017"/>
              </a:xfrm>
              <a:prstGeom prst="trapezoid">
                <a:avLst/>
              </a:prstGeom>
              <a:gradFill flip="none" rotWithShape="1">
                <a:gsLst>
                  <a:gs pos="33000">
                    <a:schemeClr val="bg1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16200000" scaled="1"/>
                <a:tileRect/>
              </a:gradFill>
              <a:ln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5140" name="Группа 16"/>
            <p:cNvGrpSpPr>
              <a:grpSpLocks/>
            </p:cNvGrpSpPr>
            <p:nvPr/>
          </p:nvGrpSpPr>
          <p:grpSpPr bwMode="auto">
            <a:xfrm>
              <a:off x="1357313" y="2643188"/>
              <a:ext cx="642937" cy="714375"/>
              <a:chOff x="3071813" y="2214563"/>
              <a:chExt cx="642937" cy="714375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3071812" y="2214563"/>
                <a:ext cx="428625" cy="71437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9" name="Прямая соединительная линия 18"/>
              <p:cNvCxnSpPr>
                <a:endCxn id="18" idx="2"/>
              </p:cNvCxnSpPr>
              <p:nvPr/>
            </p:nvCxnSpPr>
            <p:spPr>
              <a:xfrm rot="5400000">
                <a:off x="3106737" y="2749551"/>
                <a:ext cx="357187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0" name="Овал 19"/>
              <p:cNvSpPr/>
              <p:nvPr/>
            </p:nvSpPr>
            <p:spPr>
              <a:xfrm>
                <a:off x="3214687" y="2786063"/>
                <a:ext cx="142875" cy="14287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144" name="TextBox 65"/>
              <p:cNvSpPr txBox="1">
                <a:spLocks noChangeArrowheads="1"/>
              </p:cNvSpPr>
              <p:nvPr/>
            </p:nvSpPr>
            <p:spPr bwMode="auto">
              <a:xfrm>
                <a:off x="3071813" y="2238375"/>
                <a:ext cx="642937" cy="261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100"/>
                  <a:t>18 С</a:t>
                </a: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39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УЗУМБАРСКАЯ ФИАЛКА</a:t>
            </a:r>
          </a:p>
        </p:txBody>
      </p:sp>
      <p:pic>
        <p:nvPicPr>
          <p:cNvPr id="5124" name="Рисунок 4" descr="fialki-ru543-stereo.gif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0" y="2786063"/>
            <a:ext cx="36417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285750" y="3643313"/>
            <a:ext cx="45005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Многолетнее травянистое растение с укороченным сочным стеблем, несущим розетку листьев. Листья до 8 см. длиной, черешковые, сердцевидные в основании, широкоовальные или округлые, с волнистым краем, темно- зеленые, снизу красноватые сильноопушенные. Цветки собраны в 2-7 цветковых соцветия, на длинных пазушных цветоносах. Венчик темно- фиолетовый с пяти лопастным двугубым отгибом (2 лопасти короче 3 других).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928688"/>
            <a:ext cx="8572500" cy="1200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яркий. Растение способно переносить прямые солнечные лучи.</a:t>
            </a:r>
          </a:p>
          <a:p>
            <a:pPr>
              <a:defRPr/>
            </a:pP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период активного роста 18-25°C. </a:t>
            </a:r>
          </a:p>
          <a:p>
            <a:pPr>
              <a:defRPr/>
            </a:pPr>
            <a:r>
              <a:rPr lang="ru-RU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наливается в поддон летом через день, зимой дважды в неделю.</a:t>
            </a:r>
          </a:p>
          <a:p>
            <a:pPr>
              <a:defRPr/>
            </a:pPr>
            <a:r>
              <a:rPr lang="ru-RU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играет существенной роли.</a:t>
            </a:r>
          </a:p>
        </p:txBody>
      </p:sp>
      <p:sp>
        <p:nvSpPr>
          <p:cNvPr id="5127" name="Rectangle 28"/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929563" y="5429250"/>
            <a:ext cx="785812" cy="3571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5129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Рисунок 29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Рисунок 32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6540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 Е О</a:t>
            </a:r>
          </a:p>
        </p:txBody>
      </p:sp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285750" y="4429125"/>
            <a:ext cx="4286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Рэо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травянистое корневищное растение с коротким мясистым прямостоячим стеблем, от которого отходят плотно посаженные друг к другу листья линейно-ланцетной формы темно-зеленого цвета, снизу красно-фиолетовые, длиной около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30 см.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714375"/>
            <a:ext cx="8286750" cy="2308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интенсивный рассеянный. В весенне-летний период </a:t>
            </a:r>
            <a:r>
              <a:rPr lang="ru-RU" sz="16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притеняют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прямых солнечных лучей.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весенне-летний период — 20-24°С. В осенне-зимний период температура должна быть не ниже 12°С. Растение тяжело переносит сквозняки, особенно в зимнее время.</a:t>
            </a:r>
          </a:p>
          <a:p>
            <a:pPr>
              <a:defRPr/>
            </a:pPr>
            <a:r>
              <a:rPr lang="ru-RU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весенне-летний период обильный, в осенне-зимний период поливают умеренно,  при поливе нельзя допускать пересыхания, и чрезмерного переувлажнения субстрата.</a:t>
            </a:r>
          </a:p>
          <a:p>
            <a:pPr>
              <a:defRPr/>
            </a:pPr>
            <a:r>
              <a:rPr lang="ru-RU" sz="1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опрыскивание, особенно в отопительный сезон.</a:t>
            </a:r>
          </a:p>
        </p:txBody>
      </p:sp>
      <p:grpSp>
        <p:nvGrpSpPr>
          <p:cNvPr id="6149" name="Группа 29"/>
          <p:cNvGrpSpPr>
            <a:grpSpLocks/>
          </p:cNvGrpSpPr>
          <p:nvPr/>
        </p:nvGrpSpPr>
        <p:grpSpPr bwMode="auto">
          <a:xfrm>
            <a:off x="428625" y="3143250"/>
            <a:ext cx="4357688" cy="1000125"/>
            <a:chOff x="214282" y="3143248"/>
            <a:chExt cx="4357688" cy="1000125"/>
          </a:xfrm>
        </p:grpSpPr>
        <p:grpSp>
          <p:nvGrpSpPr>
            <p:cNvPr id="6155" name="Группа 27"/>
            <p:cNvGrpSpPr>
              <a:grpSpLocks/>
            </p:cNvGrpSpPr>
            <p:nvPr/>
          </p:nvGrpSpPr>
          <p:grpSpPr bwMode="auto">
            <a:xfrm>
              <a:off x="214282" y="3143248"/>
              <a:ext cx="4357688" cy="1000125"/>
              <a:chOff x="142875" y="3500438"/>
              <a:chExt cx="4357688" cy="1000125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142875" y="3500438"/>
                <a:ext cx="4357688" cy="1000125"/>
              </a:xfrm>
              <a:prstGeom prst="roundRect">
                <a:avLst/>
              </a:prstGeom>
              <a:solidFill>
                <a:srgbClr val="E4FFC9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6162" name="Группа 26"/>
              <p:cNvGrpSpPr>
                <a:grpSpLocks/>
              </p:cNvGrpSpPr>
              <p:nvPr/>
            </p:nvGrpSpPr>
            <p:grpSpPr bwMode="auto">
              <a:xfrm>
                <a:off x="357188" y="3643313"/>
                <a:ext cx="3070225" cy="714375"/>
                <a:chOff x="357188" y="3643313"/>
                <a:chExt cx="3070225" cy="714375"/>
              </a:xfrm>
            </p:grpSpPr>
            <p:grpSp>
              <p:nvGrpSpPr>
                <p:cNvPr id="6163" name="Группа 16"/>
                <p:cNvGrpSpPr>
                  <a:grpSpLocks/>
                </p:cNvGrpSpPr>
                <p:nvPr/>
              </p:nvGrpSpPr>
              <p:grpSpPr bwMode="auto">
                <a:xfrm>
                  <a:off x="357188" y="3643313"/>
                  <a:ext cx="714375" cy="714375"/>
                  <a:chOff x="3571868" y="1357298"/>
                  <a:chExt cx="714380" cy="714380"/>
                </a:xfrm>
              </p:grpSpPr>
              <p:sp>
                <p:nvSpPr>
                  <p:cNvPr id="8" name="Овал 7"/>
                  <p:cNvSpPr/>
                  <p:nvPr/>
                </p:nvSpPr>
                <p:spPr>
                  <a:xfrm>
                    <a:off x="3571868" y="1357298"/>
                    <a:ext cx="714380" cy="714380"/>
                  </a:xfrm>
                  <a:prstGeom prst="ellipse">
                    <a:avLst/>
                  </a:prstGeom>
                  <a:solidFill>
                    <a:srgbClr val="FFC000"/>
                  </a:solidFill>
                  <a:ln>
                    <a:solidFill>
                      <a:srgbClr val="FF99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" name="Овал 8"/>
                  <p:cNvSpPr/>
                  <p:nvPr/>
                </p:nvSpPr>
                <p:spPr>
                  <a:xfrm>
                    <a:off x="3786181" y="1571611"/>
                    <a:ext cx="71439" cy="71439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" name="Овал 9"/>
                  <p:cNvSpPr/>
                  <p:nvPr/>
                </p:nvSpPr>
                <p:spPr>
                  <a:xfrm>
                    <a:off x="4000496" y="1571611"/>
                    <a:ext cx="71437" cy="71439"/>
                  </a:xfrm>
                  <a:prstGeom prst="ellipse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" name="Дуга 10"/>
                  <p:cNvSpPr/>
                  <p:nvPr/>
                </p:nvSpPr>
                <p:spPr>
                  <a:xfrm rot="7134702">
                    <a:off x="3781419" y="1539861"/>
                    <a:ext cx="279402" cy="352427"/>
                  </a:xfrm>
                  <a:prstGeom prst="arc">
                    <a:avLst/>
                  </a:prstGeom>
                  <a:ln>
                    <a:solidFill>
                      <a:srgbClr val="FF0000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6164" name="Группа 55"/>
                <p:cNvGrpSpPr>
                  <a:grpSpLocks/>
                </p:cNvGrpSpPr>
                <p:nvPr/>
              </p:nvGrpSpPr>
              <p:grpSpPr bwMode="auto">
                <a:xfrm>
                  <a:off x="2143125" y="3714750"/>
                  <a:ext cx="1284288" cy="642938"/>
                  <a:chOff x="5881643" y="5072073"/>
                  <a:chExt cx="1283633" cy="642942"/>
                </a:xfrm>
              </p:grpSpPr>
              <p:sp>
                <p:nvSpPr>
                  <p:cNvPr id="14" name="Трапеция 13"/>
                  <p:cNvSpPr/>
                  <p:nvPr/>
                </p:nvSpPr>
                <p:spPr>
                  <a:xfrm rot="18300247">
                    <a:off x="6024380" y="4986487"/>
                    <a:ext cx="254002" cy="539475"/>
                  </a:xfrm>
                  <a:prstGeom prst="trapezoid">
                    <a:avLst/>
                  </a:prstGeom>
                  <a:solidFill>
                    <a:srgbClr val="99CCFF"/>
                  </a:solidFill>
                  <a:ln/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15" name="Прямоугольник 14"/>
                  <p:cNvSpPr/>
                  <p:nvPr/>
                </p:nvSpPr>
                <p:spPr>
                  <a:xfrm>
                    <a:off x="6308463" y="5072073"/>
                    <a:ext cx="642609" cy="642942"/>
                  </a:xfrm>
                  <a:prstGeom prst="rect">
                    <a:avLst/>
                  </a:prstGeom>
                  <a:blipFill>
                    <a:blip r:embed="rId3" cstate="email"/>
                    <a:stretch>
                      <a:fillRect/>
                    </a:stretch>
                  </a:blipFill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sp>
                <p:nvSpPr>
                  <p:cNvPr id="16" name="Месяц 15"/>
                  <p:cNvSpPr/>
                  <p:nvPr/>
                </p:nvSpPr>
                <p:spPr>
                  <a:xfrm rot="10800000">
                    <a:off x="6951072" y="5072073"/>
                    <a:ext cx="214204" cy="642942"/>
                  </a:xfrm>
                  <a:prstGeom prst="moon">
                    <a:avLst/>
                  </a:prstGeom>
                  <a:solidFill>
                    <a:srgbClr val="99CCFF"/>
                  </a:solidFill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165" name="Группа 16"/>
                <p:cNvGrpSpPr>
                  <a:grpSpLocks/>
                </p:cNvGrpSpPr>
                <p:nvPr/>
              </p:nvGrpSpPr>
              <p:grpSpPr bwMode="auto">
                <a:xfrm>
                  <a:off x="1214438" y="3714750"/>
                  <a:ext cx="760412" cy="571500"/>
                  <a:chOff x="4587875" y="2214563"/>
                  <a:chExt cx="760413" cy="571500"/>
                </a:xfrm>
              </p:grpSpPr>
              <p:sp>
                <p:nvSpPr>
                  <p:cNvPr id="18" name="Блок-схема: ручное управление 17"/>
                  <p:cNvSpPr/>
                  <p:nvPr/>
                </p:nvSpPr>
                <p:spPr>
                  <a:xfrm rot="5212044">
                    <a:off x="4626768" y="2328070"/>
                    <a:ext cx="257175" cy="334962"/>
                  </a:xfrm>
                  <a:prstGeom prst="flowChartManualOperation">
                    <a:avLst/>
                  </a:prstGeom>
                  <a:scene3d>
                    <a:camera prst="orthographicFront"/>
                    <a:lightRig rig="threePt" dir="t"/>
                  </a:scene3d>
                  <a:sp3d>
                    <a:bevelT/>
                  </a:sp3d>
                </p:spPr>
                <p:style>
                  <a:lnRef idx="1">
                    <a:schemeClr val="dk1"/>
                  </a:lnRef>
                  <a:fillRef idx="2">
                    <a:schemeClr val="dk1"/>
                  </a:fillRef>
                  <a:effectRef idx="1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/>
                  </a:p>
                </p:txBody>
              </p:sp>
              <p:grpSp>
                <p:nvGrpSpPr>
                  <p:cNvPr id="6169" name="Группа 83"/>
                  <p:cNvGrpSpPr>
                    <a:grpSpLocks/>
                  </p:cNvGrpSpPr>
                  <p:nvPr/>
                </p:nvGrpSpPr>
                <p:grpSpPr bwMode="auto">
                  <a:xfrm>
                    <a:off x="5000625" y="2214563"/>
                    <a:ext cx="347663" cy="571500"/>
                    <a:chOff x="5072066" y="2143116"/>
                    <a:chExt cx="490542" cy="714380"/>
                  </a:xfrm>
                </p:grpSpPr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 flipV="1">
                      <a:off x="5072067" y="2143116"/>
                      <a:ext cx="215032" cy="142876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 flipV="1">
                      <a:off x="5072067" y="2428868"/>
                      <a:ext cx="286709" cy="9923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>
                    <a:xfrm>
                      <a:off x="5072067" y="2591588"/>
                      <a:ext cx="275509" cy="51594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Прямая соединительная линия 22"/>
                    <p:cNvCxnSpPr/>
                    <p:nvPr/>
                  </p:nvCxnSpPr>
                  <p:spPr>
                    <a:xfrm>
                      <a:off x="5287099" y="2520150"/>
                      <a:ext cx="275509" cy="51594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Прямая соединительная линия 23"/>
                    <p:cNvCxnSpPr/>
                    <p:nvPr/>
                  </p:nvCxnSpPr>
                  <p:spPr>
                    <a:xfrm flipV="1">
                      <a:off x="5287099" y="2214554"/>
                      <a:ext cx="275509" cy="71438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5072067" y="2714620"/>
                      <a:ext cx="215032" cy="142876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5287099" y="2714620"/>
                      <a:ext cx="275509" cy="123032"/>
                    </a:xfrm>
                    <a:prstGeom prst="line">
                      <a:avLst/>
                    </a:prstGeom>
                    <a:scene3d>
                      <a:camera prst="orthographicFront"/>
                      <a:lightRig rig="threePt" dir="t"/>
                    </a:scene3d>
                    <a:sp3d>
                      <a:bevelT/>
                    </a:sp3d>
                  </p:spPr>
                  <p:style>
                    <a:lnRef idx="2">
                      <a:schemeClr val="accent6"/>
                    </a:lnRef>
                    <a:fillRef idx="0">
                      <a:schemeClr val="accent6"/>
                    </a:fillRef>
                    <a:effectRef idx="1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29" name="Овал 28"/>
            <p:cNvSpPr/>
            <p:nvPr/>
          </p:nvSpPr>
          <p:spPr>
            <a:xfrm>
              <a:off x="3643306" y="3214686"/>
              <a:ext cx="714375" cy="7143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99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6150" name="Рисунок 30" descr="1310815431_1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3143250"/>
            <a:ext cx="1381125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Рисунок 31" descr="3013_b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3188" y="2643188"/>
            <a:ext cx="2690812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14313" y="214313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Рисунок 34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42875"/>
            <a:ext cx="7186612" cy="5826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САНСЕВЬЕРА </a:t>
            </a:r>
            <a:r>
              <a:rPr lang="ru-RU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(ЩУЧИЙ ХВОСТ)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785813"/>
            <a:ext cx="8643938" cy="2246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яркий рассеянный свет, переносит как легкую полутень, так и полную тень. Но для пестролистных растений необходим яркий интенсивный свет так как в тени теряется пестрая окраска листьев.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весенне-летний период предпочитает умеренную в пределах 18-25°С, в осенне-зимний период температура длительное время не должна опускаться ниже 14-16°С, в случае длительного понижения температуры растение заболевает.</a:t>
            </a:r>
          </a:p>
          <a:p>
            <a:pPr>
              <a:defRPr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умеренный с весны до осени — почва должна успеть просохнуть. Зимой полив ограниченный. При поливе, особенно зимой нельзя допускать попадания воды в центр розетки — это может вызвать загнивание. </a:t>
            </a:r>
          </a:p>
          <a:p>
            <a:pPr>
              <a:defRPr/>
            </a:pPr>
            <a:r>
              <a:rPr lang="ru-RU" sz="1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Полезно протирать листья влажной тканью.</a:t>
            </a:r>
          </a:p>
        </p:txBody>
      </p:sp>
      <p:sp>
        <p:nvSpPr>
          <p:cNvPr id="7173" name="Прямоугольник 5"/>
          <p:cNvSpPr>
            <a:spLocks noChangeArrowheads="1"/>
          </p:cNvSpPr>
          <p:nvPr/>
        </p:nvSpPr>
        <p:spPr bwMode="auto">
          <a:xfrm>
            <a:off x="285750" y="4286250"/>
            <a:ext cx="53578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Сансевьера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- многолетнее корневищное вечнозеленое травянистое растение с прямостоячими суккулентными ланцетовидными листьями. Цветет обычно весной, в апреле - мае, маленькими белыми цветками, собранными в кистевидные соцветия. По ночам от них исходит достаточно сильный аромат ванили. Все виды этого рода на редкость неприхотливы и очень выносливы. </a:t>
            </a:r>
          </a:p>
        </p:txBody>
      </p:sp>
      <p:grpSp>
        <p:nvGrpSpPr>
          <p:cNvPr id="3" name="Группа 21"/>
          <p:cNvGrpSpPr>
            <a:grpSpLocks/>
          </p:cNvGrpSpPr>
          <p:nvPr/>
        </p:nvGrpSpPr>
        <p:grpSpPr bwMode="auto">
          <a:xfrm>
            <a:off x="357188" y="3143250"/>
            <a:ext cx="3857625" cy="1000125"/>
            <a:chOff x="285750" y="3429000"/>
            <a:chExt cx="3857625" cy="100012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85750" y="3429000"/>
              <a:ext cx="3857625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7182" name="Группа 16"/>
            <p:cNvGrpSpPr>
              <a:grpSpLocks/>
            </p:cNvGrpSpPr>
            <p:nvPr/>
          </p:nvGrpSpPr>
          <p:grpSpPr bwMode="auto">
            <a:xfrm>
              <a:off x="357188" y="3571875"/>
              <a:ext cx="714375" cy="714375"/>
              <a:chOff x="3571868" y="1357298"/>
              <a:chExt cx="714380" cy="714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786181" y="1571613"/>
                <a:ext cx="71437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000495" y="1571613"/>
                <a:ext cx="71439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7134702">
                <a:off x="3781419" y="1539861"/>
                <a:ext cx="279402" cy="352427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3357554" y="3643314"/>
              <a:ext cx="714380" cy="642942"/>
            </a:xfrm>
            <a:prstGeom prst="ellipse">
              <a:avLst/>
            </a:prstGeom>
            <a:solidFill>
              <a:srgbClr val="C0000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7186" name="Группа 12"/>
            <p:cNvGrpSpPr>
              <a:grpSpLocks/>
            </p:cNvGrpSpPr>
            <p:nvPr/>
          </p:nvGrpSpPr>
          <p:grpSpPr bwMode="auto">
            <a:xfrm>
              <a:off x="1857375" y="3643313"/>
              <a:ext cx="1284288" cy="642937"/>
              <a:chOff x="2644775" y="5000625"/>
              <a:chExt cx="1284288" cy="642938"/>
            </a:xfrm>
          </p:grpSpPr>
          <p:sp>
            <p:nvSpPr>
              <p:cNvPr id="14" name="Трапеция 13"/>
              <p:cNvSpPr/>
              <p:nvPr/>
            </p:nvSpPr>
            <p:spPr>
              <a:xfrm rot="18300247">
                <a:off x="2787650" y="4914900"/>
                <a:ext cx="254000" cy="539750"/>
              </a:xfrm>
              <a:prstGeom prst="trapezoid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3071812" y="5000625"/>
                <a:ext cx="642938" cy="64293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Месяц 15"/>
              <p:cNvSpPr/>
              <p:nvPr/>
            </p:nvSpPr>
            <p:spPr>
              <a:xfrm rot="10800000">
                <a:off x="3714750" y="5000625"/>
                <a:ext cx="214312" cy="642938"/>
              </a:xfrm>
              <a:prstGeom prst="mo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7187" name="Группа 16"/>
            <p:cNvGrpSpPr>
              <a:grpSpLocks/>
            </p:cNvGrpSpPr>
            <p:nvPr/>
          </p:nvGrpSpPr>
          <p:grpSpPr bwMode="auto">
            <a:xfrm>
              <a:off x="1285875" y="3571875"/>
              <a:ext cx="642938" cy="714375"/>
              <a:chOff x="3071813" y="2214563"/>
              <a:chExt cx="642937" cy="714375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3071813" y="2214563"/>
                <a:ext cx="428624" cy="714375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19" name="Прямая соединительная линия 18"/>
              <p:cNvCxnSpPr>
                <a:endCxn id="18" idx="2"/>
              </p:cNvCxnSpPr>
              <p:nvPr/>
            </p:nvCxnSpPr>
            <p:spPr>
              <a:xfrm rot="5400000">
                <a:off x="3106738" y="2749551"/>
                <a:ext cx="357187" cy="158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0" name="Овал 19"/>
              <p:cNvSpPr/>
              <p:nvPr/>
            </p:nvSpPr>
            <p:spPr>
              <a:xfrm>
                <a:off x="3214688" y="2786063"/>
                <a:ext cx="142875" cy="14287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7191" name="TextBox 65"/>
              <p:cNvSpPr txBox="1">
                <a:spLocks noChangeArrowheads="1"/>
              </p:cNvSpPr>
              <p:nvPr/>
            </p:nvSpPr>
            <p:spPr bwMode="auto">
              <a:xfrm>
                <a:off x="3071813" y="2238375"/>
                <a:ext cx="642937" cy="261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100"/>
                  <a:t>18 С</a:t>
                </a:r>
              </a:p>
            </p:txBody>
          </p:sp>
        </p:grpSp>
      </p:grpSp>
      <p:pic>
        <p:nvPicPr>
          <p:cNvPr id="7174" name="Рисунок 22" descr="Sansevieria_Trifasciata_Cv__Laurentii_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2928938"/>
            <a:ext cx="24288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Рисунок 23" descr="default.jpe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88" y="3357563"/>
            <a:ext cx="1911350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Рисунок 26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796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ФИКУС </a:t>
            </a:r>
            <a:r>
              <a:rPr lang="ru-RU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каучуконосный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50" y="785813"/>
            <a:ext cx="8643938" cy="206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яркий рассеянный.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весенне-летний период 23-25°C, зимой большинству видов нужна температура 12-15°C, но они неплохо переносят зимовку и в тепле жилого помещения.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обильный в весенне-летний период. С осени полив сокращают, зимой поливают умеренно.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растение способно переносить сухой воздух, однако хорошо отзывается на опрыскивание.</a:t>
            </a:r>
          </a:p>
        </p:txBody>
      </p:sp>
      <p:sp>
        <p:nvSpPr>
          <p:cNvPr id="12293" name="Прямоугольник 5"/>
          <p:cNvSpPr>
            <a:spLocks noChangeArrowheads="1"/>
          </p:cNvSpPr>
          <p:nvPr/>
        </p:nvSpPr>
        <p:spPr bwMode="auto">
          <a:xfrm>
            <a:off x="357188" y="4071938"/>
            <a:ext cx="5143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Фикус не любит перемен, поэтому лучше сразу определить для него постоянное место и, по возможности, не переносить, не передвигать и не тревожить. Летом фикус можно выносить на свежий воздух, балкон или террасу. Для фикуса подходит светлое место с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притенением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от прямых солнечных лучей летом. </a:t>
            </a:r>
          </a:p>
        </p:txBody>
      </p:sp>
      <p:grpSp>
        <p:nvGrpSpPr>
          <p:cNvPr id="8197" name="Группа 31"/>
          <p:cNvGrpSpPr>
            <a:grpSpLocks/>
          </p:cNvGrpSpPr>
          <p:nvPr/>
        </p:nvGrpSpPr>
        <p:grpSpPr bwMode="auto">
          <a:xfrm>
            <a:off x="357188" y="2928938"/>
            <a:ext cx="4357687" cy="1000125"/>
            <a:chOff x="285750" y="3357563"/>
            <a:chExt cx="4357688" cy="100012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85750" y="3357563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8205" name="Группа 16"/>
            <p:cNvGrpSpPr>
              <a:grpSpLocks/>
            </p:cNvGrpSpPr>
            <p:nvPr/>
          </p:nvGrpSpPr>
          <p:grpSpPr bwMode="auto">
            <a:xfrm>
              <a:off x="428625" y="3500438"/>
              <a:ext cx="714375" cy="714375"/>
              <a:chOff x="3571868" y="1357298"/>
              <a:chExt cx="714380" cy="714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786181" y="1571611"/>
                <a:ext cx="71439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000496" y="1571611"/>
                <a:ext cx="71437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7134702">
                <a:off x="3781419" y="1539861"/>
                <a:ext cx="279402" cy="352427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2" name="Овал 11"/>
            <p:cNvSpPr/>
            <p:nvPr/>
          </p:nvSpPr>
          <p:spPr>
            <a:xfrm>
              <a:off x="3786188" y="3429000"/>
              <a:ext cx="785812" cy="78581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8209" name="Группа 16"/>
            <p:cNvGrpSpPr>
              <a:grpSpLocks/>
            </p:cNvGrpSpPr>
            <p:nvPr/>
          </p:nvGrpSpPr>
          <p:grpSpPr bwMode="auto">
            <a:xfrm>
              <a:off x="1285875" y="3571875"/>
              <a:ext cx="760413" cy="571500"/>
              <a:chOff x="4587875" y="2214563"/>
              <a:chExt cx="760413" cy="571500"/>
            </a:xfrm>
          </p:grpSpPr>
          <p:sp>
            <p:nvSpPr>
              <p:cNvPr id="18" name="Блок-схема: ручное управление 17"/>
              <p:cNvSpPr/>
              <p:nvPr/>
            </p:nvSpPr>
            <p:spPr>
              <a:xfrm rot="5212044">
                <a:off x="4626768" y="2328070"/>
                <a:ext cx="257175" cy="334962"/>
              </a:xfrm>
              <a:prstGeom prst="flowChartManualOperation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grpSp>
            <p:nvGrpSpPr>
              <p:cNvPr id="8216" name="Группа 83"/>
              <p:cNvGrpSpPr>
                <a:grpSpLocks/>
              </p:cNvGrpSpPr>
              <p:nvPr/>
            </p:nvGrpSpPr>
            <p:grpSpPr bwMode="auto">
              <a:xfrm>
                <a:off x="5000625" y="2214563"/>
                <a:ext cx="347663" cy="571500"/>
                <a:chOff x="5072066" y="2143116"/>
                <a:chExt cx="490542" cy="714380"/>
              </a:xfrm>
            </p:grpSpPr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 flipV="1">
                  <a:off x="5072066" y="2143116"/>
                  <a:ext cx="21503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flipV="1">
                  <a:off x="5072066" y="2428868"/>
                  <a:ext cx="286709" cy="9923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5072066" y="2591588"/>
                  <a:ext cx="275509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287098" y="2520150"/>
                  <a:ext cx="275509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flipV="1">
                  <a:off x="5287098" y="2214554"/>
                  <a:ext cx="275509" cy="71438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072066" y="2714620"/>
                  <a:ext cx="21503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287098" y="2714620"/>
                  <a:ext cx="275509" cy="123032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210" name="Группа 56"/>
            <p:cNvGrpSpPr>
              <a:grpSpLocks/>
            </p:cNvGrpSpPr>
            <p:nvPr/>
          </p:nvGrpSpPr>
          <p:grpSpPr bwMode="auto">
            <a:xfrm>
              <a:off x="2286000" y="3571875"/>
              <a:ext cx="1262063" cy="642938"/>
              <a:chOff x="4238569" y="5003736"/>
              <a:chExt cx="1262126" cy="642942"/>
            </a:xfrm>
          </p:grpSpPr>
          <p:sp>
            <p:nvSpPr>
              <p:cNvPr id="28" name="Трапеция 27"/>
              <p:cNvSpPr/>
              <p:nvPr/>
            </p:nvSpPr>
            <p:spPr>
              <a:xfrm rot="18300247">
                <a:off x="4381457" y="4917999"/>
                <a:ext cx="254002" cy="539777"/>
              </a:xfrm>
              <a:prstGeom prst="trapezoid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9" name="Прямоугольник 28"/>
              <p:cNvSpPr/>
              <p:nvPr/>
            </p:nvSpPr>
            <p:spPr>
              <a:xfrm>
                <a:off x="4643401" y="5003736"/>
                <a:ext cx="642970" cy="64294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" name="Месяц 29"/>
              <p:cNvSpPr/>
              <p:nvPr/>
            </p:nvSpPr>
            <p:spPr>
              <a:xfrm rot="10800000">
                <a:off x="5286371" y="5003736"/>
                <a:ext cx="214323" cy="642942"/>
              </a:xfrm>
              <a:prstGeom prst="mo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" name="Прямоугольник 30"/>
              <p:cNvSpPr/>
              <p:nvPr/>
            </p:nvSpPr>
            <p:spPr>
              <a:xfrm>
                <a:off x="4643401" y="5357751"/>
                <a:ext cx="642970" cy="285752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</p:grpSp>
      <p:pic>
        <p:nvPicPr>
          <p:cNvPr id="8198" name="Рисунок 32" descr="22695403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38" y="2857500"/>
            <a:ext cx="2762250" cy="290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Рисунок 35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grpSp>
        <p:nvGrpSpPr>
          <p:cNvPr id="9218" name="Группа 22"/>
          <p:cNvGrpSpPr>
            <a:grpSpLocks/>
          </p:cNvGrpSpPr>
          <p:nvPr/>
        </p:nvGrpSpPr>
        <p:grpSpPr bwMode="auto">
          <a:xfrm>
            <a:off x="357188" y="2500313"/>
            <a:ext cx="4143375" cy="1000125"/>
            <a:chOff x="142875" y="2714625"/>
            <a:chExt cx="4357688" cy="1000127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142875" y="2714625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9229" name="Группа 16"/>
            <p:cNvGrpSpPr>
              <a:grpSpLocks/>
            </p:cNvGrpSpPr>
            <p:nvPr/>
          </p:nvGrpSpPr>
          <p:grpSpPr bwMode="auto">
            <a:xfrm>
              <a:off x="285750" y="2857500"/>
              <a:ext cx="714375" cy="714375"/>
              <a:chOff x="3571868" y="1357298"/>
              <a:chExt cx="714380" cy="714380"/>
            </a:xfrm>
          </p:grpSpPr>
          <p:sp>
            <p:nvSpPr>
              <p:cNvPr id="9" name="Овал 8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3786292" y="1571612"/>
                <a:ext cx="71793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4000004" y="1571612"/>
                <a:ext cx="71793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7134702">
                <a:off x="3780996" y="1539930"/>
                <a:ext cx="279402" cy="352291"/>
              </a:xfrm>
              <a:prstGeom prst="arc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230" name="Группа 56"/>
            <p:cNvGrpSpPr>
              <a:grpSpLocks/>
            </p:cNvGrpSpPr>
            <p:nvPr/>
          </p:nvGrpSpPr>
          <p:grpSpPr bwMode="auto">
            <a:xfrm>
              <a:off x="1928813" y="2928938"/>
              <a:ext cx="1262062" cy="642937"/>
              <a:chOff x="4238569" y="5003736"/>
              <a:chExt cx="1262126" cy="642942"/>
            </a:xfrm>
          </p:grpSpPr>
          <p:sp>
            <p:nvSpPr>
              <p:cNvPr id="25" name="Трапеция 24"/>
              <p:cNvSpPr/>
              <p:nvPr/>
            </p:nvSpPr>
            <p:spPr>
              <a:xfrm rot="18300247">
                <a:off x="4381771" y="4918231"/>
                <a:ext cx="254002" cy="539312"/>
              </a:xfrm>
              <a:prstGeom prst="trapezoid">
                <a:avLst/>
              </a:prstGeom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643183" y="5003735"/>
                <a:ext cx="644503" cy="64294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7" name="Месяц 26"/>
              <p:cNvSpPr/>
              <p:nvPr/>
            </p:nvSpPr>
            <p:spPr>
              <a:xfrm rot="10800000">
                <a:off x="5287686" y="5003735"/>
                <a:ext cx="213721" cy="642944"/>
              </a:xfrm>
              <a:prstGeom prst="moo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4643183" y="5357751"/>
                <a:ext cx="644503" cy="285753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9" name="Пятно 1 28"/>
            <p:cNvSpPr/>
            <p:nvPr/>
          </p:nvSpPr>
          <p:spPr>
            <a:xfrm>
              <a:off x="3357554" y="2786058"/>
              <a:ext cx="1000132" cy="928694"/>
            </a:xfrm>
            <a:prstGeom prst="irregularSeal1">
              <a:avLst/>
            </a:prstGeom>
            <a:solidFill>
              <a:srgbClr val="FFC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9234" name="Группа 29"/>
            <p:cNvGrpSpPr>
              <a:grpSpLocks/>
            </p:cNvGrpSpPr>
            <p:nvPr/>
          </p:nvGrpSpPr>
          <p:grpSpPr bwMode="auto">
            <a:xfrm>
              <a:off x="1357313" y="2857500"/>
              <a:ext cx="642937" cy="714375"/>
              <a:chOff x="3071813" y="2214563"/>
              <a:chExt cx="642937" cy="714375"/>
            </a:xfrm>
          </p:grpSpPr>
          <p:sp>
            <p:nvSpPr>
              <p:cNvPr id="31" name="Прямоугольник 30"/>
              <p:cNvSpPr/>
              <p:nvPr/>
            </p:nvSpPr>
            <p:spPr>
              <a:xfrm>
                <a:off x="3071183" y="2214563"/>
                <a:ext cx="429091" cy="71437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32" name="Прямая соединительная линия 31"/>
              <p:cNvCxnSpPr>
                <a:endCxn id="31" idx="2"/>
              </p:cNvCxnSpPr>
              <p:nvPr/>
            </p:nvCxnSpPr>
            <p:spPr>
              <a:xfrm rot="5400000">
                <a:off x="3105465" y="2749510"/>
                <a:ext cx="357189" cy="166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3" name="Овал 32"/>
              <p:cNvSpPr/>
              <p:nvPr/>
            </p:nvSpPr>
            <p:spPr>
              <a:xfrm>
                <a:off x="3214770" y="2786064"/>
                <a:ext cx="141918" cy="142875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238" name="TextBox 65"/>
              <p:cNvSpPr txBox="1">
                <a:spLocks noChangeArrowheads="1"/>
              </p:cNvSpPr>
              <p:nvPr/>
            </p:nvSpPr>
            <p:spPr bwMode="auto">
              <a:xfrm>
                <a:off x="3071813" y="2238375"/>
                <a:ext cx="642937" cy="2619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1100"/>
                  <a:t>18 С</a:t>
                </a:r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ГЕРАНЬ </a:t>
            </a:r>
            <a:r>
              <a:rPr lang="ru-RU" sz="2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(пеларгония)</a:t>
            </a: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285750" y="3789363"/>
            <a:ext cx="42148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Герань можно выращивать и на подоконнике, и в саду или на балконе. Помимо своей красоты, герань создает вокруг себя положительную ауру. За ней легко ухаживать, она редко подвергается заболеваниям, требует умеренного полива и не слишком питательной земляной смеси, устойчива к засухе, обладает высокой жизнестойкостью. Они  долго цветут крупными и красочными соцветиями.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50" y="642938"/>
            <a:ext cx="8572500" cy="1570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яркий. Растение переносит прямые солнечные лучи.</a:t>
            </a:r>
          </a:p>
          <a:p>
            <a:pPr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летом — комнатная. Зимой пеларгонии содержат как можно прохладнее, при температуре 8-12°С.</a:t>
            </a:r>
          </a:p>
          <a:p>
            <a:pPr>
              <a:defRPr/>
            </a:pPr>
            <a:r>
              <a:rPr lang="ru-RU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умеренный, так как пеларгонии не любят переувлажнения. Зимой растения поливают очень умеренно.</a:t>
            </a:r>
          </a:p>
          <a:p>
            <a:pPr>
              <a:defRPr/>
            </a:pPr>
            <a:r>
              <a:rPr lang="ru-RU" sz="1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жаркие дни можно опрыскивать.</a:t>
            </a:r>
          </a:p>
        </p:txBody>
      </p:sp>
      <p:pic>
        <p:nvPicPr>
          <p:cNvPr id="9222" name="Рисунок 23" descr="4349295-blossoming-geranium-in-pot-isolated-on-white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2214563"/>
            <a:ext cx="33528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Рисунок 34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830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НЕФРОЛЕПИС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3" y="714375"/>
            <a:ext cx="8929687" cy="181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Свет: рассеянный, от полуденных лучей следует </a:t>
            </a:r>
            <a:r>
              <a:rPr lang="ru-RU" sz="1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притенять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>
              <a:defRPr/>
            </a:pP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Температура: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умеренная, весенне-летний период оптимальная температура около 20°C, при температуре выше 24°C, должна быть высокая влажность, так как высокие температуры плохо переносит.</a:t>
            </a:r>
            <a:b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осенне-зимний период оптимальная температура в пределах 14-15°C.</a:t>
            </a:r>
          </a:p>
          <a:p>
            <a:pPr>
              <a:defRPr/>
            </a:pPr>
            <a:r>
              <a:rPr lang="ru-RU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Полив: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весенне-летний период поливают обильно, в зимний период полив умеренный, почва постоянно должна быть слегка влажной.</a:t>
            </a:r>
          </a:p>
          <a:p>
            <a:pPr>
              <a:defRPr/>
            </a:pPr>
            <a:r>
              <a:rPr lang="ru-RU" sz="14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Влажность воздуха: </a:t>
            </a:r>
            <a:r>
              <a:rPr lang="ru-RU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высокая. Необходимо по нескольку раз в день опрыскивать растение. </a:t>
            </a:r>
          </a:p>
        </p:txBody>
      </p:sp>
      <p:sp>
        <p:nvSpPr>
          <p:cNvPr id="14341" name="Прямоугольник 5"/>
          <p:cNvSpPr>
            <a:spLocks noChangeArrowheads="1"/>
          </p:cNvSpPr>
          <p:nvPr/>
        </p:nvSpPr>
        <p:spPr bwMode="auto">
          <a:xfrm>
            <a:off x="214313" y="4071938"/>
            <a:ext cx="4643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Красивый устойчивый папоротник, самый выносливый среди комнатных культур папоротников.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Нефролепис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быстрорастущее растение. Самые распространенные виды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Нефролепис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возвышенный с прямыми листьями до 60 см длиной. Папоротник неприхотлив и пригоден для вертикальных композиций. </a:t>
            </a:r>
          </a:p>
        </p:txBody>
      </p:sp>
      <p:grpSp>
        <p:nvGrpSpPr>
          <p:cNvPr id="10245" name="Группа 27"/>
          <p:cNvGrpSpPr>
            <a:grpSpLocks/>
          </p:cNvGrpSpPr>
          <p:nvPr/>
        </p:nvGrpSpPr>
        <p:grpSpPr bwMode="auto">
          <a:xfrm>
            <a:off x="285750" y="2786063"/>
            <a:ext cx="4357688" cy="1000125"/>
            <a:chOff x="285750" y="3365500"/>
            <a:chExt cx="4357688" cy="1000125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85750" y="3365500"/>
              <a:ext cx="4357688" cy="1000125"/>
            </a:xfrm>
            <a:prstGeom prst="roundRect">
              <a:avLst/>
            </a:prstGeom>
            <a:solidFill>
              <a:srgbClr val="E4FFC9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0253" name="Группа 16"/>
            <p:cNvGrpSpPr>
              <a:grpSpLocks/>
            </p:cNvGrpSpPr>
            <p:nvPr/>
          </p:nvGrpSpPr>
          <p:grpSpPr bwMode="auto">
            <a:xfrm>
              <a:off x="428625" y="3508375"/>
              <a:ext cx="714375" cy="714375"/>
              <a:chOff x="3571868" y="1357298"/>
              <a:chExt cx="714380" cy="714380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3571868" y="1357298"/>
                <a:ext cx="714380" cy="714380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99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3786183" y="1571611"/>
                <a:ext cx="71437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000496" y="1571611"/>
                <a:ext cx="71439" cy="7143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>
                <a:spLocks noChangeArrowheads="1"/>
              </p:cNvSpPr>
              <p:nvPr/>
            </p:nvSpPr>
            <p:spPr bwMode="auto">
              <a:xfrm rot="7134702">
                <a:off x="3781420" y="1539861"/>
                <a:ext cx="279402" cy="352427"/>
              </a:xfrm>
              <a:custGeom>
                <a:avLst/>
                <a:gdLst>
                  <a:gd name="T0" fmla="*/ 139701 w 279402"/>
                  <a:gd name="T1" fmla="*/ 0 h 352427"/>
                  <a:gd name="T2" fmla="*/ 139701 w 279402"/>
                  <a:gd name="T3" fmla="*/ 176214 h 352427"/>
                  <a:gd name="T4" fmla="*/ 279402 w 279402"/>
                  <a:gd name="T5" fmla="*/ 176214 h 352427"/>
                  <a:gd name="T6" fmla="*/ 11796480 60000 65536"/>
                  <a:gd name="T7" fmla="*/ 11796480 60000 65536"/>
                  <a:gd name="T8" fmla="*/ 5898240 60000 65536"/>
                  <a:gd name="T9" fmla="*/ 139701 w 279402"/>
                  <a:gd name="T10" fmla="*/ 0 h 352427"/>
                  <a:gd name="T11" fmla="*/ 279402 w 279402"/>
                  <a:gd name="T12" fmla="*/ 176214 h 3524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9402" h="352427" stroke="0">
                    <a:moveTo>
                      <a:pt x="139701" y="0"/>
                    </a:moveTo>
                    <a:lnTo>
                      <a:pt x="139700" y="0"/>
                    </a:lnTo>
                    <a:cubicBezTo>
                      <a:pt x="216855" y="0"/>
                      <a:pt x="279402" y="78893"/>
                      <a:pt x="279402" y="176214"/>
                    </a:cubicBezTo>
                    <a:lnTo>
                      <a:pt x="139701" y="176214"/>
                    </a:lnTo>
                    <a:close/>
                  </a:path>
                  <a:path w="279402" h="352427" fill="none">
                    <a:moveTo>
                      <a:pt x="139701" y="0"/>
                    </a:moveTo>
                    <a:lnTo>
                      <a:pt x="139700" y="0"/>
                    </a:lnTo>
                    <a:cubicBezTo>
                      <a:pt x="216855" y="0"/>
                      <a:pt x="279402" y="78893"/>
                      <a:pt x="279402" y="176214"/>
                    </a:cubicBezTo>
                  </a:path>
                </a:pathLst>
              </a:custGeom>
              <a:noFill/>
              <a:ln w="38100" algn="ctr">
                <a:solidFill>
                  <a:srgbClr val="C32D2E"/>
                </a:solidFill>
                <a:miter lim="800000"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</p:spPr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dirty="0">
                  <a:solidFill>
                    <a:srgbClr val="FF0000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10254" name="Группа 11"/>
            <p:cNvGrpSpPr>
              <a:grpSpLocks/>
            </p:cNvGrpSpPr>
            <p:nvPr/>
          </p:nvGrpSpPr>
          <p:grpSpPr bwMode="auto">
            <a:xfrm>
              <a:off x="1285875" y="3579813"/>
              <a:ext cx="760413" cy="571500"/>
              <a:chOff x="4587875" y="2214563"/>
              <a:chExt cx="760413" cy="571500"/>
            </a:xfrm>
          </p:grpSpPr>
          <p:sp>
            <p:nvSpPr>
              <p:cNvPr id="13" name="Блок-схема: ручное управление 12"/>
              <p:cNvSpPr>
                <a:spLocks noChangeArrowheads="1"/>
              </p:cNvSpPr>
              <p:nvPr/>
            </p:nvSpPr>
            <p:spPr bwMode="auto">
              <a:xfrm rot="5212044">
                <a:off x="4626769" y="2328068"/>
                <a:ext cx="257175" cy="334963"/>
              </a:xfrm>
              <a:prstGeom prst="flowChartManualOperation">
                <a:avLst/>
              </a:prstGeom>
              <a:gradFill rotWithShape="1">
                <a:gsLst>
                  <a:gs pos="0">
                    <a:srgbClr val="BCBCBC"/>
                  </a:gs>
                  <a:gs pos="35001">
                    <a:srgbClr val="D0D0D0"/>
                  </a:gs>
                  <a:gs pos="100000">
                    <a:srgbClr val="EDEDED"/>
                  </a:gs>
                </a:gsLst>
                <a:lin ang="16200000" scaled="1"/>
              </a:gra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rot="10800000"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grpSp>
            <p:nvGrpSpPr>
              <p:cNvPr id="10264" name="Группа 83"/>
              <p:cNvGrpSpPr>
                <a:grpSpLocks/>
              </p:cNvGrpSpPr>
              <p:nvPr/>
            </p:nvGrpSpPr>
            <p:grpSpPr bwMode="auto">
              <a:xfrm>
                <a:off x="5000625" y="2214563"/>
                <a:ext cx="347663" cy="571500"/>
                <a:chOff x="5072066" y="2143116"/>
                <a:chExt cx="490542" cy="714380"/>
              </a:xfrm>
            </p:grpSpPr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5072066" y="2143115"/>
                  <a:ext cx="21503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flipV="1">
                  <a:off x="5072066" y="2428867"/>
                  <a:ext cx="286709" cy="9923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072066" y="2591587"/>
                  <a:ext cx="275510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>
                  <a:off x="5287098" y="2520149"/>
                  <a:ext cx="275510" cy="51594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 flipV="1">
                  <a:off x="5287098" y="2214553"/>
                  <a:ext cx="275510" cy="71438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5072066" y="2714619"/>
                  <a:ext cx="215032" cy="142876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287098" y="2714619"/>
                  <a:ext cx="275510" cy="123032"/>
                </a:xfrm>
                <a:prstGeom prst="line">
                  <a:avLst/>
                </a:prstGeom>
              </p:spPr>
              <p:style>
                <a:lnRef idx="2">
                  <a:schemeClr val="accent6"/>
                </a:lnRef>
                <a:fillRef idx="0">
                  <a:schemeClr val="accent6"/>
                </a:fillRef>
                <a:effectRef idx="1">
                  <a:schemeClr val="accent6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55" name="Группа 56"/>
            <p:cNvGrpSpPr>
              <a:grpSpLocks/>
            </p:cNvGrpSpPr>
            <p:nvPr/>
          </p:nvGrpSpPr>
          <p:grpSpPr bwMode="auto">
            <a:xfrm>
              <a:off x="2286000" y="3579813"/>
              <a:ext cx="1262063" cy="642937"/>
              <a:chOff x="4238569" y="5003736"/>
              <a:chExt cx="1262126" cy="642942"/>
            </a:xfrm>
          </p:grpSpPr>
          <p:sp>
            <p:nvSpPr>
              <p:cNvPr id="23" name="Трапеция 22"/>
              <p:cNvSpPr>
                <a:spLocks noChangeArrowheads="1"/>
              </p:cNvSpPr>
              <p:nvPr/>
            </p:nvSpPr>
            <p:spPr bwMode="auto">
              <a:xfrm rot="-3299753">
                <a:off x="4381456" y="4917998"/>
                <a:ext cx="254002" cy="539777"/>
              </a:xfrm>
              <a:custGeom>
                <a:avLst/>
                <a:gdLst>
                  <a:gd name="T0" fmla="*/ 127001 w 254002"/>
                  <a:gd name="T1" fmla="*/ 0 h 539777"/>
                  <a:gd name="T2" fmla="*/ 31750 w 254002"/>
                  <a:gd name="T3" fmla="*/ 269889 h 539777"/>
                  <a:gd name="T4" fmla="*/ 127001 w 254002"/>
                  <a:gd name="T5" fmla="*/ 539777 h 539777"/>
                  <a:gd name="T6" fmla="*/ 222252 w 254002"/>
                  <a:gd name="T7" fmla="*/ 269889 h 539777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42334 w 254002"/>
                  <a:gd name="T13" fmla="*/ 89963 h 539777"/>
                  <a:gd name="T14" fmla="*/ 211668 w 254002"/>
                  <a:gd name="T15" fmla="*/ 539777 h 53977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4002" h="539777">
                    <a:moveTo>
                      <a:pt x="0" y="539777"/>
                    </a:moveTo>
                    <a:lnTo>
                      <a:pt x="63501" y="0"/>
                    </a:lnTo>
                    <a:lnTo>
                      <a:pt x="190502" y="0"/>
                    </a:lnTo>
                    <a:lnTo>
                      <a:pt x="254002" y="53977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5DDF3"/>
                  </a:gs>
                  <a:gs pos="35001">
                    <a:srgbClr val="C0E6F5"/>
                  </a:gs>
                  <a:gs pos="100000">
                    <a:srgbClr val="E6F6FC"/>
                  </a:gs>
                </a:gsLst>
                <a:lin ang="16200000" scaled="1"/>
              </a:gradFill>
              <a:ln w="9525" algn="ctr">
                <a:solidFill>
                  <a:srgbClr val="8898C3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eaVert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4" name="Прямоугольник 23"/>
              <p:cNvSpPr/>
              <p:nvPr/>
            </p:nvSpPr>
            <p:spPr>
              <a:xfrm>
                <a:off x="4643402" y="5003735"/>
                <a:ext cx="642969" cy="64294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5" name="Месяц 24"/>
              <p:cNvSpPr>
                <a:spLocks noChangeArrowheads="1"/>
              </p:cNvSpPr>
              <p:nvPr/>
            </p:nvSpPr>
            <p:spPr bwMode="auto">
              <a:xfrm rot="10800000">
                <a:off x="5286371" y="5003735"/>
                <a:ext cx="214324" cy="642943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A5DDF3"/>
                  </a:gs>
                  <a:gs pos="35001">
                    <a:srgbClr val="C0E6F5"/>
                  </a:gs>
                  <a:gs pos="100000">
                    <a:srgbClr val="E6F6FC"/>
                  </a:gs>
                </a:gsLst>
                <a:lin ang="16200000" scaled="1"/>
              </a:gradFill>
              <a:ln w="9525" algn="ctr">
                <a:solidFill>
                  <a:srgbClr val="348FA6"/>
                </a:solidFill>
                <a:miter lim="800000"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rot="10800000" anchor="ctr"/>
              <a:lstStyle/>
              <a:p>
                <a:pPr algn="ctr">
                  <a:defRPr/>
                </a:pPr>
                <a:endParaRPr lang="ru-RU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4643402" y="5357751"/>
                <a:ext cx="642969" cy="285752"/>
              </a:xfrm>
              <a:prstGeom prst="rect">
                <a:avLst/>
              </a:prstGeom>
              <a:blipFill>
                <a:blip r:embed="rId3" cstate="email"/>
                <a:stretch>
                  <a:fillRect/>
                </a:stretch>
              </a:blip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7" name="Овал 26"/>
            <p:cNvSpPr/>
            <p:nvPr/>
          </p:nvSpPr>
          <p:spPr>
            <a:xfrm>
              <a:off x="3714750" y="3436938"/>
              <a:ext cx="785813" cy="7858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pic>
        <p:nvPicPr>
          <p:cNvPr id="10246" name="Рисунок 28" descr="photo-06-nefrolepis-davalievye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2643188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 descr="C:\Users\viki\AppData\Local\Microsoft\Windows\Temporary Internet Files\Content.IE5\QYIAUPJ1\MCj04376360000[1]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3" y="214313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Рисунок 31" descr="931.gif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43938" y="6357938"/>
            <a:ext cx="5000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62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Тема62</Template>
  <TotalTime>1178</TotalTime>
  <Words>1823</Words>
  <Application>Microsoft Office PowerPoint</Application>
  <PresentationFormat>Экран (4:3)</PresentationFormat>
  <Paragraphs>128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Тема62</vt:lpstr>
      <vt:lpstr>Паспорт комнатных растений</vt:lpstr>
      <vt:lpstr>Слайд 2</vt:lpstr>
      <vt:lpstr>УСЛОВНЫЕ ОБОЗНАЧЕНИЯ</vt:lpstr>
      <vt:lpstr>УЗУМБАРСКАЯ ФИАЛКА</vt:lpstr>
      <vt:lpstr>Р Е О</vt:lpstr>
      <vt:lpstr>САНСЕВЬЕРА (ЩУЧИЙ ХВОСТ)</vt:lpstr>
      <vt:lpstr>ФИКУС каучуконосный</vt:lpstr>
      <vt:lpstr>ГЕРАНЬ (пеларгония)</vt:lpstr>
      <vt:lpstr>НЕФРОЛЕПИС</vt:lpstr>
      <vt:lpstr> ПРИМУЛА</vt:lpstr>
      <vt:lpstr>БАЛЬЗАМИН</vt:lpstr>
      <vt:lpstr>ХЛОРОФИТУМ</vt:lpstr>
      <vt:lpstr>КАМНЕЛОМКА</vt:lpstr>
      <vt:lpstr>КОЛЕУС</vt:lpstr>
      <vt:lpstr>СПАТИФИЛИУМ</vt:lpstr>
      <vt:lpstr>АСПИДИСТРА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комнатных растений</dc:title>
  <dc:creator>Алейник Н.В.</dc:creator>
  <cp:lastModifiedBy>800675</cp:lastModifiedBy>
  <cp:revision>66</cp:revision>
  <dcterms:created xsi:type="dcterms:W3CDTF">2009-03-08T08:13:45Z</dcterms:created>
  <dcterms:modified xsi:type="dcterms:W3CDTF">2014-04-27T19:13:13Z</dcterms:modified>
</cp:coreProperties>
</file>