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256" r:id="rId2"/>
    <p:sldId id="257" r:id="rId3"/>
    <p:sldId id="261" r:id="rId4"/>
    <p:sldId id="297" r:id="rId5"/>
    <p:sldId id="296" r:id="rId6"/>
    <p:sldId id="262" r:id="rId7"/>
    <p:sldId id="263" r:id="rId8"/>
    <p:sldId id="279" r:id="rId9"/>
    <p:sldId id="280" r:id="rId10"/>
    <p:sldId id="281" r:id="rId11"/>
    <p:sldId id="289" r:id="rId12"/>
    <p:sldId id="292" r:id="rId13"/>
    <p:sldId id="283" r:id="rId14"/>
    <p:sldId id="285" r:id="rId15"/>
    <p:sldId id="286" r:id="rId16"/>
    <p:sldId id="287" r:id="rId17"/>
    <p:sldId id="269" r:id="rId18"/>
    <p:sldId id="273" r:id="rId19"/>
    <p:sldId id="293" r:id="rId20"/>
    <p:sldId id="29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717" autoAdjust="0"/>
    <p:restoredTop sz="92652" autoAdjust="0"/>
  </p:normalViewPr>
  <p:slideViewPr>
    <p:cSldViewPr>
      <p:cViewPr varScale="1">
        <p:scale>
          <a:sx n="67" d="100"/>
          <a:sy n="67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5110658216894859"/>
          <c:y val="5.3165555400436722E-2"/>
          <c:w val="0.72067487948580788"/>
          <c:h val="0.856101097279537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40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15000"/>
                    <a:satMod val="180000"/>
                  </a:schemeClr>
                </a:gs>
                <a:gs pos="50000">
                  <a:schemeClr val="accent6">
                    <a:shade val="45000"/>
                    <a:satMod val="170000"/>
                  </a:schemeClr>
                </a:gs>
                <a:gs pos="70000">
                  <a:schemeClr val="accent6">
                    <a:tint val="99000"/>
                    <a:shade val="65000"/>
                    <a:satMod val="155000"/>
                  </a:schemeClr>
                </a:gs>
                <a:gs pos="100000">
                  <a:schemeClr val="accent6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c:spPr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30</c:v>
                </c:pt>
                <c:pt idx="2">
                  <c:v>60</c:v>
                </c:pt>
              </c:numCache>
            </c:numRef>
          </c:val>
        </c:ser>
        <c:axId val="41736832"/>
        <c:axId val="64385408"/>
      </c:barChart>
      <c:catAx>
        <c:axId val="41736832"/>
        <c:scaling>
          <c:orientation val="minMax"/>
        </c:scaling>
        <c:axPos val="b"/>
        <c:tickLblPos val="nextTo"/>
        <c:crossAx val="64385408"/>
        <c:crosses val="autoZero"/>
        <c:auto val="1"/>
        <c:lblAlgn val="ctr"/>
        <c:lblOffset val="100"/>
      </c:catAx>
      <c:valAx>
        <c:axId val="64385408"/>
        <c:scaling>
          <c:orientation val="minMax"/>
        </c:scaling>
        <c:axPos val="l"/>
        <c:majorGridlines/>
        <c:numFmt formatCode="General" sourceLinked="1"/>
        <c:tickLblPos val="nextTo"/>
        <c:crossAx val="41736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4383150958519724"/>
          <c:w val="0.96462155320378939"/>
          <c:h val="5.6168490414804914E-2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50</c:v>
                </c:pt>
                <c:pt idx="2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15000"/>
                    <a:satMod val="180000"/>
                  </a:schemeClr>
                </a:gs>
                <a:gs pos="50000">
                  <a:schemeClr val="accent6">
                    <a:shade val="45000"/>
                    <a:satMod val="170000"/>
                  </a:schemeClr>
                </a:gs>
                <a:gs pos="70000">
                  <a:schemeClr val="accent6">
                    <a:tint val="99000"/>
                    <a:shade val="65000"/>
                    <a:satMod val="155000"/>
                  </a:schemeClr>
                </a:gs>
                <a:gs pos="100000">
                  <a:schemeClr val="accent6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40</c:v>
                </c:pt>
                <c:pt idx="2">
                  <c:v>50</c:v>
                </c:pt>
              </c:numCache>
            </c:numRef>
          </c:val>
        </c:ser>
        <c:axId val="71635328"/>
        <c:axId val="71636864"/>
      </c:barChart>
      <c:catAx>
        <c:axId val="71635328"/>
        <c:scaling>
          <c:orientation val="minMax"/>
        </c:scaling>
        <c:axPos val="b"/>
        <c:tickLblPos val="nextTo"/>
        <c:crossAx val="71636864"/>
        <c:crosses val="autoZero"/>
        <c:auto val="1"/>
        <c:lblAlgn val="ctr"/>
        <c:lblOffset val="100"/>
      </c:catAx>
      <c:valAx>
        <c:axId val="71636864"/>
        <c:scaling>
          <c:orientation val="minMax"/>
        </c:scaling>
        <c:axPos val="l"/>
        <c:majorGridlines/>
        <c:numFmt formatCode="General" sourceLinked="1"/>
        <c:tickLblPos val="nextTo"/>
        <c:crossAx val="71635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3714135829348622"/>
          <c:w val="0.98327840607071493"/>
          <c:h val="6.2858641706517504E-2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15000"/>
                    <a:satMod val="180000"/>
                  </a:schemeClr>
                </a:gs>
                <a:gs pos="50000">
                  <a:schemeClr val="accent6">
                    <a:shade val="45000"/>
                    <a:satMod val="170000"/>
                  </a:schemeClr>
                </a:gs>
                <a:gs pos="70000">
                  <a:schemeClr val="accent6">
                    <a:tint val="99000"/>
                    <a:shade val="65000"/>
                    <a:satMod val="155000"/>
                  </a:schemeClr>
                </a:gs>
                <a:gs pos="100000">
                  <a:schemeClr val="accent6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5000"/>
                    <a:satMod val="180000"/>
                  </a:schemeClr>
                </a:gs>
                <a:gs pos="50000">
                  <a:schemeClr val="accent1">
                    <a:shade val="45000"/>
                    <a:satMod val="170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accent1">
                  <a:satMod val="300000"/>
                </a:schemeClr>
              </a:contourClr>
            </a:sp3d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axId val="41949056"/>
        <c:axId val="41950592"/>
      </c:barChart>
      <c:catAx>
        <c:axId val="41949056"/>
        <c:scaling>
          <c:orientation val="minMax"/>
        </c:scaling>
        <c:axPos val="b"/>
        <c:tickLblPos val="nextTo"/>
        <c:crossAx val="41950592"/>
        <c:crosses val="autoZero"/>
        <c:auto val="1"/>
        <c:lblAlgn val="ctr"/>
        <c:lblOffset val="100"/>
      </c:catAx>
      <c:valAx>
        <c:axId val="41950592"/>
        <c:scaling>
          <c:orientation val="minMax"/>
        </c:scaling>
        <c:axPos val="l"/>
        <c:majorGridlines/>
        <c:numFmt formatCode="General" sourceLinked="1"/>
        <c:tickLblPos val="nextTo"/>
        <c:crossAx val="41949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4656903952904203"/>
          <c:w val="1"/>
          <c:h val="5.3430960470957946E-2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15000"/>
                    <a:satMod val="180000"/>
                  </a:schemeClr>
                </a:gs>
                <a:gs pos="50000">
                  <a:schemeClr val="accent6">
                    <a:shade val="45000"/>
                    <a:satMod val="170000"/>
                  </a:schemeClr>
                </a:gs>
                <a:gs pos="70000">
                  <a:schemeClr val="accent6">
                    <a:tint val="99000"/>
                    <a:shade val="65000"/>
                    <a:satMod val="155000"/>
                  </a:schemeClr>
                </a:gs>
                <a:gs pos="100000">
                  <a:schemeClr val="accent6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5000"/>
                    <a:satMod val="180000"/>
                  </a:schemeClr>
                </a:gs>
                <a:gs pos="50000">
                  <a:schemeClr val="accent1">
                    <a:shade val="45000"/>
                    <a:satMod val="170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accent1">
                  <a:satMod val="300000"/>
                </a:schemeClr>
              </a:contourClr>
            </a:sp3d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axId val="42103936"/>
        <c:axId val="42105472"/>
      </c:barChart>
      <c:catAx>
        <c:axId val="42103936"/>
        <c:scaling>
          <c:orientation val="minMax"/>
        </c:scaling>
        <c:axPos val="b"/>
        <c:tickLblPos val="nextTo"/>
        <c:crossAx val="42105472"/>
        <c:crosses val="autoZero"/>
        <c:auto val="1"/>
        <c:lblAlgn val="ctr"/>
        <c:lblOffset val="100"/>
      </c:catAx>
      <c:valAx>
        <c:axId val="42105472"/>
        <c:scaling>
          <c:orientation val="minMax"/>
        </c:scaling>
        <c:axPos val="l"/>
        <c:majorGridlines/>
        <c:numFmt formatCode="General" sourceLinked="1"/>
        <c:tickLblPos val="nextTo"/>
        <c:crossAx val="42103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4658968174095592"/>
          <c:w val="1"/>
          <c:h val="5.3410318259042494E-2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4588A-4168-4F1B-B0D4-07C4626303AD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711EB-FC0C-43B2-8B47-C383B9BE0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711EB-FC0C-43B2-8B47-C383B9BE0A0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711EB-FC0C-43B2-8B47-C383B9BE0A0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771-CF5D-4495-A05B-34F5650A09E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FAC771-CF5D-4495-A05B-34F5650A09E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560FAB-6AF3-46B8-A81A-B65D3F9063D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86742" cy="18573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Развитие творческих способностей 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детей старшего дошкольного возраста с использованием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 нетрадиционных техник рисования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86454"/>
            <a:ext cx="9144000" cy="135732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Выполнила воспитатель </a:t>
            </a:r>
            <a:r>
              <a:rPr lang="en-US" sz="2000" dirty="0" smtClean="0"/>
              <a:t>I</a:t>
            </a:r>
            <a:r>
              <a:rPr lang="ru-RU" sz="2000" dirty="0" smtClean="0"/>
              <a:t> квалификационной категории МБДОУ </a:t>
            </a:r>
            <a:r>
              <a:rPr lang="ru-RU" sz="2000" dirty="0" err="1" smtClean="0"/>
              <a:t>д</a:t>
            </a:r>
            <a:r>
              <a:rPr lang="ru-RU" sz="2000" dirty="0" smtClean="0"/>
              <a:t>/с «Колокольчик» Мурыгина Зинаида Павловна</a:t>
            </a:r>
            <a:endParaRPr lang="ru-RU" sz="2000" dirty="0"/>
          </a:p>
          <a:p>
            <a:pPr algn="l"/>
            <a:r>
              <a:rPr lang="ru-RU" sz="2000" dirty="0" smtClean="0"/>
              <a:t>                                                    п. Сосновское </a:t>
            </a:r>
            <a:r>
              <a:rPr lang="ru-RU" sz="2400" dirty="0" smtClean="0"/>
              <a:t>20</a:t>
            </a:r>
            <a:r>
              <a:rPr lang="en-US" sz="2400" dirty="0" smtClean="0"/>
              <a:t>12</a:t>
            </a:r>
            <a:r>
              <a:rPr lang="ru-RU" sz="2000" dirty="0" smtClean="0"/>
              <a:t> г.</a:t>
            </a:r>
          </a:p>
        </p:txBody>
      </p:sp>
      <p:pic>
        <p:nvPicPr>
          <p:cNvPr id="1026" name="Picture 2" descr="C:\Documents and Settings\kroz\Мои документы\Мои рисунки\Изображение\Изображение 0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2000240"/>
            <a:ext cx="7000923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928670"/>
            <a:ext cx="6877072" cy="724648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ru-RU" b="1" dirty="0" smtClean="0"/>
              <a:t>Организационные формы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sz="27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0" y="1285860"/>
            <a:ext cx="9144000" cy="250033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/>
              <a:t>1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Совместная деятельность педагога с детьми: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Занимательные показы, свободная художественная деятельность с участием воспитателя, индивидуальная работа с детьми, рассматривание произведений живописи,  сюжетно-игровая ситуация, художественный досуг, конкурсы, экспериментирование с материалом (обучение,  опыты, дидактические игры, обыгрывание незавершенного рисунка, наблюдение)</a:t>
            </a:r>
          </a:p>
        </p:txBody>
      </p:sp>
      <p:pic>
        <p:nvPicPr>
          <p:cNvPr id="11" name="Содержимое 10" descr="фото детский сад 09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2844" y="4786322"/>
            <a:ext cx="2643174" cy="192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 62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285984" y="3643314"/>
            <a:ext cx="2500330" cy="2411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фото детский сад 05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6248" y="4857760"/>
            <a:ext cx="2500330" cy="187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4" descr="фото детский сад 083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6500826" y="3286124"/>
            <a:ext cx="2428892" cy="2057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фото детский сад 03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5720" y="3357562"/>
            <a:ext cx="1714480" cy="1285860"/>
          </a:xfrm>
          <a:prstGeom prst="rect">
            <a:avLst/>
          </a:prstGeom>
        </p:spPr>
      </p:pic>
      <p:pic>
        <p:nvPicPr>
          <p:cNvPr id="12" name="Рисунок 11" descr="фото детский сад 08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15206" y="5429264"/>
            <a:ext cx="1643042" cy="123228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05800" cy="8469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2.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C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</a:rPr>
              <a:t>амостоятельная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деятельность детей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57158" y="1500174"/>
            <a:ext cx="8215313" cy="150018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Создание проблемных  ситуаций,  игра,  задания для самостоятельных наблюдений, рисование по замыслу, рассматривание картин, иллюстраций о природе.</a:t>
            </a:r>
          </a:p>
          <a:p>
            <a:endParaRPr lang="ru-RU" dirty="0"/>
          </a:p>
        </p:txBody>
      </p:sp>
      <p:pic>
        <p:nvPicPr>
          <p:cNvPr id="7" name="Содержимое 6" descr="фото детский сад 009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214282" y="2857496"/>
            <a:ext cx="3143250" cy="2357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Содержимое 9" descr="фото детский сад 098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/>
          <a:stretch>
            <a:fillRect/>
          </a:stretch>
        </p:blipFill>
        <p:spPr>
          <a:xfrm rot="841488">
            <a:off x="5562241" y="2937925"/>
            <a:ext cx="3328987" cy="2495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Изображение 59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71802" y="4357694"/>
            <a:ext cx="3143272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фото 00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43306" y="2928934"/>
            <a:ext cx="1714512" cy="1285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0001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3. Взаимодействие с семьей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742950" y="1000109"/>
            <a:ext cx="8401050" cy="135732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Выставки совместных  работ родителей и воспитанников, художественный досуг с участием родителей, оформление группового  помещения к праздникам, консультативные встречи ,открытые занятия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" name="Содержимое 9" descr="фото детский сад 136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285720" y="2428868"/>
            <a:ext cx="2928926" cy="219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11" descr="фото 013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5857884" y="4429132"/>
            <a:ext cx="3071834" cy="2303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фото детский сад 14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00430" y="2714620"/>
            <a:ext cx="2214578" cy="29289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фото детский сад 10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2910" y="4857760"/>
            <a:ext cx="2500298" cy="1875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фото детский сад 106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143636" y="2357430"/>
            <a:ext cx="2286015" cy="18486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77554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Техники изображения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3829048" cy="443787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Монотипия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/>
              <a:t>Кляксография</a:t>
            </a:r>
            <a:r>
              <a:rPr lang="ru-RU" b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Печать листьев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/>
              <a:t>Набрызг</a:t>
            </a: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err="1" smtClean="0"/>
              <a:t>Граттаж</a:t>
            </a: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Раздувание краски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Рисование свечой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Рисование пальчиками</a:t>
            </a:r>
          </a:p>
          <a:p>
            <a:pPr>
              <a:buNone/>
            </a:pPr>
            <a:r>
              <a:rPr lang="ru-RU" b="1" dirty="0" smtClean="0"/>
              <a:t>    и многое другое</a:t>
            </a:r>
            <a:endParaRPr lang="ru-RU" b="1" dirty="0"/>
          </a:p>
        </p:txBody>
      </p:sp>
      <p:pic>
        <p:nvPicPr>
          <p:cNvPr id="5122" name="Picture 2" descr="C:\Documents and Settings\kroz\Мои документы\Мои рисунки\Изображение\Изображение 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6" y="1714488"/>
            <a:ext cx="2000264" cy="13335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Documents and Settings\kroz\Мои документы\Мои рисунки\Изображение\Изображение 0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72395" y="1857364"/>
            <a:ext cx="1403247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Documents and Settings\kroz\Мои документы\Мои рисунки\Изображение\Изображение 09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43306" y="1857364"/>
            <a:ext cx="1643073" cy="23472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C:\Documents and Settings\kroz\Мои документы\Мои рисунки\Изображение\Изображение 1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4810" y="4857760"/>
            <a:ext cx="2286016" cy="15240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7" name="Picture 7" descr="C:\Documents and Settings\kroz\Мои документы\Мои рисунки\Изображение\Изображение 41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86644" y="4500570"/>
            <a:ext cx="1643074" cy="2190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фото детский сад 15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500694" y="3286124"/>
            <a:ext cx="1714512" cy="1285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78581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Средства изображения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85475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/>
              <a:t>Коктейльные</a:t>
            </a:r>
            <a:r>
              <a:rPr lang="ru-RU" dirty="0" smtClean="0"/>
              <a:t> трубочки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Парафиновая свечка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Зубная щетка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Ватная палочка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Поролоновая губка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    и многое другое.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6146" name="Picture 2" descr="C:\Documents and Settings\kroz\Мои документы\Мои рисунки\Изображение\Изображение 0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1785926"/>
            <a:ext cx="2857520" cy="21431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Documents and Settings\kroz\Мои документы\Мои рисунки\Изображение\Изображение 0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4071942"/>
            <a:ext cx="3143272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543824" cy="128588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Уровни развития творческих способностей                                        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начало года                                                         середина года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6357958"/>
            <a:ext cx="4500562" cy="500042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1600" dirty="0" smtClean="0"/>
              <a:t>группа «Почемучки»    группа «Бабочки»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72000" y="6357958"/>
            <a:ext cx="4572000" cy="50004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группа «Почемучки»    группа «Бабочки»</a:t>
            </a:r>
            <a:endParaRPr lang="ru-RU" sz="1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2"/>
          </p:nvPr>
        </p:nvGraphicFramePr>
        <p:xfrm>
          <a:off x="457200" y="2000240"/>
          <a:ext cx="3971924" cy="436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quarter" idx="4"/>
          </p:nvPr>
        </p:nvGraphicFramePr>
        <p:xfrm>
          <a:off x="4645025" y="2071678"/>
          <a:ext cx="4070379" cy="428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6078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Уровень достижения детьми планируемых результатов динамики формирования интегративного качества «способный решать интеллектуальные и личностные задачи, адекватные возрасту»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                            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группа «Почемучки»                                     группа «Бабочки»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14282" y="6072206"/>
            <a:ext cx="4286280" cy="571504"/>
          </a:xfrm>
        </p:spPr>
        <p:txBody>
          <a:bodyPr/>
          <a:lstStyle/>
          <a:p>
            <a:r>
              <a:rPr lang="ru-RU" sz="1600" dirty="0" smtClean="0"/>
              <a:t>    Высокий   средний    низкий   низший  </a:t>
            </a:r>
            <a:endParaRPr lang="ru-RU" sz="1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72000" y="6072206"/>
            <a:ext cx="4429156" cy="57150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  Высокий    средний    низкий    низший</a:t>
            </a:r>
            <a:endParaRPr lang="ru-RU" sz="1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2"/>
          </p:nvPr>
        </p:nvGraphicFramePr>
        <p:xfrm>
          <a:off x="428596" y="2000240"/>
          <a:ext cx="3857652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quarter" idx="4"/>
          </p:nvPr>
        </p:nvGraphicFramePr>
        <p:xfrm>
          <a:off x="4643439" y="2000240"/>
          <a:ext cx="3929089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kroz\Мои документы\Мои рисунки\Изображение\Изображение 0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206972">
            <a:off x="524799" y="1061576"/>
            <a:ext cx="2434586" cy="18259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Documents and Settings\kroz\Мои документы\Мои рисунки\Изображение\Изображение 0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33226">
            <a:off x="6174145" y="1212937"/>
            <a:ext cx="2361645" cy="17712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Documents and Settings\kroz\Мои документы\Мои рисунки\Изображение\Изображение 05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43306" y="4786322"/>
            <a:ext cx="2150259" cy="200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 descr="C:\Documents and Settings\kroz\Мои документы\Мои рисунки\Изображение\Изображение 06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86512" y="4786322"/>
            <a:ext cx="2481948" cy="18614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6" descr="C:\Documents and Settings\kroz\Мои документы\Мои рисунки\Изображение\Изображение 04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8146" y="4707224"/>
            <a:ext cx="2570184" cy="177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28588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7030A0"/>
                </a:solidFill>
                <a:effectLst/>
              </a:rPr>
              <a:t>Оригинальные работы детей с использованием различных техник рисования</a:t>
            </a:r>
            <a:endParaRPr lang="ru-RU" sz="3600" b="1" cap="all" dirty="0">
              <a:ln w="0"/>
              <a:solidFill>
                <a:srgbClr val="7030A0"/>
              </a:solidFill>
              <a:effectLst/>
            </a:endParaRPr>
          </a:p>
        </p:txBody>
      </p:sp>
      <p:pic>
        <p:nvPicPr>
          <p:cNvPr id="10" name="Рисунок 9" descr="фото детский сад 150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357554" y="1571612"/>
            <a:ext cx="2286016" cy="16464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фото детский сад 153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072198" y="3357562"/>
            <a:ext cx="1714512" cy="11884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фото детский сад 017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1500166" y="3214686"/>
            <a:ext cx="1643074" cy="12217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фото детский сад 148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4071934" y="3357562"/>
            <a:ext cx="907682" cy="1285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058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7030A0"/>
                </a:solidFill>
                <a:effectLst/>
              </a:rPr>
              <a:t>УВЕЛИЧЕНИЕ ЧИСЛА РОДИТЕЛЕЙ, УЧАСТВУЮЩИХ В СОВМЕСТНОЙ ДЕЯТЕЛЬНОСТИ С ДЕТЬМИ</a:t>
            </a:r>
            <a:endParaRPr lang="ru-RU" sz="3200" b="1" cap="all" dirty="0">
              <a:ln w="0"/>
              <a:solidFill>
                <a:srgbClr val="7030A0"/>
              </a:solidFill>
              <a:effectLst/>
            </a:endParaRPr>
          </a:p>
        </p:txBody>
      </p:sp>
      <p:pic>
        <p:nvPicPr>
          <p:cNvPr id="8" name="Содержимое 7" descr="фото 00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857364"/>
            <a:ext cx="3089184" cy="23161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фото 0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05509" y="4429132"/>
            <a:ext cx="3238491" cy="2428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фото 0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4429132"/>
            <a:ext cx="3071834" cy="2303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фото 00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29322" y="1857364"/>
            <a:ext cx="3000364" cy="2250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10" descr="фото 002.jpg"/>
          <p:cNvPicPr>
            <a:picLocks noGrp="1" noChangeAspect="1"/>
          </p:cNvPicPr>
          <p:nvPr>
            <p:ph sz="half" idx="4294967295"/>
          </p:nvPr>
        </p:nvPicPr>
        <p:blipFill>
          <a:blip r:embed="rId6" cstate="screen"/>
          <a:stretch>
            <a:fillRect/>
          </a:stretch>
        </p:blipFill>
        <p:spPr>
          <a:xfrm rot="21325081">
            <a:off x="3158257" y="4220278"/>
            <a:ext cx="3080278" cy="23091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фото 01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316073">
            <a:off x="3220506" y="1820137"/>
            <a:ext cx="2643174" cy="1982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15370" cy="128588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7030A0"/>
                </a:solidFill>
                <a:effectLst/>
              </a:rPr>
              <a:t>РЕАЛИЗАЦИЯ ТВОРЧЕСКОГО ПОТЕНЦИАЛА ВОСПИТАТЕЛЯ, УЧАСТИЕ В КОНКУРСАХ ДЕТСКИХ РАБОТ</a:t>
            </a:r>
            <a:endParaRPr lang="ru-RU" sz="3200" b="1" cap="all" dirty="0">
              <a:ln w="0"/>
              <a:solidFill>
                <a:srgbClr val="7030A0"/>
              </a:solidFill>
              <a:effectLst/>
            </a:endParaRPr>
          </a:p>
        </p:txBody>
      </p:sp>
      <p:pic>
        <p:nvPicPr>
          <p:cNvPr id="5" name="Рисунок 4" descr="Изображение 37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4429132"/>
            <a:ext cx="3047989" cy="2285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 6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29058" y="3071810"/>
            <a:ext cx="1500198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зображение 60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29322" y="4429132"/>
            <a:ext cx="3000364" cy="2250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Изображение 61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72198" y="1928802"/>
            <a:ext cx="2786050" cy="20895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3" descr="Изображение 37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61907" y="1785927"/>
            <a:ext cx="3048021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фото детский сад 063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500430" y="1643050"/>
            <a:ext cx="2444768" cy="1375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Изображение 528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500430" y="5143512"/>
            <a:ext cx="2286016" cy="15611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02" y="1071546"/>
            <a:ext cx="8643998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«…Это правда!</a:t>
            </a: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Ну чего же тут скрывать?</a:t>
            </a: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Дети любят, очень любят рисовать</a:t>
            </a: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 бумаге, на асфальте, на стене,</a:t>
            </a: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 в трамвае на окне…»</a:t>
            </a: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Э. Успенский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29455" y="785794"/>
            <a:ext cx="178595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4643446"/>
            <a:ext cx="142876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62966" cy="128588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СПАСИБО ЗА ВНИМАНИЕ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928694"/>
          </a:xfrm>
        </p:spPr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Задачи</a:t>
            </a:r>
            <a:endParaRPr lang="ru-RU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401080" cy="52863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r>
              <a:rPr lang="ru-RU" dirty="0" smtClean="0"/>
              <a:t> развитие интереса к различным видам искусства</a:t>
            </a:r>
          </a:p>
          <a:p>
            <a:r>
              <a:rPr lang="ru-RU" dirty="0" smtClean="0"/>
              <a:t> формирование художественно-образных    представлений</a:t>
            </a:r>
          </a:p>
          <a:p>
            <a:r>
              <a:rPr lang="ru-RU" dirty="0" smtClean="0"/>
              <a:t> развитие творческих способностей </a:t>
            </a:r>
            <a:r>
              <a:rPr lang="ru-RU" i="1" dirty="0" smtClean="0"/>
              <a:t>в рисовании, лепке, аппликации</a:t>
            </a:r>
            <a:endParaRPr lang="ru-RU" dirty="0" smtClean="0"/>
          </a:p>
          <a:p>
            <a:r>
              <a:rPr lang="ru-RU" dirty="0" smtClean="0"/>
              <a:t> обучение основам создания художественных образов, формирование практических    навыков и умений в разных видах художественной деятельности;</a:t>
            </a:r>
          </a:p>
          <a:p>
            <a:r>
              <a:rPr lang="ru-RU" dirty="0" smtClean="0"/>
              <a:t>  развитие сенсорных способностей</a:t>
            </a:r>
          </a:p>
          <a:p>
            <a:r>
              <a:rPr lang="ru-RU" dirty="0" smtClean="0"/>
              <a:t> приобщение к лучшим образцам отечественного и мирового искусства.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Цель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4824426"/>
          </a:xfrm>
        </p:spPr>
        <p:txBody>
          <a:bodyPr/>
          <a:lstStyle/>
          <a:p>
            <a:pPr algn="ctr"/>
            <a:r>
              <a:rPr lang="ru-RU" dirty="0" smtClean="0"/>
              <a:t>Развитие творческих способностей детей, раскрытие творческого потенциала и личностных качеств дошкольников, используя различные техники и жанры изобразительного искусства.</a:t>
            </a:r>
            <a:endParaRPr lang="ru-RU" dirty="0"/>
          </a:p>
        </p:txBody>
      </p:sp>
      <p:pic>
        <p:nvPicPr>
          <p:cNvPr id="4" name="Рисунок 3" descr="Изображение 6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57554" y="4643446"/>
            <a:ext cx="2500330" cy="1875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фото детский сад 0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86512" y="3786190"/>
            <a:ext cx="2643207" cy="198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фото детский сад 09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3714752"/>
            <a:ext cx="2738425" cy="2053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972452" cy="78581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Используемые ресурсы</a:t>
            </a:r>
            <a:endParaRPr lang="ru-RU" sz="4000" b="1" cap="all" dirty="0">
              <a:ln w="0"/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Содержимое 5" descr="Изображение 05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728" y="1603332"/>
            <a:ext cx="6286544" cy="4714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type="body" sz="half" idx="4294967295"/>
          </p:nvPr>
        </p:nvSpPr>
        <p:spPr>
          <a:xfrm>
            <a:off x="571472" y="928670"/>
            <a:ext cx="7715272" cy="271464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600" dirty="0" smtClean="0"/>
              <a:t>  «Истоки способностей и дарования детей – на кончиках их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</a:t>
            </a:r>
            <a:r>
              <a:rPr lang="en-US" sz="3600" dirty="0" smtClean="0"/>
              <a:t> </a:t>
            </a:r>
            <a:r>
              <a:rPr lang="ru-RU" sz="3600" dirty="0" smtClean="0"/>
              <a:t>ребенок»</a:t>
            </a:r>
            <a:r>
              <a:rPr lang="en-US" sz="3600" dirty="0" smtClean="0"/>
              <a:t>      </a:t>
            </a:r>
          </a:p>
          <a:p>
            <a:pPr algn="ctr">
              <a:buNone/>
            </a:pPr>
            <a:r>
              <a:rPr lang="en-US" sz="3600" dirty="0" smtClean="0"/>
              <a:t>                                                    </a:t>
            </a:r>
            <a:r>
              <a:rPr lang="ru-RU" sz="3600" dirty="0" smtClean="0"/>
              <a:t> В.А.Сухомлинский.</a:t>
            </a:r>
            <a:endParaRPr lang="ru-RU" sz="3600" dirty="0"/>
          </a:p>
        </p:txBody>
      </p:sp>
      <p:pic>
        <p:nvPicPr>
          <p:cNvPr id="8" name="Рисунок 7" descr="Изображение 598.jpg"/>
          <p:cNvPicPr>
            <a:picLocks noChangeAspect="1"/>
          </p:cNvPicPr>
          <p:nvPr/>
        </p:nvPicPr>
        <p:blipFill>
          <a:blip r:embed="rId3" cstate="screen"/>
          <a:srcRect t="-1148"/>
          <a:stretch>
            <a:fillRect/>
          </a:stretch>
        </p:blipFill>
        <p:spPr>
          <a:xfrm rot="481330">
            <a:off x="4907331" y="3547525"/>
            <a:ext cx="2323585" cy="2921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Изображение 61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865272" y="3643313"/>
            <a:ext cx="2222505" cy="2857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642966"/>
            <a:ext cx="8329642" cy="1714512"/>
          </a:xfrm>
        </p:spPr>
        <p:txBody>
          <a:bodyPr/>
          <a:lstStyle/>
          <a:p>
            <a:pPr algn="ctr"/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6435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ребенок : </a:t>
            </a:r>
            <a:r>
              <a:rPr lang="en-US" dirty="0" smtClean="0"/>
              <a:t>                                                                                                   </a:t>
            </a:r>
            <a:r>
              <a:rPr lang="ru-RU" dirty="0" smtClean="0"/>
              <a:t>- любознательный, активный;                                          </a:t>
            </a:r>
            <a:r>
              <a:rPr lang="en-US" dirty="0" smtClean="0"/>
              <a:t>                                    </a:t>
            </a:r>
            <a:r>
              <a:rPr lang="ru-RU" dirty="0" smtClean="0"/>
              <a:t>   - овладевший средствами общения и способами                 взаимодействия со взрослыми и сверстниками;                      - способный управлять своим поведением и планировать свои действия;                                                               </a:t>
            </a:r>
            <a:r>
              <a:rPr lang="en-US" dirty="0" smtClean="0"/>
              <a:t>                                </a:t>
            </a:r>
            <a:r>
              <a:rPr lang="ru-RU" dirty="0" smtClean="0"/>
              <a:t>  - овладевший универсальными предпосылками учебной деятельности;                                                                  </a:t>
            </a:r>
            <a:r>
              <a:rPr lang="en-US" dirty="0" smtClean="0"/>
              <a:t>                                   </a:t>
            </a:r>
            <a:r>
              <a:rPr lang="ru-RU" dirty="0" smtClean="0"/>
              <a:t> - овладевший необходимыми умениями и навыками; </a:t>
            </a:r>
            <a:r>
              <a:rPr lang="en-US" dirty="0" smtClean="0"/>
              <a:t>                                    </a:t>
            </a:r>
            <a:r>
              <a:rPr lang="ru-RU" dirty="0" smtClean="0"/>
              <a:t>  - эмоционально отзывчивый;                                                                 -способный решать интеллектуальные и личностные задачи; </a:t>
            </a:r>
            <a:r>
              <a:rPr lang="en-US" dirty="0" smtClean="0"/>
              <a:t>                                                                                                                  </a:t>
            </a:r>
            <a:r>
              <a:rPr lang="ru-RU" dirty="0" smtClean="0"/>
              <a:t>- имеющий первичные представления о себе, семье, обществе, мире и природе.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643998" cy="135732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принципа интеграции</a:t>
            </a:r>
            <a:endParaRPr lang="ru-RU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643174" y="2000240"/>
            <a:ext cx="3857652" cy="127159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«Художественное творчество»</a:t>
            </a:r>
          </a:p>
        </p:txBody>
      </p:sp>
      <p:sp>
        <p:nvSpPr>
          <p:cNvPr id="5" name="Овал 4"/>
          <p:cNvSpPr/>
          <p:nvPr/>
        </p:nvSpPr>
        <p:spPr>
          <a:xfrm>
            <a:off x="3929058" y="5786454"/>
            <a:ext cx="1500198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429388" y="5643578"/>
            <a:ext cx="2214578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500826" y="3214686"/>
            <a:ext cx="2571736" cy="10001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ФИЗИЧЕСКАЯ КУЛЬТУРА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643174" y="3929066"/>
            <a:ext cx="3714776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ЧТЕНИЕ ХУДОЖЕСТВЕННОЙ ЛИТЕРАТУРЫ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7158" y="5429264"/>
            <a:ext cx="2571768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КОММУНИКАЦИЯ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14282" y="3214686"/>
            <a:ext cx="2214546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ПОЗНАНИЕ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286248" y="3429000"/>
            <a:ext cx="428628" cy="35719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500562" y="5000636"/>
            <a:ext cx="357190" cy="64294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952480">
            <a:off x="2212084" y="2824466"/>
            <a:ext cx="343311" cy="5281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270946">
            <a:off x="6636420" y="2817008"/>
            <a:ext cx="343152" cy="50960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007481">
            <a:off x="2099227" y="3364176"/>
            <a:ext cx="373910" cy="20264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9630543">
            <a:off x="6496264" y="3422555"/>
            <a:ext cx="360008" cy="219783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301038" cy="5715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Комплексно-тематическое планирование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357298"/>
          <a:ext cx="8715436" cy="5154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716"/>
                <a:gridCol w="1335430"/>
                <a:gridCol w="2741131"/>
                <a:gridCol w="3725159"/>
              </a:tblGrid>
              <a:tr h="861455">
                <a:tc>
                  <a:txBody>
                    <a:bodyPr/>
                    <a:lstStyle/>
                    <a:p>
                      <a:r>
                        <a:rPr kumimoji="0"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месяц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Взаимосвязь с другими областями и видами деятельности.</a:t>
                      </a:r>
                      <a:endParaRPr lang="ru-RU" sz="1600" dirty="0"/>
                    </a:p>
                  </a:txBody>
                  <a:tcPr/>
                </a:tc>
              </a:tr>
              <a:tr h="2138941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Печать листьев: 1«Осень на опушке краски разводила», 2«Осень в гости к нам пришла»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Ознакомить с новым видом изобразительной техники - «печать растений».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чувство композиции. Воспитывать интерес к осенним явлениям природы, эмоциональную отзывчивость на красоту осени.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 область «Коммуникация»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«Чтение художественной литературы»  Ю. Капотов «Листопад»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«Художественное творчество»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«Познание»  Наблюдение за осенней природой.</a:t>
                      </a:r>
                      <a:endParaRPr lang="ru-RU" sz="1400" dirty="0"/>
                    </a:p>
                  </a:txBody>
                  <a:tcPr/>
                </a:tc>
              </a:tr>
              <a:tr h="2153637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Рисование пальчиком: 1«Ветка рябины», 2«Волшебные капельки»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Помочь детям осознать ритм  как изобразительно-выразительное средство.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Закрепить прием вливания одного цвета в другой. Развивать мелкую моторику рук.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 область.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«Физическая культура»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Физкультминутка «Рябина»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 область.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«Познание»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познавательно-исследовательской деятельности.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«Коммуникация»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свободного общения.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638</Words>
  <Application>Microsoft Office PowerPoint</Application>
  <PresentationFormat>Экран (4:3)</PresentationFormat>
  <Paragraphs>97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Развитие творческих способностей детей старшего дошкольного возраста с использованием нетрадиционных техник рисования.</vt:lpstr>
      <vt:lpstr>Слайд 2</vt:lpstr>
      <vt:lpstr>    Задачи</vt:lpstr>
      <vt:lpstr>Цель </vt:lpstr>
      <vt:lpstr>Используемые ресурсы</vt:lpstr>
      <vt:lpstr>Слайд 6</vt:lpstr>
      <vt:lpstr>Ожидаемые результаты</vt:lpstr>
      <vt:lpstr>Реализация принципа интеграции</vt:lpstr>
      <vt:lpstr>Комплексно-тематическое планирование</vt:lpstr>
      <vt:lpstr>Организационные формы </vt:lpstr>
      <vt:lpstr> 2. Cамостоятельная деятельность детей</vt:lpstr>
      <vt:lpstr>3. Взаимодействие с семьей</vt:lpstr>
      <vt:lpstr>Техники изображения</vt:lpstr>
      <vt:lpstr> Средства изображения</vt:lpstr>
      <vt:lpstr>Уровни развития творческих способностей                                         начало года                                                         середина года</vt:lpstr>
      <vt:lpstr> Уровень достижения детьми планируемых результатов динамики формирования интегративного качества «способный решать интеллектуальные и личностные задачи, адекватные возрасту»                                                                                  группа «Почемучки»                                     группа «Бабочки»</vt:lpstr>
      <vt:lpstr>Оригинальные работы детей с использованием различных техник рисования</vt:lpstr>
      <vt:lpstr>УВЕЛИЧЕНИЕ ЧИСЛА РОДИТЕЛЕЙ, УЧАСТВУЮЩИХ В СОВМЕСТНОЙ ДЕЯТЕЛЬНОСТИ С ДЕТЬМИ</vt:lpstr>
      <vt:lpstr>РЕАЛИЗАЦИЯ ТВОРЧЕСКОГО ПОТЕНЦИАЛА ВОСПИТАТЕЛЯ, УЧАСТИЕ В КОНКУРСАХ ДЕТСКИХ РАБОТ</vt:lpstr>
      <vt:lpstr>    СПАСИБО ЗА ВНИМАНИЕ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Развитие творческих способностей по средствам применения нетрадиционных техник рисования.</dc:title>
  <dc:creator>kroz</dc:creator>
  <cp:lastModifiedBy>kroz</cp:lastModifiedBy>
  <cp:revision>125</cp:revision>
  <dcterms:created xsi:type="dcterms:W3CDTF">2011-11-05T14:02:58Z</dcterms:created>
  <dcterms:modified xsi:type="dcterms:W3CDTF">2012-05-19T14:45:00Z</dcterms:modified>
</cp:coreProperties>
</file>