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5" r:id="rId3"/>
    <p:sldId id="259" r:id="rId4"/>
    <p:sldId id="257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3" r:id="rId13"/>
    <p:sldId id="285" r:id="rId14"/>
    <p:sldId id="289" r:id="rId15"/>
    <p:sldId id="261" r:id="rId16"/>
    <p:sldId id="286" r:id="rId17"/>
    <p:sldId id="265" r:id="rId18"/>
    <p:sldId id="274" r:id="rId19"/>
    <p:sldId id="273" r:id="rId20"/>
    <p:sldId id="287" r:id="rId21"/>
    <p:sldId id="266" r:id="rId22"/>
    <p:sldId id="27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00FF"/>
    <a:srgbClr val="FF33CC"/>
    <a:srgbClr val="FF9933"/>
    <a:srgbClr val="0000CC"/>
    <a:srgbClr val="FFFF00"/>
    <a:srgbClr val="FF0000"/>
    <a:srgbClr val="00FFFF"/>
    <a:srgbClr val="FFCC00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485" autoAdjust="0"/>
    <p:restoredTop sz="86406" autoAdjust="0"/>
  </p:normalViewPr>
  <p:slideViewPr>
    <p:cSldViewPr>
      <p:cViewPr varScale="1">
        <p:scale>
          <a:sx n="95" d="100"/>
          <a:sy n="95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09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49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9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1F40B-D2D8-4BE5-AD9E-33FD7A693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6E24-420B-4FA7-9C44-9756EB2E6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F855-F737-4A45-B9DD-047FC7776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42C0-0AE1-4729-84DB-265E913A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9AFD-2D41-4DF5-B039-0F1C300AA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F8C3-AFBE-43BB-88EF-C9B09CF8A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3827-01E0-4E6B-9E93-C533E206B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BB1F2-D6C3-4FDB-B56F-C92874F84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C365-AE1C-43B7-A8F5-E9850D6B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130A-6281-46FE-BDD4-23C49F9C3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772A-8C96-4C4E-91D2-8564CA8D3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E9D1-5467-4505-A243-177E8CDCA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D65FB-0EBE-4101-B970-8F30CDD6A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55A5-22D4-4C7A-9091-148AB3F6A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B40E-564B-4CC8-8DED-FF6F62E06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D27C-18B4-4E77-9766-C5D333790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25294-14AF-4F4E-85F0-4EF89B36C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89A3-239A-47F3-ACF6-F7A5F6176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rgbClr val="FFFF66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239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39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9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39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39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9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9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92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2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39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39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9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9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890577F-92EF-43F5-8431-954B1C1CE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10"/>
          <p:cNvSpPr>
            <a:spLocks noChangeArrowheads="1" noChangeShapeType="1" noTextEdit="1"/>
          </p:cNvSpPr>
          <p:nvPr/>
        </p:nvSpPr>
        <p:spPr bwMode="auto">
          <a:xfrm>
            <a:off x="539750" y="1752600"/>
            <a:ext cx="80645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3227"/>
              </a:avLst>
            </a:prstTxWarp>
          </a:bodyPr>
          <a:lstStyle/>
          <a:p>
            <a:endParaRPr lang="ru-RU" sz="14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99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12294" name="WordArt 19"/>
          <p:cNvSpPr>
            <a:spLocks noChangeArrowheads="1" noChangeShapeType="1" noTextEdit="1"/>
          </p:cNvSpPr>
          <p:nvPr/>
        </p:nvSpPr>
        <p:spPr bwMode="auto">
          <a:xfrm>
            <a:off x="3779838" y="5805488"/>
            <a:ext cx="34559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800" b="1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5105400"/>
            <a:ext cx="5486400" cy="1600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Организация современной развивающей </a:t>
            </a:r>
            <a:r>
              <a:rPr lang="ru-RU" sz="2000" dirty="0" smtClean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среды   в старшей </a:t>
            </a:r>
            <a:r>
              <a:rPr lang="ru-RU" sz="2000" dirty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группе </a:t>
            </a:r>
            <a:r>
              <a:rPr lang="ru-RU" sz="2000" dirty="0" smtClean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 №4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  <a:t>с использованием ОТСМ–ТРИЗ технологий</a:t>
            </a:r>
            <a:endParaRPr lang="ru-RU" sz="2000" dirty="0">
              <a:solidFill>
                <a:srgbClr val="99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57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51» Энгельсского муниципального района Саратовской области</a:t>
            </a:r>
            <a:endParaRPr lang="ru-RU" sz="2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LrusV\Desktop\Детский сад\Картинки\cropped-1304301789_rrrss-27_www.nevseoboi.com_.u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4191000" cy="320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1000104" y="2500310"/>
            <a:ext cx="3500454" cy="3071834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12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929195" y="2500309"/>
            <a:ext cx="3500451" cy="3071835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1600200" y="152400"/>
            <a:ext cx="6019800" cy="19812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Волшебник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«Оживления – Окаменения»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даёт возможность неподвижное  делать подвижным, а движущееся  останавливать.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волшебник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«Дробления – Объединения»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разъединяет по частям и добавляет новые к целому.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2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1600" y="2133600"/>
            <a:ext cx="6786610" cy="4472006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1676400" y="1524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Волшебник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«Могувсё – Могутолько»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показывает возможность расширения и сужения функций.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2057400"/>
            <a:ext cx="7429520" cy="4529328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1600200" y="1524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Волшебник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«Наоборот»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изменяет значение признаков.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2590800"/>
            <a:ext cx="8143932" cy="3998224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1600200" y="1524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Волшебник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«Наоборот»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изменяет значение признаков.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57200" y="228600"/>
            <a:ext cx="8686800" cy="17526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в своей практике мы используем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«Метод моделирования»,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который успешно помогает решить проблему, где необходимо «построить» обобщенное представление об объекте.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данного метода облегчает детям понимание связей и отношений при помощи наглядного средства- модели, символа, знака.</a:t>
            </a:r>
          </a:p>
        </p:txBody>
      </p:sp>
      <p:pic>
        <p:nvPicPr>
          <p:cNvPr id="5" name="Содержимое 4" descr="IMG_11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7000" y="2667000"/>
            <a:ext cx="3904112" cy="3020162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1676400" y="533400"/>
            <a:ext cx="6019800" cy="16764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кругами  Луллия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играем в разные игры: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«Звуковое колесо», которое помогает находить слова с заданным звуком</a:t>
            </a:r>
          </a:p>
        </p:txBody>
      </p:sp>
      <p:pic>
        <p:nvPicPr>
          <p:cNvPr id="9" name="Рисунок 8" descr="IMG_20140918_1637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2667000"/>
            <a:ext cx="3733800" cy="37338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11" name="Рисунок 10" descr="IMG_20140922_0941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2667000"/>
            <a:ext cx="3962400" cy="37338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115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09600" y="2667000"/>
            <a:ext cx="3671887" cy="2727325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8" descr="IMG_115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2667000"/>
            <a:ext cx="3600450" cy="274320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1600200" y="1524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помощью пособий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«Чей малыш?»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«Кто что ест?»,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развиваем познавательный интерес и логическое мышление.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H="1" flipV="1">
            <a:off x="3124200" y="4876800"/>
            <a:ext cx="1066800" cy="4572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«Чей малыш?»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7162800" y="4876800"/>
            <a:ext cx="1143000" cy="4572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«Кто что ест?»</a:t>
            </a:r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1863560" y="134980"/>
            <a:ext cx="6019800" cy="16764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в своей практике мы используем  круговые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тренажёры «Карусель»,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которые позволяют освоить ребёнку количественный счёт, синтез и анализ  геометрических объектов.</a:t>
            </a:r>
            <a:endParaRPr lang="ru-RU" sz="1400" b="1" dirty="0" smtClean="0"/>
          </a:p>
        </p:txBody>
      </p:sp>
      <p:pic>
        <p:nvPicPr>
          <p:cNvPr id="12" name="Рисунок 11" descr="IMG_20140922_0942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0" y="2057400"/>
            <a:ext cx="3124200" cy="39624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13" name="Рисунок 12" descr="IMG_20140922_0948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4419600"/>
            <a:ext cx="1828800" cy="16764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14" name="Рисунок 13" descr="IMG_20140922_0949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34200" y="4419600"/>
            <a:ext cx="1752600" cy="16764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905000" y="228600"/>
            <a:ext cx="6172200" cy="16002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мы используем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алгоритмы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помощью которых  дети  успешно составляют описательные рассказы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40922_1007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7400" y="2514600"/>
            <a:ext cx="4964595" cy="28194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4" name="Рисунок 3" descr="IMG_20140922_1050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5029200"/>
            <a:ext cx="1524000" cy="11430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5" name="Рисунок 4" descr="IMG_20140922_1051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15200" y="3733800"/>
            <a:ext cx="1524000" cy="11430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6" name="Рисунок 5" descr="IMG_20140922_1051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67000" y="5486400"/>
            <a:ext cx="1600200" cy="112395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7" name="Рисунок 6" descr="IMG_20140922_10433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457200" y="3352800"/>
            <a:ext cx="1219200" cy="15240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8" name="Рисунок 7" descr="IMG_20140922_10434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5140325" y="5299075"/>
            <a:ext cx="1123950" cy="14986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9" name="Рисунок 8" descr="IMG_20140922_10441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7467600" y="5029200"/>
            <a:ext cx="1143000" cy="14478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1828800" y="381000"/>
            <a:ext cx="6019800" cy="1571856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– конструктор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«Танграм»,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развивает логическое мышление и творческое воображение, а также дети осваивают работу со схемами.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0140922_0938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1981200"/>
            <a:ext cx="3124200" cy="266700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140922_0934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2819400"/>
            <a:ext cx="4470400" cy="342900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1676400" y="152400"/>
            <a:ext cx="6019800" cy="16764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 С П И Т А Т Е Л 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257800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Барсукова Ольга Викторовна,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второй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  <a:b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работы 3 года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5257800"/>
            <a:ext cx="358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Дружина Ольга Николаевна,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первой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работы 18 лет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0" y="1981200"/>
            <a:ext cx="2362200" cy="32766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13" name="Picture 2" descr="G:\катя\Pictures\анамация\Новая папка (4)\6078154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0575">
            <a:off x="6478478" y="-257644"/>
            <a:ext cx="2327413" cy="1905000"/>
          </a:xfrm>
          <a:prstGeom prst="rect">
            <a:avLst/>
          </a:prstGeom>
          <a:noFill/>
        </p:spPr>
      </p:pic>
      <p:pic>
        <p:nvPicPr>
          <p:cNvPr id="18" name="Рисунок 17" descr="Корпоратив 2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000" y="1905000"/>
            <a:ext cx="2362200" cy="327660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828800" y="381000"/>
            <a:ext cx="6019800" cy="1571856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«Поезд времени»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развивает познавательный интерес, формирует умение устанавливать логическую последовательность действий на картинках. 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41006_1442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76400" y="2743200"/>
            <a:ext cx="5562600" cy="29718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43589" y="975575"/>
            <a:ext cx="47244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905000" y="152400"/>
            <a:ext cx="6019800" cy="16764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«Паровозик»-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поезд со слоговыми вагончиками , с помощью которых у детей развивается слуховое восприятие, развитие звуковой культуры речи.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G_20140922_1241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0" y="2438400"/>
            <a:ext cx="4978400" cy="37338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0922_1005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90800" y="3276600"/>
            <a:ext cx="3886200" cy="32004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4" name="Рисунок 3" descr="IMG_20140922_1003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600" y="2590800"/>
            <a:ext cx="2209800" cy="1378744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5" name="Рисунок 4" descr="IMG_20140922_10032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29400" y="5105400"/>
            <a:ext cx="2286000" cy="1501589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6" name="Рисунок 5" descr="IMG_20140922_1055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29400" y="2514600"/>
            <a:ext cx="2309091" cy="142875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7" name="Рисунок 6" descr="IMG_20140922_10572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8600" y="5181600"/>
            <a:ext cx="2184400" cy="14478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sp>
        <p:nvSpPr>
          <p:cNvPr id="9" name="Выноска-облако 8"/>
          <p:cNvSpPr/>
          <p:nvPr/>
        </p:nvSpPr>
        <p:spPr>
          <a:xfrm>
            <a:off x="1905000" y="152400"/>
            <a:ext cx="6019800" cy="16764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Воспитанники нашей группы охотно сотрудничают со взрослыми и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активно стремятся к познаниям.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83820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1828800" y="1676400"/>
            <a:ext cx="6019800" cy="2181456"/>
          </a:xfrm>
          <a:prstGeom prst="cloudCallout">
            <a:avLst>
              <a:gd name="adj1" fmla="val 23973"/>
              <a:gd name="adj2" fmla="val 15150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…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08000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ctr">
              <a:buNone/>
            </a:pPr>
            <a:endParaRPr lang="ru-RU" sz="1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организации как совместной так и самостоятельной деятельности воспитанников мы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организовали в нашей группе  развивающую среду, способствующую развивать и повышать эффективность интеллектуального и творческого развития.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Воспитанники нашей группы охотно сотрудничают со взрослыми и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активно стремятся к познаниям.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Наши дети активны и очень творческие, поэтому мы постарались создать условия для обеспечения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разных видов деятельности (игровой, интеллектуальной,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коммуникативной, творческой, и т.д.).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>
              <a:buNone/>
            </a:pPr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40922_0947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52800" y="3429000"/>
            <a:ext cx="2133600" cy="19812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33600" y="5715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вот что у нас получилось…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524000" y="2286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среда в старшей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группе №4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0140922_1236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76800" y="2286000"/>
            <a:ext cx="3276600" cy="2819400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pic>
        <p:nvPicPr>
          <p:cNvPr id="12" name="Рисунок 11" descr="IMG_20140922_0944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3429000"/>
            <a:ext cx="3507872" cy="3124199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571612"/>
            <a:ext cx="2357454" cy="2071702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12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2800" y="1752600"/>
            <a:ext cx="2214578" cy="1783646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12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00760" y="1571612"/>
            <a:ext cx="2428892" cy="2071702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24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3786190"/>
            <a:ext cx="2428892" cy="2140835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25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3929066"/>
            <a:ext cx="2500330" cy="1926522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125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00760" y="3786190"/>
            <a:ext cx="2500330" cy="214314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ыноска-облако 8"/>
          <p:cNvSpPr/>
          <p:nvPr/>
        </p:nvSpPr>
        <p:spPr>
          <a:xfrm>
            <a:off x="1676400" y="0"/>
            <a:ext cx="6019800" cy="160020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Возможности органов восприятия  и эмоционального состояния человека 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IMG_12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2057400"/>
            <a:ext cx="6429421" cy="457200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1600200" y="1524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Схемы типов вопросов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3" descr="IMG_12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0600" y="2133600"/>
            <a:ext cx="7272808" cy="457200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1600200" y="1524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Причинно - следственные связи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IMG_12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2133600"/>
            <a:ext cx="8135231" cy="449580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676400" y="3048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УМНАЯ СОВА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2514600"/>
            <a:ext cx="3214710" cy="3576662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12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686300" y="2705100"/>
            <a:ext cx="3581400" cy="3200400"/>
          </a:xfrm>
          <a:prstGeom prst="rect">
            <a:avLst/>
          </a:prstGeom>
          <a:ln w="3810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09800" y="457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1600200" y="381000"/>
            <a:ext cx="6019800" cy="1746510"/>
          </a:xfrm>
          <a:prstGeom prst="cloudCallout">
            <a:avLst>
              <a:gd name="adj1" fmla="val 29815"/>
              <a:gd name="adj2" fmla="val -2059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Волшебник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«Увеличения  - Уменьшения»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показывает возможности всё</a:t>
            </a:r>
            <a:b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увеличивать и уменьшать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443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Balloons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BLrusV</cp:lastModifiedBy>
  <cp:revision>88</cp:revision>
  <dcterms:created xsi:type="dcterms:W3CDTF">2012-10-14T14:12:45Z</dcterms:created>
  <dcterms:modified xsi:type="dcterms:W3CDTF">2015-01-29T02:46:26Z</dcterms:modified>
</cp:coreProperties>
</file>