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63" r:id="rId3"/>
    <p:sldId id="257" r:id="rId4"/>
    <p:sldId id="259" r:id="rId5"/>
    <p:sldId id="268" r:id="rId6"/>
    <p:sldId id="277" r:id="rId7"/>
    <p:sldId id="270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DE0FF"/>
    <a:srgbClr val="003BB0"/>
    <a:srgbClr val="FFFFFF"/>
    <a:srgbClr val="514323"/>
    <a:srgbClr val="ABFF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43027" autoAdjust="0"/>
  </p:normalViewPr>
  <p:slideViewPr>
    <p:cSldViewPr>
      <p:cViewPr varScale="1">
        <p:scale>
          <a:sx n="75" d="100"/>
          <a:sy n="75" d="100"/>
        </p:scale>
        <p:origin x="-3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itchFamily="66" charset="0"/>
              </a:defRPr>
            </a:lvl1pPr>
          </a:lstStyle>
          <a:p>
            <a:fld id="{F4DBF627-DA12-4E90-8F07-231AC9BBAA8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itchFamily="66" charset="0"/>
              </a:defRPr>
            </a:lvl1pPr>
          </a:lstStyle>
          <a:p>
            <a:fld id="{A7E82FC7-097D-4B11-A3F2-FAA0C14AD8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2-я  младшая группа «Гномики»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2FC7-097D-4B11-A3F2-FAA0C14AD80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baseline="0" dirty="0" smtClean="0"/>
              <a:t>Создание условий для благоприятного климата взаимодействия с родителями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Установление доверительных и партнерских отношений с родителями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Вовлечение семьи в единое образовательное пространство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2FC7-097D-4B11-A3F2-FAA0C14AD80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2FC7-097D-4B11-A3F2-FAA0C14AD80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645A-1870-48B9-B47B-1410C1CFBE5F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3D17-648A-4E35-AE0A-B0C9D723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645A-1870-48B9-B47B-1410C1CFBE5F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3D17-648A-4E35-AE0A-B0C9D723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645A-1870-48B9-B47B-1410C1CFBE5F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3D17-648A-4E35-AE0A-B0C9D723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645A-1870-48B9-B47B-1410C1CFBE5F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3D17-648A-4E35-AE0A-B0C9D723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645A-1870-48B9-B47B-1410C1CFBE5F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3D17-648A-4E35-AE0A-B0C9D723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645A-1870-48B9-B47B-1410C1CFBE5F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3D17-648A-4E35-AE0A-B0C9D723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645A-1870-48B9-B47B-1410C1CFBE5F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3D17-648A-4E35-AE0A-B0C9D723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645A-1870-48B9-B47B-1410C1CFBE5F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3D17-648A-4E35-AE0A-B0C9D723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645A-1870-48B9-B47B-1410C1CFBE5F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3D17-648A-4E35-AE0A-B0C9D723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645A-1870-48B9-B47B-1410C1CFBE5F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3D17-648A-4E35-AE0A-B0C9D723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645A-1870-48B9-B47B-1410C1CFBE5F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3D17-648A-4E35-AE0A-B0C9D723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8645A-1870-48B9-B47B-1410C1CFBE5F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E3D17-648A-4E35-AE0A-B0C9D723E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77724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70C0"/>
                </a:solidFill>
                <a:latin typeface="Comic Sans MS" pitchFamily="66" charset="0"/>
              </a:rPr>
              <a:t>Организация работы с родителями </a:t>
            </a:r>
            <a:br>
              <a:rPr lang="ru-RU" sz="31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Comic Sans MS" pitchFamily="66" charset="0"/>
              </a:rPr>
              <a:t>в МБДОУ </a:t>
            </a:r>
            <a:r>
              <a:rPr lang="ru-RU" sz="3100" b="1" dirty="0" err="1" smtClean="0">
                <a:solidFill>
                  <a:srgbClr val="0070C0"/>
                </a:solidFill>
                <a:latin typeface="Comic Sans MS" pitchFamily="66" charset="0"/>
              </a:rPr>
              <a:t>д</a:t>
            </a:r>
            <a:r>
              <a:rPr lang="ru-RU" sz="3100" b="1" dirty="0" smtClean="0">
                <a:solidFill>
                  <a:srgbClr val="0070C0"/>
                </a:solidFill>
                <a:latin typeface="Comic Sans MS" pitchFamily="66" charset="0"/>
              </a:rPr>
              <a:t>/с № 34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«СКАЗКА»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000372"/>
            <a:ext cx="6400800" cy="107157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C:\Documents and Settings\UserXP\Рабочий стол\post-14-1299576723888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412776"/>
            <a:ext cx="3528392" cy="3226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95936" y="2413338"/>
            <a:ext cx="46805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«От того, как прошло детство, кто вел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             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В.А. Сухомлинский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7786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нашей работы:</a:t>
            </a:r>
            <a:endParaRPr lang="ru-RU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643051"/>
            <a:ext cx="73581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 indent="-228600" algn="just">
              <a:buFont typeface="+mj-lt"/>
              <a:buAutoNum type="arabicPeriod"/>
            </a:pPr>
            <a:r>
              <a:rPr lang="ru-RU" sz="3200" baseline="0" dirty="0" smtClean="0">
                <a:solidFill>
                  <a:schemeClr val="accent2">
                    <a:lumMod val="75000"/>
                  </a:schemeClr>
                </a:solidFill>
              </a:rPr>
              <a:t>Создание условий для благоприятного климата взаимодействия с родителями</a:t>
            </a:r>
          </a:p>
          <a:p>
            <a:pPr marL="273050" indent="-228600" algn="just"/>
            <a:endParaRPr lang="ru-RU" sz="3200" baseline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3050" indent="-228600" algn="just"/>
            <a:r>
              <a:rPr lang="ru-RU" sz="3200" baseline="0" dirty="0" smtClean="0">
                <a:solidFill>
                  <a:schemeClr val="accent2">
                    <a:lumMod val="75000"/>
                  </a:schemeClr>
                </a:solidFill>
              </a:rPr>
              <a:t>2.Установление доверительных и партнерских отношений с родителями</a:t>
            </a:r>
          </a:p>
          <a:p>
            <a:pPr marL="273050" indent="-228600" algn="just"/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58800" indent="-514350" algn="just"/>
            <a:r>
              <a:rPr lang="ru-RU" sz="3200" baseline="0" dirty="0" smtClean="0">
                <a:solidFill>
                  <a:schemeClr val="accent2">
                    <a:lumMod val="75000"/>
                  </a:schemeClr>
                </a:solidFill>
              </a:rPr>
              <a:t>3.Вовлечение семьи в единое образовательное пространство</a:t>
            </a:r>
          </a:p>
          <a:p>
            <a:pPr marL="228600" indent="-228600" algn="just"/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28600" indent="-228600" algn="just">
              <a:buAutoNum type="arabicPeriod"/>
            </a:pP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228600" indent="-228600" algn="just"/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Формы общения педагогов </a:t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 семьей</a:t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 rot="20643702">
            <a:off x="301372" y="1541634"/>
            <a:ext cx="2595680" cy="1517972"/>
          </a:xfrm>
          <a:prstGeom prst="cloudCallout">
            <a:avLst>
              <a:gd name="adj1" fmla="val 51637"/>
              <a:gd name="adj2" fmla="val 4648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Родительские собрания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 rot="20304089">
            <a:off x="60424" y="4615336"/>
            <a:ext cx="3196638" cy="1714512"/>
          </a:xfrm>
          <a:prstGeom prst="cloudCallout">
            <a:avLst>
              <a:gd name="adj1" fmla="val 40341"/>
              <a:gd name="adj2" fmla="val 72890"/>
            </a:avLst>
          </a:prstGeom>
          <a:solidFill>
            <a:srgbClr val="6D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Оформление информационных уголков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771091">
            <a:off x="5384749" y="1669609"/>
            <a:ext cx="3628762" cy="1582006"/>
          </a:xfrm>
          <a:prstGeom prst="cloudCallou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Беседы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консультации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21355532">
            <a:off x="2890882" y="2848735"/>
            <a:ext cx="2857520" cy="1714512"/>
          </a:xfrm>
          <a:prstGeom prst="cloudCallou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7030A0"/>
                </a:solidFill>
              </a:rPr>
              <a:t>анкетирование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1197274">
            <a:off x="5825322" y="3704521"/>
            <a:ext cx="2643206" cy="2786082"/>
          </a:xfrm>
          <a:prstGeom prst="cloudCallou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с</a:t>
            </a:r>
            <a:r>
              <a:rPr lang="ru-RU" b="1" dirty="0" smtClean="0">
                <a:solidFill>
                  <a:srgbClr val="7030A0"/>
                </a:solidFill>
              </a:rPr>
              <a:t>овместные праздники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ф</a:t>
            </a:r>
            <a:r>
              <a:rPr lang="ru-RU" b="1" dirty="0" smtClean="0">
                <a:solidFill>
                  <a:srgbClr val="7030A0"/>
                </a:solidFill>
              </a:rPr>
              <a:t>естивали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конкурсы выставки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Формы и методы работы </a:t>
            </a:r>
            <a:b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с родителями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Общие групповые родительские собрания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Консультации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Занятия с участием родителей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Выставки детских работ, изготовленных вместе с родителями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Дни общения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Дни добрых дел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Дни открытых дверей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Участие родителей в подготовке и проведении праздников, досугов, 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Оформление </a:t>
            </a:r>
            <a:r>
              <a:rPr lang="ru-RU" sz="1800" dirty="0" err="1" smtClean="0">
                <a:solidFill>
                  <a:srgbClr val="7030A0"/>
                </a:solidFill>
                <a:latin typeface="Comic Sans MS" pitchFamily="66" charset="0"/>
              </a:rPr>
              <a:t>фотомантажей</a:t>
            </a:r>
            <a:endParaRPr lang="ru-RU" sz="1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Совместное создание предметно-развивающей среды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Работа с родительским комитетом группы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Беседы с детьми и родителями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Мастер-классы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Родительские гостиные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Семейный вернисаж</a:t>
            </a:r>
            <a:endParaRPr lang="ru-RU" sz="18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Танюша\2-я младшая группа\фото моей группы\DSC078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556792"/>
            <a:ext cx="3141487" cy="1926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email"/>
          <a:srcRect l="-5840" r="-13578"/>
          <a:stretch>
            <a:fillRect/>
          </a:stretch>
        </p:blipFill>
        <p:spPr bwMode="auto">
          <a:xfrm>
            <a:off x="6084168" y="1484784"/>
            <a:ext cx="3242086" cy="2036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D:\Танюша\2-я младшая группа\фото моей группы\DSC078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4725144"/>
            <a:ext cx="2718562" cy="1936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UserXP\Рабочий стол\фото д,с\DSC0013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2852936"/>
            <a:ext cx="3857652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E:\гр.№2=фото\PB24052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2200" y="4869160"/>
            <a:ext cx="2574582" cy="1839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3" y="0"/>
            <a:ext cx="316835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«День                  матери»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116632"/>
            <a:ext cx="3366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Нет дороже слова  мама.</a:t>
            </a:r>
          </a:p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Мама, милая моя!</a:t>
            </a:r>
          </a:p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Чтобы в жизни не  случилось,             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Будешь  рядышком  всегда.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XP\Рабочий стол\фото д,с\DSC0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3611">
            <a:off x="244673" y="3827657"/>
            <a:ext cx="2143140" cy="28575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UserXP\Рабочий стол\фото д,с\DSC000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14113">
            <a:off x="183238" y="260777"/>
            <a:ext cx="2845092" cy="2133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Documents and Settings\UserXP\Рабочий стол\фото д,с\DSC00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2635">
            <a:off x="6084168" y="4437112"/>
            <a:ext cx="2714644" cy="2035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Documents and Settings\UserXP\Рабочий стол\фото д,с\DSC001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38739">
            <a:off x="6003191" y="408031"/>
            <a:ext cx="2868904" cy="2151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2551837"/>
            <a:ext cx="475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«</a:t>
            </a:r>
            <a:r>
              <a:rPr lang="ru-RU" sz="2400" dirty="0" err="1" smtClean="0">
                <a:solidFill>
                  <a:srgbClr val="7030A0"/>
                </a:solidFill>
                <a:latin typeface="Comic Sans MS" pitchFamily="66" charset="0"/>
              </a:rPr>
              <a:t>Чебурашка</a:t>
            </a: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 и его друзья»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(творчество наших замечательных родителей для детей к конкурсу, посвященному 45-летию книги 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Э. Успенского 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«Крокодил Гена и его друзья»)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Танюша\2-я младшая группа\фото моей группы\DSC079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470732">
            <a:off x="319868" y="1603672"/>
            <a:ext cx="2931829" cy="246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C:\Documents and Settings\UserXP\Рабочий стол\фото д,с\DSC001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3933056"/>
            <a:ext cx="4151942" cy="2737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Documents and Settings\UserXP\Рабочий стол\фото д,с\DSC001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60958">
            <a:off x="5415888" y="1435752"/>
            <a:ext cx="3509000" cy="263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188641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«Советы Айболита»</a:t>
            </a:r>
            <a:r>
              <a:rPr lang="ru-RU" sz="2400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спортивный досуг с родителями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XP\Рабочий стол\фото д,с\DSC00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84668">
            <a:off x="2870727" y="1176589"/>
            <a:ext cx="3032715" cy="227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1626">
            <a:off x="3598873" y="3831165"/>
            <a:ext cx="3702857" cy="277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UserXP\Рабочий стол\фото д,с\DSC001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955755">
            <a:off x="207174" y="3928032"/>
            <a:ext cx="2571768" cy="293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UserXP\Рабочий стол\фото д,с\DSC00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91203">
            <a:off x="6267557" y="542362"/>
            <a:ext cx="2310279" cy="3080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8-конечная звезда 15"/>
          <p:cNvSpPr/>
          <p:nvPr/>
        </p:nvSpPr>
        <p:spPr>
          <a:xfrm rot="20210713">
            <a:off x="3363538" y="84575"/>
            <a:ext cx="2757870" cy="1743452"/>
          </a:xfrm>
          <a:prstGeom prst="star8">
            <a:avLst>
              <a:gd name="adj" fmla="val 278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BB0"/>
                </a:solidFill>
                <a:latin typeface="Segoe Script" pitchFamily="34" charset="0"/>
                <a:cs typeface="Gautami" pitchFamily="2"/>
              </a:rPr>
              <a:t>Семья Денисовых</a:t>
            </a:r>
            <a:endParaRPr lang="ru-RU" sz="1600" dirty="0">
              <a:solidFill>
                <a:srgbClr val="003BB0"/>
              </a:solidFill>
              <a:latin typeface="Segoe Script" pitchFamily="34" charset="0"/>
              <a:cs typeface="Gautami" pitchFamily="2"/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 rot="19954365">
            <a:off x="447754" y="2892901"/>
            <a:ext cx="3065223" cy="1600038"/>
          </a:xfrm>
          <a:prstGeom prst="star8">
            <a:avLst>
              <a:gd name="adj" fmla="val 296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Семья </a:t>
            </a:r>
            <a:r>
              <a:rPr lang="ru-RU" dirty="0" err="1" smtClean="0">
                <a:solidFill>
                  <a:srgbClr val="FF0000"/>
                </a:solidFill>
                <a:latin typeface="Segoe Print" pitchFamily="2" charset="0"/>
              </a:rPr>
              <a:t>Гольяновых</a:t>
            </a:r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9" name="12-конечная звезда 18"/>
          <p:cNvSpPr/>
          <p:nvPr/>
        </p:nvSpPr>
        <p:spPr>
          <a:xfrm rot="1985894">
            <a:off x="6411885" y="237238"/>
            <a:ext cx="2931985" cy="1280303"/>
          </a:xfrm>
          <a:prstGeom prst="star12">
            <a:avLst>
              <a:gd name="adj" fmla="val 3321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Segoe Script" pitchFamily="34" charset="0"/>
              </a:rPr>
              <a:t>Семья Фановых</a:t>
            </a:r>
            <a:endParaRPr lang="ru-RU" dirty="0">
              <a:solidFill>
                <a:schemeClr val="accent2"/>
              </a:solidFill>
              <a:latin typeface="Segoe Script" pitchFamily="34" charset="0"/>
            </a:endParaRPr>
          </a:p>
        </p:txBody>
      </p:sp>
      <p:sp>
        <p:nvSpPr>
          <p:cNvPr id="24" name="16-конечная звезда 23"/>
          <p:cNvSpPr/>
          <p:nvPr/>
        </p:nvSpPr>
        <p:spPr>
          <a:xfrm rot="2249607">
            <a:off x="6014992" y="3726524"/>
            <a:ext cx="3007706" cy="1419364"/>
          </a:xfrm>
          <a:prstGeom prst="star1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Segoe Print" pitchFamily="2" charset="0"/>
              </a:rPr>
              <a:t>Семья Высоцких и Некрасовых</a:t>
            </a:r>
            <a:endParaRPr lang="ru-RU" dirty="0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16632"/>
            <a:ext cx="367240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«Игрушка-самоделка на елку»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совместное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творчество детей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 родителей)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</TotalTime>
  <Words>222</Words>
  <Application>Microsoft Office PowerPoint</Application>
  <PresentationFormat>Экран (4:3)</PresentationFormat>
  <Paragraphs>66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Организация работы с родителями  в МБДОУ д/с № 34 «СКАЗКА»</vt:lpstr>
      <vt:lpstr>Слайд 2</vt:lpstr>
      <vt:lpstr>  Формы общения педагогов  с семьей  </vt:lpstr>
      <vt:lpstr>Формы и методы работы  с родителями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 с родителями  во 2-й мл.группе МБДОУ д/с № 34 </dc:title>
  <dc:creator>UserXP</dc:creator>
  <cp:lastModifiedBy>Старший Воспитатель</cp:lastModifiedBy>
  <cp:revision>109</cp:revision>
  <dcterms:created xsi:type="dcterms:W3CDTF">2012-01-17T12:21:07Z</dcterms:created>
  <dcterms:modified xsi:type="dcterms:W3CDTF">2012-03-21T10:52:45Z</dcterms:modified>
</cp:coreProperties>
</file>