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32" r:id="rId4"/>
    <p:sldMasterId id="2147483744" r:id="rId5"/>
  </p:sldMasterIdLst>
  <p:notesMasterIdLst>
    <p:notesMasterId r:id="rId18"/>
  </p:notesMasterIdLst>
  <p:sldIdLst>
    <p:sldId id="277" r:id="rId6"/>
    <p:sldId id="290" r:id="rId7"/>
    <p:sldId id="292" r:id="rId8"/>
    <p:sldId id="274" r:id="rId9"/>
    <p:sldId id="275" r:id="rId10"/>
    <p:sldId id="278" r:id="rId11"/>
    <p:sldId id="279" r:id="rId12"/>
    <p:sldId id="293" r:id="rId13"/>
    <p:sldId id="281" r:id="rId14"/>
    <p:sldId id="280" r:id="rId15"/>
    <p:sldId id="294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3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E3EE1-4031-405B-AD1F-8EE68907F1E1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6BD64-C052-445A-84B5-D21190990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24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4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image" Target="../media/image4.jpe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304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619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1373026-6895-4FF3-ADA9-57DCC380C0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D82CF-272C-4380-8F45-84A53EDD21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0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3DD2B-D67A-4FEF-94DC-9F5D3798E6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93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E4D9E-34D8-40D6-A57D-4C48322B91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80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A7058-014C-48FA-BE7C-82AC49411E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26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A3F18-D09E-46FD-B406-317A9D86B5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52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2E45F-3383-4C96-97F6-EA00472AC9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28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5AB17-F724-422D-8970-0A89A3003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98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167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F9068-3575-46F6-8038-7A181EF08C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57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57544-FB4B-4927-AA62-1A363BCFCE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16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5482F-B6A2-414C-896F-0F1A1FCD5C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96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80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588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19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118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073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392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338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054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433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27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775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16CCD7-2842-457F-A061-63CD212579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6B8C2-2B09-4BF6-9CEF-F3985DFE26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19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A090C-1D0A-4991-B440-88006F5D41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93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BD5F6-1B15-4692-9632-F797B54950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60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4691B-C070-49A0-A8A4-2795068ECC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55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508B3-D702-4983-B753-2980FAE691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61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444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9377E-AA83-4FAA-AC3E-E9512A669A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67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8B603-E466-48A6-BBFF-71DD3BBB9F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34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17BBF-EEC3-415D-9687-98DCD149C5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47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E7D46-8649-4567-A6DF-4DF08AC2E7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71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C4928-2BB0-47B2-A4A2-F2B3D6AAA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65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44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786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223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110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110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ags" Target="../tags/tag9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1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ags" Target="../tags/tag13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ags" Target="../tags/tag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24877C-50D0-4430-9BB3-6F9FE340CD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E3B1D4-4344-47FC-AD99-8106A92DB9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F6BBFE-3216-4DB4-9A2C-FF074FA40D1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22DFFD-BB3C-4C99-A0E9-97DCC354E6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467544" y="188640"/>
            <a:ext cx="8064896" cy="158417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Модель организации образовательного процесса в соответствии с ФГТ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9313" y="2216323"/>
            <a:ext cx="3240360" cy="1653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Совместная деятельность взрослого и ребенка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5292080" y="2216323"/>
            <a:ext cx="3428406" cy="1653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Самостоятельная деятельность детей</a:t>
            </a:r>
            <a:endParaRPr lang="ru-RU" sz="2800" b="1" dirty="0"/>
          </a:p>
        </p:txBody>
      </p:sp>
      <p:sp>
        <p:nvSpPr>
          <p:cNvPr id="13" name="Минус 12"/>
          <p:cNvSpPr/>
          <p:nvPr/>
        </p:nvSpPr>
        <p:spPr>
          <a:xfrm>
            <a:off x="359947" y="5159647"/>
            <a:ext cx="228600" cy="50405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инус 13"/>
          <p:cNvSpPr/>
          <p:nvPr/>
        </p:nvSpPr>
        <p:spPr>
          <a:xfrm>
            <a:off x="353244" y="5507783"/>
            <a:ext cx="228600" cy="50405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88547" y="4055426"/>
            <a:ext cx="27379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Непосредственно</a:t>
            </a:r>
          </a:p>
          <a:p>
            <a:r>
              <a:rPr lang="ru-RU" sz="2400" dirty="0" smtClean="0"/>
              <a:t> образовательная</a:t>
            </a:r>
          </a:p>
          <a:p>
            <a:r>
              <a:rPr lang="ru-RU" sz="2400" dirty="0" smtClean="0"/>
              <a:t> деятельность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72262" y="5202592"/>
            <a:ext cx="35173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Игра</a:t>
            </a:r>
          </a:p>
          <a:p>
            <a:r>
              <a:rPr lang="ru-RU" sz="2400" dirty="0" smtClean="0"/>
              <a:t>Наблюдение</a:t>
            </a:r>
          </a:p>
          <a:p>
            <a:r>
              <a:rPr lang="ru-RU" sz="2400" dirty="0" smtClean="0"/>
              <a:t>Экспериментирование</a:t>
            </a:r>
            <a:endParaRPr lang="ru-RU" sz="2400" dirty="0"/>
          </a:p>
        </p:txBody>
      </p:sp>
      <p:sp>
        <p:nvSpPr>
          <p:cNvPr id="18" name="Минус 17"/>
          <p:cNvSpPr/>
          <p:nvPr/>
        </p:nvSpPr>
        <p:spPr>
          <a:xfrm>
            <a:off x="359947" y="5855920"/>
            <a:ext cx="228600" cy="50405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007546" y="4055426"/>
            <a:ext cx="22626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Обогащенная</a:t>
            </a:r>
          </a:p>
          <a:p>
            <a:r>
              <a:rPr lang="ru-RU" sz="2400" dirty="0" smtClean="0"/>
              <a:t>Развивающая </a:t>
            </a:r>
          </a:p>
          <a:p>
            <a:r>
              <a:rPr lang="ru-RU" sz="2400" dirty="0" smtClean="0"/>
              <a:t>среда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53891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5" grpId="0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1907704" y="332656"/>
            <a:ext cx="4320480" cy="2160240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Живопись</a:t>
            </a: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>
            <a:off x="413538" y="2924944"/>
            <a:ext cx="2700300" cy="112526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натюрморт</a:t>
            </a:r>
            <a:endParaRPr lang="ru-RU" sz="2400" b="1" dirty="0"/>
          </a:p>
        </p:txBody>
      </p:sp>
      <p:sp>
        <p:nvSpPr>
          <p:cNvPr id="6" name="Овал 5"/>
          <p:cNvSpPr/>
          <p:nvPr/>
        </p:nvSpPr>
        <p:spPr>
          <a:xfrm>
            <a:off x="1547664" y="4583360"/>
            <a:ext cx="2700300" cy="10801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пейзаж</a:t>
            </a:r>
            <a:endParaRPr lang="ru-RU" sz="2400" b="1" dirty="0"/>
          </a:p>
        </p:txBody>
      </p:sp>
      <p:sp>
        <p:nvSpPr>
          <p:cNvPr id="8" name="Овал 7"/>
          <p:cNvSpPr/>
          <p:nvPr/>
        </p:nvSpPr>
        <p:spPr>
          <a:xfrm>
            <a:off x="5364088" y="2647762"/>
            <a:ext cx="2664296" cy="10801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портрет</a:t>
            </a:r>
            <a:endParaRPr lang="ru-RU" sz="2400" b="1" dirty="0"/>
          </a:p>
        </p:txBody>
      </p:sp>
      <p:sp>
        <p:nvSpPr>
          <p:cNvPr id="9" name="Овал 8"/>
          <p:cNvSpPr/>
          <p:nvPr/>
        </p:nvSpPr>
        <p:spPr>
          <a:xfrm>
            <a:off x="5148064" y="4581128"/>
            <a:ext cx="2664296" cy="10801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ж</a:t>
            </a:r>
            <a:r>
              <a:rPr lang="ru-RU" sz="2400" b="1" dirty="0" smtClean="0"/>
              <a:t>анровая живопись</a:t>
            </a:r>
            <a:endParaRPr lang="ru-RU" sz="24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90" y="3753579"/>
            <a:ext cx="2756024" cy="290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848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0" y="0"/>
            <a:ext cx="9144000" cy="13910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Художественная деятельность и</a:t>
            </a:r>
          </a:p>
          <a:p>
            <a:pPr algn="ctr"/>
            <a:r>
              <a:rPr lang="ru-RU" sz="3200" dirty="0" smtClean="0"/>
              <a:t> детское творчество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8982" y="4436516"/>
            <a:ext cx="3600400" cy="1809899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Изобразительно-выразительные умения</a:t>
            </a: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48064" y="4446215"/>
            <a:ext cx="3600400" cy="18002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Технические умения</a:t>
            </a: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19672" y="1832273"/>
            <a:ext cx="5904656" cy="18002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Развитие компонентов изобразительной</a:t>
            </a:r>
          </a:p>
          <a:p>
            <a:pPr algn="ctr"/>
            <a:r>
              <a:rPr lang="ru-RU" sz="3200" dirty="0" smtClean="0"/>
              <a:t>деятельности,</a:t>
            </a:r>
          </a:p>
          <a:p>
            <a:pPr algn="ctr"/>
            <a:r>
              <a:rPr lang="ru-RU" sz="3200" dirty="0" smtClean="0"/>
              <a:t>творческих проявлений</a:t>
            </a:r>
            <a:endParaRPr lang="ru-RU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867756"/>
            <a:ext cx="23812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217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00" y="1412776"/>
            <a:ext cx="6055968" cy="513854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5536" y="87447"/>
            <a:ext cx="8003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046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4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4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0" y="6946"/>
            <a:ext cx="9144000" cy="86409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Структура развивающего занятия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6420" y="862798"/>
            <a:ext cx="9049272" cy="606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     Мотивация</a:t>
            </a:r>
          </a:p>
          <a:p>
            <a:r>
              <a:rPr lang="ru-RU" sz="2400" dirty="0" smtClean="0"/>
              <a:t>-включение ребенка в познавательную деятельность через </a:t>
            </a:r>
          </a:p>
          <a:p>
            <a:r>
              <a:rPr lang="ru-RU" sz="2400" dirty="0" smtClean="0"/>
              <a:t>игровую ситуацию</a:t>
            </a:r>
          </a:p>
          <a:p>
            <a:r>
              <a:rPr lang="ru-RU" sz="2400" dirty="0" smtClean="0"/>
              <a:t>-создание ситуации успеха</a:t>
            </a:r>
          </a:p>
          <a:p>
            <a:r>
              <a:rPr lang="ru-RU" sz="2400" dirty="0" smtClean="0"/>
              <a:t>-постановка цели занятия через раскрытие учебной</a:t>
            </a:r>
          </a:p>
          <a:p>
            <a:r>
              <a:rPr lang="ru-RU" sz="2400" dirty="0" smtClean="0"/>
              <a:t> задачи перед детьми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Открытие нового материала</a:t>
            </a:r>
          </a:p>
          <a:p>
            <a:r>
              <a:rPr lang="ru-RU" sz="2400" dirty="0" smtClean="0"/>
              <a:t>-восприятия З.У.Н, </a:t>
            </a:r>
            <a:r>
              <a:rPr lang="ru-RU" sz="2400" dirty="0" err="1" smtClean="0"/>
              <a:t>явл</a:t>
            </a:r>
            <a:r>
              <a:rPr lang="ru-RU" sz="2400" dirty="0" smtClean="0"/>
              <a:t>. основой для открытия нового знания</a:t>
            </a:r>
          </a:p>
          <a:p>
            <a:r>
              <a:rPr lang="ru-RU" sz="2400" dirty="0" smtClean="0"/>
              <a:t>-акцентирование внимания на затруднениях через</a:t>
            </a:r>
          </a:p>
          <a:p>
            <a:r>
              <a:rPr lang="ru-RU" sz="2400" dirty="0"/>
              <a:t>-</a:t>
            </a:r>
            <a:r>
              <a:rPr lang="ru-RU" sz="2400" dirty="0" smtClean="0"/>
              <a:t>столкновения знания с незнанием</a:t>
            </a:r>
          </a:p>
          <a:p>
            <a:r>
              <a:rPr lang="ru-RU" sz="2400" dirty="0" smtClean="0"/>
              <a:t>-выдвижение идей</a:t>
            </a:r>
          </a:p>
          <a:p>
            <a:r>
              <a:rPr lang="ru-RU" sz="2400" dirty="0" smtClean="0"/>
              <a:t>-выбор целей, игровые ситуации, задании в тетрадях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Итог</a:t>
            </a:r>
          </a:p>
          <a:p>
            <a:r>
              <a:rPr lang="ru-RU" sz="2400" dirty="0" smtClean="0"/>
              <a:t>-фиксация в речи детей новых знаний</a:t>
            </a:r>
          </a:p>
          <a:p>
            <a:r>
              <a:rPr lang="ru-RU" sz="2400" dirty="0" smtClean="0"/>
              <a:t>-осмысление достижений</a:t>
            </a:r>
          </a:p>
          <a:p>
            <a:r>
              <a:rPr lang="ru-RU" sz="2400" dirty="0" smtClean="0"/>
              <a:t>самооценка</a:t>
            </a:r>
          </a:p>
        </p:txBody>
      </p:sp>
      <p:sp>
        <p:nvSpPr>
          <p:cNvPr id="4" name="Блок-схема: узел 3"/>
          <p:cNvSpPr/>
          <p:nvPr/>
        </p:nvSpPr>
        <p:spPr>
          <a:xfrm rot="202949">
            <a:off x="117794" y="3102147"/>
            <a:ext cx="457200" cy="362297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Блок-схема: узел 5"/>
          <p:cNvSpPr/>
          <p:nvPr/>
        </p:nvSpPr>
        <p:spPr>
          <a:xfrm rot="202949">
            <a:off x="117794" y="5314381"/>
            <a:ext cx="457200" cy="362297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Блок-схема: узел 6"/>
          <p:cNvSpPr/>
          <p:nvPr/>
        </p:nvSpPr>
        <p:spPr>
          <a:xfrm rot="202949">
            <a:off x="117794" y="959864"/>
            <a:ext cx="457200" cy="362297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1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224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27584" y="226616"/>
            <a:ext cx="6912768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</a:rPr>
              <a:t>Художественное творчество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1453009"/>
            <a:ext cx="6921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  интегрируется</a:t>
            </a:r>
            <a:r>
              <a:rPr lang="ru-RU" sz="2800" dirty="0" smtClean="0"/>
              <a:t> </a:t>
            </a:r>
            <a:r>
              <a:rPr lang="ru-RU" sz="2800" b="1" dirty="0" smtClean="0"/>
              <a:t>с </a:t>
            </a:r>
          </a:p>
          <a:p>
            <a:r>
              <a:rPr lang="ru-RU" sz="2800" b="1" dirty="0"/>
              <a:t>о</a:t>
            </a:r>
            <a:r>
              <a:rPr lang="ru-RU" sz="2800" b="1" dirty="0" smtClean="0"/>
              <a:t>бразовательными областями:  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-46261" y="3853426"/>
            <a:ext cx="49573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400" b="1" dirty="0"/>
          </a:p>
        </p:txBody>
      </p:sp>
      <p:sp>
        <p:nvSpPr>
          <p:cNvPr id="6" name="Стрелка влево 5"/>
          <p:cNvSpPr/>
          <p:nvPr/>
        </p:nvSpPr>
        <p:spPr>
          <a:xfrm>
            <a:off x="28574" y="2313919"/>
            <a:ext cx="4068490" cy="1224136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«Познание»</a:t>
            </a:r>
          </a:p>
        </p:txBody>
      </p:sp>
      <p:sp>
        <p:nvSpPr>
          <p:cNvPr id="10" name="Стрелка влево 9"/>
          <p:cNvSpPr/>
          <p:nvPr/>
        </p:nvSpPr>
        <p:spPr>
          <a:xfrm>
            <a:off x="28574" y="5358111"/>
            <a:ext cx="4065117" cy="1224136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«Коммуникация»</a:t>
            </a:r>
          </a:p>
        </p:txBody>
      </p:sp>
      <p:sp>
        <p:nvSpPr>
          <p:cNvPr id="11" name="Стрелка влево 10"/>
          <p:cNvSpPr/>
          <p:nvPr/>
        </p:nvSpPr>
        <p:spPr>
          <a:xfrm>
            <a:off x="28574" y="3887005"/>
            <a:ext cx="4061149" cy="1224136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«Социализация»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5168628" y="2407116"/>
            <a:ext cx="3995936" cy="1224136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«Художественная литература»</a:t>
            </a:r>
            <a:endParaRPr lang="ru-RU" sz="2800" b="1" dirty="0"/>
          </a:p>
        </p:txBody>
      </p:sp>
      <p:sp>
        <p:nvSpPr>
          <p:cNvPr id="27" name="Стрелка вправо 26"/>
          <p:cNvSpPr/>
          <p:nvPr/>
        </p:nvSpPr>
        <p:spPr>
          <a:xfrm>
            <a:off x="5168628" y="3850890"/>
            <a:ext cx="3995936" cy="1224136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«Музыка»</a:t>
            </a:r>
            <a:endParaRPr lang="ru-RU" sz="2800" b="1" dirty="0"/>
          </a:p>
        </p:txBody>
      </p:sp>
      <p:sp>
        <p:nvSpPr>
          <p:cNvPr id="28" name="Стрелка вправо 27"/>
          <p:cNvSpPr/>
          <p:nvPr/>
        </p:nvSpPr>
        <p:spPr>
          <a:xfrm>
            <a:off x="5128592" y="5404277"/>
            <a:ext cx="3995936" cy="1224136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«Труд»</a:t>
            </a:r>
          </a:p>
          <a:p>
            <a:pPr algn="ctr"/>
            <a:r>
              <a:rPr lang="ru-RU" sz="2400" dirty="0"/>
              <a:t>с</a:t>
            </a:r>
            <a:r>
              <a:rPr lang="ru-RU" sz="2400" dirty="0" smtClean="0"/>
              <a:t>о средней группы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63764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  <p:bldP spid="10" grpId="0" animBg="1"/>
      <p:bldP spid="11" grpId="0" animBg="1"/>
      <p:bldP spid="13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91257" y="332656"/>
            <a:ext cx="771933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Художественное творчество</a:t>
            </a:r>
            <a:endParaRPr lang="ru-RU" sz="4000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86426" y="2277744"/>
            <a:ext cx="4464496" cy="133171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dirty="0">
                <a:solidFill>
                  <a:schemeClr val="bg1"/>
                </a:solidFill>
              </a:rPr>
              <a:t>1.Приобщение к изобразительному</a:t>
            </a:r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искусству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093783" y="4293096"/>
            <a:ext cx="4416805" cy="133171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2.Художественная деятельность и детское творчество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26" y="3717032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111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5348" y="332656"/>
            <a:ext cx="8064896" cy="134644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2 младшая группа</a:t>
            </a:r>
            <a:endParaRPr lang="ru-RU" sz="5400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324253" y="2204864"/>
            <a:ext cx="5963707" cy="914400"/>
          </a:xfrm>
          <a:prstGeom prst="round2DiagRect">
            <a:avLst/>
          </a:prstGeom>
          <a:solidFill>
            <a:srgbClr val="3663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Приобщение к изобразительному искусству</a:t>
            </a:r>
            <a:endParaRPr lang="ru-RU" sz="2800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8" y="3699266"/>
            <a:ext cx="3776136" cy="1365539"/>
          </a:xfrm>
          <a:prstGeom prst="round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Народные игрушки и предметы промысла</a:t>
            </a:r>
            <a:endParaRPr lang="ru-RU" sz="2800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923928" y="5290828"/>
            <a:ext cx="3826059" cy="1139969"/>
          </a:xfrm>
          <a:prstGeom prst="round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Иллюстрации, живописные картины</a:t>
            </a:r>
            <a:endParaRPr lang="ru-RU" sz="2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988840"/>
            <a:ext cx="838200" cy="3301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223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170" y="1787332"/>
            <a:ext cx="79351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1.Формировать у детей умение правильно держать </a:t>
            </a:r>
          </a:p>
          <a:p>
            <a:r>
              <a:rPr lang="ru-RU" sz="2400" dirty="0"/>
              <a:t>к</a:t>
            </a:r>
            <a:r>
              <a:rPr lang="ru-RU" sz="2400" dirty="0" smtClean="0"/>
              <a:t>арандаш, кисть. Аккуратно набирать краску на кисть.</a:t>
            </a:r>
          </a:p>
          <a:p>
            <a:r>
              <a:rPr lang="ru-RU" sz="2400" dirty="0" smtClean="0"/>
              <a:t>Снимать лишнюю краску, промывать кисть и</a:t>
            </a:r>
          </a:p>
          <a:p>
            <a:r>
              <a:rPr lang="ru-RU" sz="2400" dirty="0" smtClean="0"/>
              <a:t> использовать салфетку для обсушивания.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6645" y="5040941"/>
            <a:ext cx="79449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3</a:t>
            </a:r>
            <a:r>
              <a:rPr lang="ru-RU" sz="2400" dirty="0" smtClean="0"/>
              <a:t>.Создавать простейшие изображения(предметные,</a:t>
            </a:r>
          </a:p>
          <a:p>
            <a:r>
              <a:rPr lang="ru-RU" sz="2400" dirty="0"/>
              <a:t>с</a:t>
            </a:r>
            <a:r>
              <a:rPr lang="ru-RU" sz="2400" dirty="0" smtClean="0"/>
              <a:t>южетные и декоративные)на основе линий, штрихов,</a:t>
            </a:r>
          </a:p>
          <a:p>
            <a:r>
              <a:rPr lang="ru-RU" sz="2400" dirty="0" smtClean="0"/>
              <a:t>пятен и простых форм.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755575" y="132130"/>
            <a:ext cx="6912769" cy="120243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Художественная деятельность и</a:t>
            </a:r>
          </a:p>
          <a:p>
            <a:pPr algn="ctr"/>
            <a:r>
              <a:rPr lang="ru-RU" sz="3200" dirty="0" smtClean="0"/>
              <a:t> детское творчество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76645" y="3717032"/>
            <a:ext cx="79010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2</a:t>
            </a:r>
            <a:r>
              <a:rPr lang="ru-RU" sz="2400" dirty="0" smtClean="0"/>
              <a:t>.Различать и называть основные цвета и некоторые </a:t>
            </a:r>
          </a:p>
          <a:p>
            <a:r>
              <a:rPr lang="ru-RU" sz="2400" dirty="0"/>
              <a:t>о</a:t>
            </a:r>
            <a:r>
              <a:rPr lang="ru-RU" sz="2400" dirty="0" smtClean="0"/>
              <a:t>ттенки.</a:t>
            </a:r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787332"/>
            <a:ext cx="838200" cy="385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54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465348" y="116632"/>
            <a:ext cx="8064896" cy="134644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Средняя  группа</a:t>
            </a:r>
            <a:endParaRPr lang="ru-RU" sz="5400" dirty="0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324253" y="1628800"/>
            <a:ext cx="5963707" cy="914400"/>
          </a:xfrm>
          <a:prstGeom prst="round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Приобщение к изобразительному искусству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108602" y="2725489"/>
            <a:ext cx="3239262" cy="1202432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Декоративно-прикладное искусство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258823" y="3068960"/>
            <a:ext cx="2809410" cy="1321296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Графика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5972859" y="3555569"/>
            <a:ext cx="2808312" cy="1198984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Живопись</a:t>
            </a:r>
            <a:endParaRPr lang="ru-RU" sz="2400" dirty="0"/>
          </a:p>
        </p:txBody>
      </p:sp>
      <p:sp>
        <p:nvSpPr>
          <p:cNvPr id="8" name="Облако 7"/>
          <p:cNvSpPr/>
          <p:nvPr/>
        </p:nvSpPr>
        <p:spPr>
          <a:xfrm>
            <a:off x="324077" y="4172162"/>
            <a:ext cx="2808312" cy="1229283"/>
          </a:xfrm>
          <a:prstGeom prst="clou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Скульптура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2195736" y="5157192"/>
            <a:ext cx="3096344" cy="1229283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Архитектура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5784472" y="5301208"/>
            <a:ext cx="2987521" cy="1430182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Посещение музея</a:t>
            </a:r>
            <a:endParaRPr lang="ru-RU" sz="24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056" y="1765626"/>
            <a:ext cx="2531944" cy="178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156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0" y="0"/>
            <a:ext cx="9144000" cy="13910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Художественная деятельность и</a:t>
            </a:r>
          </a:p>
          <a:p>
            <a:pPr algn="ctr"/>
            <a:r>
              <a:rPr lang="ru-RU" sz="3200" dirty="0" smtClean="0"/>
              <a:t> детское творчество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10394" y="2696357"/>
            <a:ext cx="3600400" cy="18002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Изобразительно-выразительные умения</a:t>
            </a: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4048" y="4496557"/>
            <a:ext cx="3600400" cy="18002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Технические умения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772816"/>
            <a:ext cx="2376264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908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439030" y="116632"/>
            <a:ext cx="8064896" cy="172819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Старшая группа</a:t>
            </a:r>
          </a:p>
          <a:p>
            <a:pPr algn="ctr"/>
            <a:r>
              <a:rPr lang="ru-RU" sz="5400" dirty="0" smtClean="0"/>
              <a:t>Подготовительная гр.</a:t>
            </a:r>
            <a:endParaRPr lang="ru-RU" sz="5400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229977" y="1988840"/>
            <a:ext cx="5963707" cy="914400"/>
          </a:xfrm>
          <a:prstGeom prst="round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Приобщение к изобразительному искусству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19561" y="3199510"/>
            <a:ext cx="3239262" cy="1202432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Декоративно-прикладное искусство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258823" y="3433257"/>
            <a:ext cx="2809410" cy="1321296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Графика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6116192" y="3705290"/>
            <a:ext cx="2655802" cy="1393304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Живопись</a:t>
            </a:r>
            <a:endParaRPr lang="ru-RU" sz="2400" dirty="0"/>
          </a:p>
        </p:txBody>
      </p:sp>
      <p:sp>
        <p:nvSpPr>
          <p:cNvPr id="8" name="Облако 7"/>
          <p:cNvSpPr/>
          <p:nvPr/>
        </p:nvSpPr>
        <p:spPr>
          <a:xfrm>
            <a:off x="289251" y="4786803"/>
            <a:ext cx="2808312" cy="1229283"/>
          </a:xfrm>
          <a:prstGeom prst="clou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Скульптура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2688454" y="5401444"/>
            <a:ext cx="3096344" cy="1229283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Архитектура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5784472" y="5301208"/>
            <a:ext cx="2987521" cy="1430182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Посещение музея</a:t>
            </a:r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988840"/>
            <a:ext cx="2719577" cy="192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547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heme/theme1.xml><?xml version="1.0" encoding="utf-8"?>
<a:theme xmlns:a="http://schemas.openxmlformats.org/drawingml/2006/main" name="ind_2027_slide">
  <a:themeElements>
    <a:clrScheme name="Тема Office 2">
      <a:dk1>
        <a:srgbClr val="000000"/>
      </a:dk1>
      <a:lt1>
        <a:srgbClr val="66FFFF"/>
      </a:lt1>
      <a:dk2>
        <a:srgbClr val="000000"/>
      </a:dk2>
      <a:lt2>
        <a:srgbClr val="CCCCCC"/>
      </a:lt2>
      <a:accent1>
        <a:srgbClr val="8A8400"/>
      </a:accent1>
      <a:accent2>
        <a:srgbClr val="3168A3"/>
      </a:accent2>
      <a:accent3>
        <a:srgbClr val="B8FFFF"/>
      </a:accent3>
      <a:accent4>
        <a:srgbClr val="000000"/>
      </a:accent4>
      <a:accent5>
        <a:srgbClr val="C4C2AA"/>
      </a:accent5>
      <a:accent6>
        <a:srgbClr val="2B5E93"/>
      </a:accent6>
      <a:hlink>
        <a:srgbClr val="00898A"/>
      </a:hlink>
      <a:folHlink>
        <a:srgbClr val="15A3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66FFFF"/>
        </a:lt1>
        <a:dk2>
          <a:srgbClr val="000000"/>
        </a:dk2>
        <a:lt2>
          <a:srgbClr val="CCCCCC"/>
        </a:lt2>
        <a:accent1>
          <a:srgbClr val="00A4A4"/>
        </a:accent1>
        <a:accent2>
          <a:srgbClr val="00C2C2"/>
        </a:accent2>
        <a:accent3>
          <a:srgbClr val="B8FFFF"/>
        </a:accent3>
        <a:accent4>
          <a:srgbClr val="000000"/>
        </a:accent4>
        <a:accent5>
          <a:srgbClr val="AACFCF"/>
        </a:accent5>
        <a:accent6>
          <a:srgbClr val="00B0B0"/>
        </a:accent6>
        <a:hlink>
          <a:srgbClr val="006363"/>
        </a:hlink>
        <a:folHlink>
          <a:srgbClr val="0085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66FFFF"/>
        </a:lt1>
        <a:dk2>
          <a:srgbClr val="000000"/>
        </a:dk2>
        <a:lt2>
          <a:srgbClr val="CCCCCC"/>
        </a:lt2>
        <a:accent1>
          <a:srgbClr val="8A8400"/>
        </a:accent1>
        <a:accent2>
          <a:srgbClr val="3168A3"/>
        </a:accent2>
        <a:accent3>
          <a:srgbClr val="B8FFFF"/>
        </a:accent3>
        <a:accent4>
          <a:srgbClr val="000000"/>
        </a:accent4>
        <a:accent5>
          <a:srgbClr val="C4C2AA"/>
        </a:accent5>
        <a:accent6>
          <a:srgbClr val="2B5E93"/>
        </a:accent6>
        <a:hlink>
          <a:srgbClr val="00898A"/>
        </a:hlink>
        <a:folHlink>
          <a:srgbClr val="15A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66FFFF"/>
        </a:lt1>
        <a:dk2>
          <a:srgbClr val="000000"/>
        </a:dk2>
        <a:lt2>
          <a:srgbClr val="CCCCCC"/>
        </a:lt2>
        <a:accent1>
          <a:srgbClr val="8E5D1D"/>
        </a:accent1>
        <a:accent2>
          <a:srgbClr val="00898A"/>
        </a:accent2>
        <a:accent3>
          <a:srgbClr val="B8FFFF"/>
        </a:accent3>
        <a:accent4>
          <a:srgbClr val="000000"/>
        </a:accent4>
        <a:accent5>
          <a:srgbClr val="C6B6AB"/>
        </a:accent5>
        <a:accent6>
          <a:srgbClr val="007C7D"/>
        </a:accent6>
        <a:hlink>
          <a:srgbClr val="994C52"/>
        </a:hlink>
        <a:folHlink>
          <a:srgbClr val="4F4A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66FFFF"/>
        </a:lt1>
        <a:dk2>
          <a:srgbClr val="000000"/>
        </a:dk2>
        <a:lt2>
          <a:srgbClr val="CCCCCC"/>
        </a:lt2>
        <a:accent1>
          <a:srgbClr val="8C8800"/>
        </a:accent1>
        <a:accent2>
          <a:srgbClr val="00898A"/>
        </a:accent2>
        <a:accent3>
          <a:srgbClr val="B8FFFF"/>
        </a:accent3>
        <a:accent4>
          <a:srgbClr val="000000"/>
        </a:accent4>
        <a:accent5>
          <a:srgbClr val="C5C3AA"/>
        </a:accent5>
        <a:accent6>
          <a:srgbClr val="007C7D"/>
        </a:accent6>
        <a:hlink>
          <a:srgbClr val="995A3D"/>
        </a:hlink>
        <a:folHlink>
          <a:srgbClr val="734F8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A4A4"/>
        </a:accent1>
        <a:accent2>
          <a:srgbClr val="00C2C2"/>
        </a:accent2>
        <a:accent3>
          <a:srgbClr val="FFFFFF"/>
        </a:accent3>
        <a:accent4>
          <a:srgbClr val="000000"/>
        </a:accent4>
        <a:accent5>
          <a:srgbClr val="AACFCF"/>
        </a:accent5>
        <a:accent6>
          <a:srgbClr val="00B0B0"/>
        </a:accent6>
        <a:hlink>
          <a:srgbClr val="006363"/>
        </a:hlink>
        <a:folHlink>
          <a:srgbClr val="0085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A8400"/>
        </a:accent1>
        <a:accent2>
          <a:srgbClr val="3168A3"/>
        </a:accent2>
        <a:accent3>
          <a:srgbClr val="FFFFFF"/>
        </a:accent3>
        <a:accent4>
          <a:srgbClr val="000000"/>
        </a:accent4>
        <a:accent5>
          <a:srgbClr val="C4C2AA"/>
        </a:accent5>
        <a:accent6>
          <a:srgbClr val="2B5E93"/>
        </a:accent6>
        <a:hlink>
          <a:srgbClr val="00898A"/>
        </a:hlink>
        <a:folHlink>
          <a:srgbClr val="15A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E5D1D"/>
        </a:accent1>
        <a:accent2>
          <a:srgbClr val="00898A"/>
        </a:accent2>
        <a:accent3>
          <a:srgbClr val="FFFFFF"/>
        </a:accent3>
        <a:accent4>
          <a:srgbClr val="000000"/>
        </a:accent4>
        <a:accent5>
          <a:srgbClr val="C6B6AB"/>
        </a:accent5>
        <a:accent6>
          <a:srgbClr val="007C7D"/>
        </a:accent6>
        <a:hlink>
          <a:srgbClr val="994C52"/>
        </a:hlink>
        <a:folHlink>
          <a:srgbClr val="4F4A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8800"/>
        </a:accent1>
        <a:accent2>
          <a:srgbClr val="00898A"/>
        </a:accent2>
        <a:accent3>
          <a:srgbClr val="FFFFFF"/>
        </a:accent3>
        <a:accent4>
          <a:srgbClr val="000000"/>
        </a:accent4>
        <a:accent5>
          <a:srgbClr val="C5C3AA"/>
        </a:accent5>
        <a:accent6>
          <a:srgbClr val="007C7D"/>
        </a:accent6>
        <a:hlink>
          <a:srgbClr val="995A3D"/>
        </a:hlink>
        <a:folHlink>
          <a:srgbClr val="734F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66FFFF"/>
      </a:lt1>
      <a:dk2>
        <a:srgbClr val="000000"/>
      </a:dk2>
      <a:lt2>
        <a:srgbClr val="CCCCCC"/>
      </a:lt2>
      <a:accent1>
        <a:srgbClr val="8A8400"/>
      </a:accent1>
      <a:accent2>
        <a:srgbClr val="3168A3"/>
      </a:accent2>
      <a:accent3>
        <a:srgbClr val="B8FFFF"/>
      </a:accent3>
      <a:accent4>
        <a:srgbClr val="000000"/>
      </a:accent4>
      <a:accent5>
        <a:srgbClr val="C4C2AA"/>
      </a:accent5>
      <a:accent6>
        <a:srgbClr val="2B5E93"/>
      </a:accent6>
      <a:hlink>
        <a:srgbClr val="00898A"/>
      </a:hlink>
      <a:folHlink>
        <a:srgbClr val="15A3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66FFFF"/>
        </a:lt1>
        <a:dk2>
          <a:srgbClr val="000000"/>
        </a:dk2>
        <a:lt2>
          <a:srgbClr val="CCCCCC"/>
        </a:lt2>
        <a:accent1>
          <a:srgbClr val="00A4A4"/>
        </a:accent1>
        <a:accent2>
          <a:srgbClr val="00C2C2"/>
        </a:accent2>
        <a:accent3>
          <a:srgbClr val="B8FFFF"/>
        </a:accent3>
        <a:accent4>
          <a:srgbClr val="000000"/>
        </a:accent4>
        <a:accent5>
          <a:srgbClr val="AACFCF"/>
        </a:accent5>
        <a:accent6>
          <a:srgbClr val="00B0B0"/>
        </a:accent6>
        <a:hlink>
          <a:srgbClr val="006363"/>
        </a:hlink>
        <a:folHlink>
          <a:srgbClr val="0085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66FFFF"/>
        </a:lt1>
        <a:dk2>
          <a:srgbClr val="000000"/>
        </a:dk2>
        <a:lt2>
          <a:srgbClr val="CCCCCC"/>
        </a:lt2>
        <a:accent1>
          <a:srgbClr val="8A8400"/>
        </a:accent1>
        <a:accent2>
          <a:srgbClr val="3168A3"/>
        </a:accent2>
        <a:accent3>
          <a:srgbClr val="B8FFFF"/>
        </a:accent3>
        <a:accent4>
          <a:srgbClr val="000000"/>
        </a:accent4>
        <a:accent5>
          <a:srgbClr val="C4C2AA"/>
        </a:accent5>
        <a:accent6>
          <a:srgbClr val="2B5E93"/>
        </a:accent6>
        <a:hlink>
          <a:srgbClr val="00898A"/>
        </a:hlink>
        <a:folHlink>
          <a:srgbClr val="15A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66FFFF"/>
        </a:lt1>
        <a:dk2>
          <a:srgbClr val="000000"/>
        </a:dk2>
        <a:lt2>
          <a:srgbClr val="CCCCCC"/>
        </a:lt2>
        <a:accent1>
          <a:srgbClr val="8E5D1D"/>
        </a:accent1>
        <a:accent2>
          <a:srgbClr val="00898A"/>
        </a:accent2>
        <a:accent3>
          <a:srgbClr val="B8FFFF"/>
        </a:accent3>
        <a:accent4>
          <a:srgbClr val="000000"/>
        </a:accent4>
        <a:accent5>
          <a:srgbClr val="C6B6AB"/>
        </a:accent5>
        <a:accent6>
          <a:srgbClr val="007C7D"/>
        </a:accent6>
        <a:hlink>
          <a:srgbClr val="994C52"/>
        </a:hlink>
        <a:folHlink>
          <a:srgbClr val="4F4A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66FFFF"/>
        </a:lt1>
        <a:dk2>
          <a:srgbClr val="000000"/>
        </a:dk2>
        <a:lt2>
          <a:srgbClr val="CCCCCC"/>
        </a:lt2>
        <a:accent1>
          <a:srgbClr val="8C8800"/>
        </a:accent1>
        <a:accent2>
          <a:srgbClr val="00898A"/>
        </a:accent2>
        <a:accent3>
          <a:srgbClr val="B8FFFF"/>
        </a:accent3>
        <a:accent4>
          <a:srgbClr val="000000"/>
        </a:accent4>
        <a:accent5>
          <a:srgbClr val="C5C3AA"/>
        </a:accent5>
        <a:accent6>
          <a:srgbClr val="007C7D"/>
        </a:accent6>
        <a:hlink>
          <a:srgbClr val="995A3D"/>
        </a:hlink>
        <a:folHlink>
          <a:srgbClr val="734F8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A4A4"/>
        </a:accent1>
        <a:accent2>
          <a:srgbClr val="00C2C2"/>
        </a:accent2>
        <a:accent3>
          <a:srgbClr val="FFFFFF"/>
        </a:accent3>
        <a:accent4>
          <a:srgbClr val="000000"/>
        </a:accent4>
        <a:accent5>
          <a:srgbClr val="AACFCF"/>
        </a:accent5>
        <a:accent6>
          <a:srgbClr val="00B0B0"/>
        </a:accent6>
        <a:hlink>
          <a:srgbClr val="006363"/>
        </a:hlink>
        <a:folHlink>
          <a:srgbClr val="0085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A8400"/>
        </a:accent1>
        <a:accent2>
          <a:srgbClr val="3168A3"/>
        </a:accent2>
        <a:accent3>
          <a:srgbClr val="FFFFFF"/>
        </a:accent3>
        <a:accent4>
          <a:srgbClr val="000000"/>
        </a:accent4>
        <a:accent5>
          <a:srgbClr val="C4C2AA"/>
        </a:accent5>
        <a:accent6>
          <a:srgbClr val="2B5E93"/>
        </a:accent6>
        <a:hlink>
          <a:srgbClr val="00898A"/>
        </a:hlink>
        <a:folHlink>
          <a:srgbClr val="15A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E5D1D"/>
        </a:accent1>
        <a:accent2>
          <a:srgbClr val="00898A"/>
        </a:accent2>
        <a:accent3>
          <a:srgbClr val="FFFFFF"/>
        </a:accent3>
        <a:accent4>
          <a:srgbClr val="000000"/>
        </a:accent4>
        <a:accent5>
          <a:srgbClr val="C6B6AB"/>
        </a:accent5>
        <a:accent6>
          <a:srgbClr val="007C7D"/>
        </a:accent6>
        <a:hlink>
          <a:srgbClr val="994C52"/>
        </a:hlink>
        <a:folHlink>
          <a:srgbClr val="4F4A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8800"/>
        </a:accent1>
        <a:accent2>
          <a:srgbClr val="00898A"/>
        </a:accent2>
        <a:accent3>
          <a:srgbClr val="FFFFFF"/>
        </a:accent3>
        <a:accent4>
          <a:srgbClr val="000000"/>
        </a:accent4>
        <a:accent5>
          <a:srgbClr val="C5C3AA"/>
        </a:accent5>
        <a:accent6>
          <a:srgbClr val="007C7D"/>
        </a:accent6>
        <a:hlink>
          <a:srgbClr val="995A3D"/>
        </a:hlink>
        <a:folHlink>
          <a:srgbClr val="734F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d_0223_slide">
  <a:themeElements>
    <a:clrScheme name="Тема Office 2">
      <a:dk1>
        <a:srgbClr val="000000"/>
      </a:dk1>
      <a:lt1>
        <a:srgbClr val="FFCC99"/>
      </a:lt1>
      <a:dk2>
        <a:srgbClr val="000000"/>
      </a:dk2>
      <a:lt2>
        <a:srgbClr val="CCCCCC"/>
      </a:lt2>
      <a:accent1>
        <a:srgbClr val="8C3823"/>
      </a:accent1>
      <a:accent2>
        <a:srgbClr val="6E4D00"/>
      </a:accent2>
      <a:accent3>
        <a:srgbClr val="FFE2CA"/>
      </a:accent3>
      <a:accent4>
        <a:srgbClr val="000000"/>
      </a:accent4>
      <a:accent5>
        <a:srgbClr val="C5AEAC"/>
      </a:accent5>
      <a:accent6>
        <a:srgbClr val="634500"/>
      </a:accent6>
      <a:hlink>
        <a:srgbClr val="803100"/>
      </a:hlink>
      <a:folHlink>
        <a:srgbClr val="80003E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E2CA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E2CA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FFFF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FFFF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1_Default Design 2">
      <a:dk1>
        <a:srgbClr val="000000"/>
      </a:dk1>
      <a:lt1>
        <a:srgbClr val="FFCC99"/>
      </a:lt1>
      <a:dk2>
        <a:srgbClr val="000000"/>
      </a:dk2>
      <a:lt2>
        <a:srgbClr val="CCCCCC"/>
      </a:lt2>
      <a:accent1>
        <a:srgbClr val="8C3823"/>
      </a:accent1>
      <a:accent2>
        <a:srgbClr val="6E4D00"/>
      </a:accent2>
      <a:accent3>
        <a:srgbClr val="FFE2CA"/>
      </a:accent3>
      <a:accent4>
        <a:srgbClr val="000000"/>
      </a:accent4>
      <a:accent5>
        <a:srgbClr val="C5AEAC"/>
      </a:accent5>
      <a:accent6>
        <a:srgbClr val="634500"/>
      </a:accent6>
      <a:hlink>
        <a:srgbClr val="803100"/>
      </a:hlink>
      <a:folHlink>
        <a:srgbClr val="80003E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E2CA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E2CA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FFFF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FFFF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ind_2027_slide</Template>
  <TotalTime>465</TotalTime>
  <Words>297</Words>
  <Application>Microsoft Office PowerPoint</Application>
  <PresentationFormat>Экран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ind_2027_slide</vt:lpstr>
      <vt:lpstr>1_Default Design</vt:lpstr>
      <vt:lpstr>ind_0223_slide</vt:lpstr>
      <vt:lpstr>2_Default Design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41</cp:revision>
  <dcterms:created xsi:type="dcterms:W3CDTF">2012-02-04T07:58:57Z</dcterms:created>
  <dcterms:modified xsi:type="dcterms:W3CDTF">2012-02-14T19:48:04Z</dcterms:modified>
</cp:coreProperties>
</file>