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CD5B5"/>
    <a:srgbClr val="FFFF66"/>
    <a:srgbClr val="FFFF99"/>
    <a:srgbClr val="000000"/>
    <a:srgbClr val="452103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01DB-C6F1-44DC-A272-964DD95E98E9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1A8C6-8864-48AB-8354-548C3FAD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11560" y="476672"/>
            <a:ext cx="7992888" cy="4032448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427984" y="5085184"/>
            <a:ext cx="4320480" cy="144016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04856" cy="3960440"/>
          </a:xfrm>
        </p:spPr>
        <p:txBody>
          <a:bodyPr>
            <a:noAutofit/>
          </a:bodyPr>
          <a:lstStyle/>
          <a:p>
            <a:r>
              <a:rPr lang="ru-RU" sz="3200" b="1" cap="all" dirty="0" smtClean="0"/>
              <a:t/>
            </a:r>
            <a:br>
              <a:rPr lang="ru-RU" sz="3200" b="1" cap="all" dirty="0" smtClean="0"/>
            </a:br>
            <a:r>
              <a:rPr lang="ru-RU" sz="3200" b="1" cap="all" dirty="0" smtClean="0"/>
              <a:t>«</a:t>
            </a:r>
            <a:r>
              <a:rPr lang="ru-RU" sz="3200" b="1" dirty="0"/>
              <a:t>Организационные </a:t>
            </a:r>
            <a:r>
              <a:rPr lang="ru-RU" sz="3200" b="1" dirty="0" smtClean="0"/>
              <a:t>и</a:t>
            </a:r>
            <a:br>
              <a:rPr lang="ru-RU" sz="3200" b="1" dirty="0" smtClean="0"/>
            </a:br>
            <a:r>
              <a:rPr lang="ru-RU" sz="3200" b="1" dirty="0" smtClean="0"/>
              <a:t>психолого-педагогические</a:t>
            </a:r>
            <a:br>
              <a:rPr lang="ru-RU" sz="3200" b="1" dirty="0" smtClean="0"/>
            </a:br>
            <a:r>
              <a:rPr lang="ru-RU" sz="3200" b="1" dirty="0" smtClean="0"/>
              <a:t>условия реализации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/>
              <a:t>самостоятельной</a:t>
            </a:r>
            <a:br>
              <a:rPr lang="ru-RU" sz="3200" b="1" dirty="0" smtClean="0"/>
            </a:br>
            <a:r>
              <a:rPr lang="ru-RU" sz="3200" b="1" dirty="0" smtClean="0"/>
              <a:t>творческой деятельности детей</a:t>
            </a:r>
            <a:br>
              <a:rPr lang="ru-RU" sz="3200" b="1" dirty="0" smtClean="0"/>
            </a:br>
            <a:r>
              <a:rPr lang="ru-RU" sz="3200" b="1" dirty="0" smtClean="0"/>
              <a:t>дошкольного возраста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(изобразительной, конструктивно-модельной, музыкальной и др.)</a:t>
            </a:r>
            <a:r>
              <a:rPr lang="ru-RU" sz="3200" b="1" cap="all" dirty="0"/>
              <a:t>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229200"/>
            <a:ext cx="4240560" cy="103252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  </a:t>
            </a:r>
            <a:r>
              <a:rPr lang="ru-RU" dirty="0" err="1" smtClean="0">
                <a:solidFill>
                  <a:schemeClr val="tx1"/>
                </a:solidFill>
              </a:rPr>
              <a:t>Низамова</a:t>
            </a:r>
            <a:r>
              <a:rPr lang="ru-RU" dirty="0" smtClean="0">
                <a:solidFill>
                  <a:schemeClr val="tx1"/>
                </a:solidFill>
              </a:rPr>
              <a:t> А.М.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Воспитатель МБДОУ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/с №362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Красноглинского</a:t>
            </a:r>
            <a:r>
              <a:rPr lang="ru-RU" dirty="0" smtClean="0">
                <a:solidFill>
                  <a:schemeClr val="tx1"/>
                </a:solidFill>
              </a:rPr>
              <a:t> района</a:t>
            </a:r>
          </a:p>
          <a:p>
            <a:pPr algn="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581128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316416" y="4365104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3040" y="332656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23528" y="116632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475656" y="1340768"/>
            <a:ext cx="7056784" cy="3528392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1080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8762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24744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16416" y="908720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40466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Актуальность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1772816"/>
            <a:ext cx="69127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Детство является наиболее благоприятным для развития творчества. Формирование творческой личности – одна из важных задач педагогической теории и практики на современном этапе. Ее решение должно начаться уже в дошкольном возрасте.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1475656" y="4077072"/>
            <a:ext cx="7056784" cy="1152128"/>
          </a:xfrm>
          <a:prstGeom prst="round2DiagRect">
            <a:avLst/>
          </a:prstGeom>
          <a:solidFill>
            <a:schemeClr val="accent6">
              <a:lumMod val="40000"/>
              <a:lumOff val="6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475656" y="5301208"/>
            <a:ext cx="7056784" cy="936104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475656" y="2780929"/>
            <a:ext cx="7056784" cy="1224136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475656" y="1135761"/>
            <a:ext cx="7056784" cy="1573159"/>
          </a:xfrm>
          <a:prstGeom prst="round2DiagRect">
            <a:avLst/>
          </a:prstGeom>
          <a:solidFill>
            <a:srgbClr val="FCD5B5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1080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8762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16416" y="764704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47664" y="26064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Недостатки в процессе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19168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619672" y="1081336"/>
            <a:ext cx="684076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Ребенок старшего дошкольного возраста не знает с помощью, каких линий, пятен, форм можно изобразить природу (облако, деревья, дождь) из за недостатка познания (детальное рассмотрения) окружающего мира.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Ребенок старшего дошкольного возраста не корректно (не правильно) владеет кистью, карандашом, что влияет на создание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самостоятельного творческого проекта.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Ребенок старшего дошкольного возраста не знает как правильно использовать рабочее пространство в самостоятельной творческой деятельности (изобразительной деятельности).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– за страха не удачи ребенок боится изображать природу, думая о осуждении его работы сверстниками не с положительной стороны.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1403648" y="5406267"/>
            <a:ext cx="7056784" cy="1152128"/>
          </a:xfrm>
          <a:prstGeom prst="round2DiagRect">
            <a:avLst/>
          </a:prstGeom>
          <a:solidFill>
            <a:schemeClr val="accent6">
              <a:lumMod val="40000"/>
              <a:lumOff val="6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403648" y="4293096"/>
            <a:ext cx="7056784" cy="1080120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1403648" y="2996952"/>
            <a:ext cx="7056784" cy="1152128"/>
          </a:xfrm>
          <a:prstGeom prst="round2DiagRect">
            <a:avLst/>
          </a:prstGeom>
          <a:solidFill>
            <a:schemeClr val="accent6">
              <a:lumMod val="40000"/>
              <a:lumOff val="6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1403648" y="2132856"/>
            <a:ext cx="7056784" cy="792088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1403648" y="1057848"/>
            <a:ext cx="7056784" cy="1008111"/>
          </a:xfrm>
          <a:prstGeom prst="round2DiagRect">
            <a:avLst/>
          </a:prstGeom>
          <a:solidFill>
            <a:srgbClr val="FCD5B5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1080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8762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764704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16416" y="548680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75656" y="11837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Недостатки в результатах</a:t>
            </a:r>
            <a:endParaRPr lang="ru-RU" sz="36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403648" y="995537"/>
            <a:ext cx="684076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 smtClean="0"/>
              <a:t>●</a:t>
            </a:r>
            <a:r>
              <a:rPr lang="ru-RU" sz="1900" dirty="0" smtClean="0"/>
              <a:t> </a:t>
            </a:r>
            <a:r>
              <a:rPr lang="ru-RU" sz="2200" dirty="0" smtClean="0"/>
              <a:t>Не организуются навыки сотрудничества и сотворчества в художественной деятельности в процессе НОД.</a:t>
            </a:r>
          </a:p>
          <a:p>
            <a:pPr algn="just">
              <a:spcBef>
                <a:spcPts val="600"/>
              </a:spcBef>
            </a:pPr>
            <a:r>
              <a:rPr lang="ru-RU" sz="2200" dirty="0" smtClean="0"/>
              <a:t>● Не создана эмоциональная среда, стимулирующая самостоятельную художественную деятельность.</a:t>
            </a:r>
          </a:p>
          <a:p>
            <a:pPr algn="just">
              <a:spcBef>
                <a:spcPts val="600"/>
              </a:spcBef>
            </a:pPr>
            <a:r>
              <a:rPr lang="ru-RU" sz="2200" dirty="0" smtClean="0"/>
              <a:t>● Не заинтересованность педагога с знакомством детей с разнообразными изобразительными технологиями для использования их в своей самостоятельной изобразительной деятельности.</a:t>
            </a:r>
          </a:p>
          <a:p>
            <a:pPr algn="just">
              <a:spcBef>
                <a:spcPts val="600"/>
              </a:spcBef>
            </a:pPr>
            <a:r>
              <a:rPr lang="ru-RU" sz="2200" dirty="0" smtClean="0"/>
              <a:t>● Не организуется педагогом предварительная работа в</a:t>
            </a:r>
            <a:r>
              <a:rPr lang="ru-RU" sz="2200" i="1" dirty="0" smtClean="0"/>
              <a:t> </a:t>
            </a:r>
            <a:r>
              <a:rPr lang="ru-RU" sz="2200" dirty="0" smtClean="0"/>
              <a:t>процессе наблюдений, предметов и их частей перед его изображением.</a:t>
            </a:r>
          </a:p>
          <a:p>
            <a:pPr algn="just">
              <a:spcBef>
                <a:spcPts val="600"/>
              </a:spcBef>
            </a:pPr>
            <a:r>
              <a:rPr lang="ru-RU" sz="2200" dirty="0" smtClean="0"/>
              <a:t>● Не достаточно корректно проведена работа с семьей с целью создания благоприятных условий для изобразительной деятельности в домашнем кругу.</a:t>
            </a:r>
            <a:endParaRPr lang="ru-R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475656" y="1340768"/>
            <a:ext cx="7056784" cy="2664296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1080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8762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2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16416" y="980728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47664" y="116632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Формулировка профессиональной проблемы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75656" y="1844824"/>
            <a:ext cx="71287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Поиск и создание психолого-педагогических условий самостоятельной творческой деятельности детей старшего дошкольного возраста в  художественно деятельности.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259632" y="4221088"/>
            <a:ext cx="7416824" cy="1008112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259632" y="5229200"/>
            <a:ext cx="7416824" cy="1152128"/>
          </a:xfrm>
          <a:prstGeom prst="round2DiagRect">
            <a:avLst/>
          </a:prstGeom>
          <a:solidFill>
            <a:schemeClr val="accent6">
              <a:lumMod val="40000"/>
              <a:lumOff val="6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259632" y="3140968"/>
            <a:ext cx="7416824" cy="1008112"/>
          </a:xfrm>
          <a:prstGeom prst="round2DiagRect">
            <a:avLst/>
          </a:prstGeom>
          <a:solidFill>
            <a:schemeClr val="accent6">
              <a:lumMod val="40000"/>
              <a:lumOff val="6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259632" y="1988840"/>
            <a:ext cx="7416824" cy="1080120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259632" y="908720"/>
            <a:ext cx="7488832" cy="1008111"/>
          </a:xfrm>
          <a:prstGeom prst="round2DiagRect">
            <a:avLst/>
          </a:prstGeom>
          <a:solidFill>
            <a:srgbClr val="FCD5B5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93610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92696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532440" y="476672"/>
            <a:ext cx="432048" cy="432048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03648" y="4462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Новый образовательный результат</a:t>
            </a:r>
            <a:endParaRPr lang="ru-RU" sz="36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20675" y="836712"/>
            <a:ext cx="7455781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hangingPunct="0"/>
            <a:r>
              <a:rPr lang="ru-RU" sz="2200" dirty="0" smtClean="0"/>
              <a:t>● Ребенок старшего дошкольного возраста овладевает основными видами изобразительной деятельности, проявляет инициативу, самостоятельность.</a:t>
            </a:r>
          </a:p>
          <a:p>
            <a:pPr algn="just" hangingPunct="0">
              <a:spcBef>
                <a:spcPts val="600"/>
              </a:spcBef>
            </a:pPr>
            <a:r>
              <a:rPr lang="ru-RU" sz="2200" dirty="0" smtClean="0"/>
              <a:t>● Ребёнок познает мир через образы и формы изобразительного искусства, анализирует собственную художественную деятельность и работу сверстника. </a:t>
            </a:r>
          </a:p>
          <a:p>
            <a:pPr algn="just" hangingPunct="0">
              <a:spcBef>
                <a:spcPts val="600"/>
              </a:spcBef>
            </a:pPr>
            <a:r>
              <a:rPr lang="ru-RU" sz="2200" dirty="0" smtClean="0"/>
              <a:t>● Ребёнок</a:t>
            </a:r>
            <a:r>
              <a:rPr lang="ru-RU" sz="2200" i="1" dirty="0" smtClean="0"/>
              <a:t> </a:t>
            </a:r>
            <a:r>
              <a:rPr lang="ru-RU" sz="2200" dirty="0" smtClean="0"/>
              <a:t>обладает развитым</a:t>
            </a:r>
            <a:r>
              <a:rPr lang="ru-RU" sz="2200" i="1" dirty="0" smtClean="0"/>
              <a:t> </a:t>
            </a:r>
            <a:r>
              <a:rPr lang="ru-RU" sz="2200" dirty="0" smtClean="0"/>
              <a:t>воображением, фантазирует, свои эмоции</a:t>
            </a:r>
            <a:r>
              <a:rPr lang="ru-RU" sz="2200" i="1" dirty="0" smtClean="0"/>
              <a:t> </a:t>
            </a:r>
            <a:r>
              <a:rPr lang="ru-RU" sz="2200" dirty="0" smtClean="0"/>
              <a:t>реализует в разных видах изобразительной деятельности.</a:t>
            </a:r>
          </a:p>
          <a:p>
            <a:pPr algn="just" hangingPunct="0">
              <a:spcBef>
                <a:spcPts val="600"/>
              </a:spcBef>
            </a:pPr>
            <a:r>
              <a:rPr lang="ru-RU" sz="2200" dirty="0" smtClean="0"/>
              <a:t>● Ребёнок может фантазировать вслух, выражая свои мысли словами, желаниями и с помощью средств изобразительной деятельности.</a:t>
            </a:r>
          </a:p>
          <a:p>
            <a:pPr algn="just" hangingPunct="0">
              <a:spcBef>
                <a:spcPts val="600"/>
              </a:spcBef>
            </a:pPr>
            <a:r>
              <a:rPr lang="ru-RU" sz="2200" dirty="0" smtClean="0"/>
              <a:t>● Ребёнок старшего дошкольного возраста способен к принятию собственных решений в творческой деятельности, опираясь на свои навыки и умения.</a:t>
            </a:r>
            <a:endParaRPr lang="ru-R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187624" y="4941168"/>
            <a:ext cx="4176464" cy="360040"/>
          </a:xfrm>
          <a:prstGeom prst="round2DiagRect">
            <a:avLst/>
          </a:prstGeom>
          <a:solidFill>
            <a:srgbClr val="FFFFFF">
              <a:alpha val="8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187624" y="3933056"/>
            <a:ext cx="4176464" cy="360040"/>
          </a:xfrm>
          <a:prstGeom prst="round2DiagRect">
            <a:avLst/>
          </a:prstGeom>
          <a:solidFill>
            <a:srgbClr val="FFFFFF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187624" y="3212976"/>
            <a:ext cx="4176464" cy="360040"/>
          </a:xfrm>
          <a:prstGeom prst="round2DiagRect">
            <a:avLst/>
          </a:prstGeom>
          <a:solidFill>
            <a:srgbClr val="FFFFFF">
              <a:alpha val="8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187624" y="1844824"/>
            <a:ext cx="4176464" cy="360040"/>
          </a:xfrm>
          <a:prstGeom prst="round2DiagRect">
            <a:avLst/>
          </a:prstGeom>
          <a:solidFill>
            <a:srgbClr val="FFFFFF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187624" y="786738"/>
            <a:ext cx="4176464" cy="360040"/>
          </a:xfrm>
          <a:prstGeom prst="round2DiagRect">
            <a:avLst/>
          </a:prstGeom>
          <a:solidFill>
            <a:srgbClr val="FFFFFF">
              <a:alpha val="8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864096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043608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0688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460432" y="404664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03648" y="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Характеристика изменений </a:t>
            </a:r>
            <a:endParaRPr lang="ru-RU" sz="36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59632" y="692115"/>
            <a:ext cx="763284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hangingPunct="0"/>
            <a:r>
              <a:rPr lang="ru-RU" sz="2400" u="sng" dirty="0" smtClean="0"/>
              <a:t>В кадровых:</a:t>
            </a:r>
            <a:endParaRPr lang="ru-RU" sz="2400" dirty="0" smtClean="0"/>
          </a:p>
          <a:p>
            <a:pPr lvl="0" algn="just" hangingPunct="0"/>
            <a:r>
              <a:rPr lang="ru-RU" sz="2200" dirty="0" smtClean="0"/>
              <a:t>● Повышение квалификации педагогов</a:t>
            </a:r>
          </a:p>
          <a:p>
            <a:pPr lvl="0" algn="just" hangingPunct="0"/>
            <a:r>
              <a:rPr lang="ru-RU" sz="2200" dirty="0" smtClean="0"/>
              <a:t>● Привлечение психолога</a:t>
            </a:r>
          </a:p>
          <a:p>
            <a:pPr algn="just" hangingPunct="0"/>
            <a:r>
              <a:rPr lang="ru-RU" sz="2400" u="sng" dirty="0" smtClean="0"/>
              <a:t>В научно-методических:</a:t>
            </a:r>
          </a:p>
          <a:p>
            <a:pPr lvl="0" algn="just" hangingPunct="0"/>
            <a:r>
              <a:rPr lang="ru-RU" sz="2200" dirty="0" smtClean="0"/>
              <a:t>Создание электронных образовательных пособий по теме</a:t>
            </a:r>
          </a:p>
          <a:p>
            <a:pPr lvl="0" algn="just" hangingPunct="0"/>
            <a:r>
              <a:rPr lang="ru-RU" sz="2200" dirty="0" smtClean="0"/>
              <a:t>● «Изобразительная деятельность»</a:t>
            </a:r>
          </a:p>
          <a:p>
            <a:pPr lvl="0" algn="just" hangingPunct="0"/>
            <a:r>
              <a:rPr lang="ru-RU" sz="2200" dirty="0" smtClean="0"/>
              <a:t>● «Декоративно прикладное искусство».</a:t>
            </a:r>
          </a:p>
          <a:p>
            <a:pPr algn="just" hangingPunct="0"/>
            <a:r>
              <a:rPr lang="ru-RU" sz="2400" u="sng" dirty="0" smtClean="0"/>
              <a:t>Материально-технические</a:t>
            </a:r>
            <a:r>
              <a:rPr lang="ru-RU" sz="2400" dirty="0" smtClean="0"/>
              <a:t>:</a:t>
            </a:r>
          </a:p>
          <a:p>
            <a:pPr algn="just" hangingPunct="0"/>
            <a:r>
              <a:rPr lang="ru-RU" sz="2200" dirty="0" smtClean="0"/>
              <a:t>Приобретение интерактивной техники</a:t>
            </a:r>
          </a:p>
          <a:p>
            <a:pPr algn="just" hangingPunct="0"/>
            <a:r>
              <a:rPr lang="ru-RU" sz="2400" u="sng" dirty="0" smtClean="0"/>
              <a:t>Нормативно – правовые:</a:t>
            </a:r>
          </a:p>
          <a:p>
            <a:pPr lvl="0" algn="just" hangingPunct="0"/>
            <a:r>
              <a:rPr lang="ru-RU" sz="2200" dirty="0" smtClean="0"/>
              <a:t>Внесение изменении учебного плана развития ДОУ в соответствии с требованиями ФГОС ДО.</a:t>
            </a:r>
          </a:p>
          <a:p>
            <a:pPr algn="just" hangingPunct="0"/>
            <a:r>
              <a:rPr lang="ru-RU" sz="2400" u="sng" dirty="0" smtClean="0"/>
              <a:t>Информационные:</a:t>
            </a:r>
          </a:p>
          <a:p>
            <a:pPr lvl="0"/>
            <a:r>
              <a:rPr lang="ru-RU" sz="2200" dirty="0" smtClean="0"/>
              <a:t>● Посещение сайтов, с целью получения опыта других   воспитателей.</a:t>
            </a:r>
          </a:p>
          <a:p>
            <a:pPr lvl="0"/>
            <a:r>
              <a:rPr lang="ru-RU" sz="2200" dirty="0" smtClean="0"/>
              <a:t>● Подписаться на журнал по теме «Творчество», электронного журнала «Кораблик». </a:t>
            </a:r>
            <a:endParaRPr lang="ru-RU" sz="2200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403648" y="1196752"/>
            <a:ext cx="7272808" cy="4032448"/>
          </a:xfrm>
          <a:prstGeom prst="round2Diag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1080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18762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8640960" cy="7200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0"/>
            <a:ext cx="72008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460432" y="764704"/>
            <a:ext cx="504056" cy="50405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75656" y="26064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Самостоятельное детское творчество</a:t>
            </a:r>
            <a:endParaRPr lang="ru-RU" sz="32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475656" y="1428745"/>
            <a:ext cx="712879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hangingPunct="0"/>
            <a:r>
              <a:rPr lang="ru-RU" sz="2600" dirty="0" smtClean="0"/>
              <a:t>Воспитателю важно поддерживать в ребенке стремление к самостоятельности, активности, творческому самовыражению, оценке собственных достижений в самостоятельной изобразительной деятельности.</a:t>
            </a:r>
          </a:p>
          <a:p>
            <a:pPr lvl="0" algn="just" hangingPunct="0"/>
            <a:r>
              <a:rPr lang="ru-RU" sz="2600" dirty="0" smtClean="0"/>
              <a:t> </a:t>
            </a:r>
          </a:p>
          <a:p>
            <a:pPr lvl="0" algn="just" hangingPunct="0"/>
            <a:r>
              <a:rPr lang="ru-RU" sz="2600" dirty="0" smtClean="0"/>
              <a:t>ИКТ при помощи которого можно значительно разнообразить самостоятельную творческую деятельность ребенка.</a:t>
            </a:r>
            <a:endParaRPr lang="ru-RU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396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«Организационные и психолого-педагогические условия реализации самостоятельной творческой деятельности детей дошкольного возраста (изобразительной, конструктивно-модельной, музыкальной и др.)»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Настя</cp:lastModifiedBy>
  <cp:revision>120</cp:revision>
  <dcterms:created xsi:type="dcterms:W3CDTF">2014-04-17T18:41:16Z</dcterms:created>
  <dcterms:modified xsi:type="dcterms:W3CDTF">2014-04-18T17:50:38Z</dcterms:modified>
</cp:coreProperties>
</file>