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E4D00-F523-45A3-ABDE-8C8E66FF49DC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7A006-24C5-4608-81F1-1157CE7411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7A006-24C5-4608-81F1-1157CE74119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6E81-4507-4F95-9661-AB7CDFEC0B37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5D19-4D6A-4345-A530-4EF03007E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2;&#1073;&#1086;&#1090;&#1072;%20&#1089;%20&#1088;&#1086;&#1076;&#1080;&#1090;&#1077;&#1083;&#1103;&#1084;&#1080;%20&#1087;&#1086;%20&#1080;&#1079;&#1086;&#1073;&#1088;&#1072;&#1079;&#1080;&#1090;&#1077;&#1083;&#1100;&#1085;&#1086;&#1081;%20&#1076;&#1077;&#1103;&#1090;&#1077;&#1083;&#1100;&#1085;&#1086;&#1089;&#1090;&#1080;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6;&#1084;&#1077;&#1090;&#1085;&#1086;%20&#8211;%20&#1088;&#1072;&#1079;&#1074;&#1080;&#1074;&#1072;&#1102;&#1097;&#1072;&#1103;%20&#1089;&#1088;&#1077;&#1076;&#1072;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3;&#1072;&#1085;&#1080;&#1088;&#1086;&#1074;&#1072;&#1085;&#1080;&#1077;%20&#1080;%20&#1086;&#1090;&#1089;&#1083;&#1077;&#1078;&#1080;&#1074;&#1072;&#1085;&#1080;&#1077;%20&#1088;&#1077;&#1079;&#1091;&#1083;&#1100;&#1090;&#1072;&#1090;&#1086;&#1074;%20&#1087;&#1086;%20&#1080;&#1079;&#1086;&#1073;&#1088;&#1072;&#1079;&#1080;&#1090;&#1077;&#1083;&#1100;&#1085;&#1086;&#1081;%20&#1076;&#1077;&#1103;&#1090;&#1077;&#1083;&#1100;&#1085;&#1086;&#1089;&#1090;&#1080;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48;&#1085;&#1090;&#1077;&#1075;&#1088;&#1072;&#1094;&#1080;&#1103;%20&#1080;&#1079;&#1086;&#1073;&#1088;&#1072;&#1079;&#1080;&#1090;&#1077;&#1083;&#1100;&#1085;&#1086;&#1081;%20&#1076;&#1077;&#1103;&#1090;&#1077;&#1083;&#1100;&#1085;&#1086;&#1089;&#1090;&#1080;%20&#1089;%20&#1086;&#1073;&#1088;&#1072;&#1079;&#1086;&#1074;&#1072;&#1090;&#1077;&#1083;&#1100;&#1085;&#1099;&#1084;&#1080;%20&#1086;&#1073;&#1083;&#1072;&#1089;&#1090;&#1103;&#1084;&#1080;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43852" cy="114300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педагогов</a:t>
            </a:r>
            <a:endParaRPr lang="ru-RU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71744"/>
            <a:ext cx="7858180" cy="28575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«Пять правил, как правильно и интересно организовать и провести изобразительную деятельность с детьми дошкольного возраста»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четвертое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творческих способностей посредством изобразительной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Работа с родителями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решения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Пополнит развивающую среду в группах (детскими энциклопедиями, схемами последовательного рисования предмета, пооперационными картами, отражающими последовательность действий по созданию образа из пластилина, бумаги и др. разнообразие материала для детского творчества).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Педагогам творчески подойти к оформлению выставки детских работ в родительском уголке.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Обратить внимание на доступность, место для творчества, мобильность, эстетику в уголках по ИЗО.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1142984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2012-2013 учебный год планировать общую образовательную деятельность по ИЗО для старших - подготовительных групп во вторую половину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планировании применять современные методы и приемы организации ИЗО в самостоятельной и специально организованной деятельности.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методическом уголке группы иметь папки с детскими тестовыми рисунками, которые отражают умения и навыки детей на каждом возрастном этапе.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введение в структуру занятия игры, как систематизатора;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включение поисковой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использование нетрадиционной техники рисования.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посещение родителями выставок, на которых представлены рисунки детей, созданные по их собственной инициативе; </a:t>
            </a:r>
          </a:p>
          <a:p>
            <a:r>
              <a:rPr lang="ru-RU" dirty="0" smtClean="0"/>
              <a:t>организация выставок фотографии, на которых родители запечатлели своего ребенка рядом с созданной им поделкой, выполненной в домашних условиях; </a:t>
            </a:r>
          </a:p>
          <a:p>
            <a:r>
              <a:rPr lang="ru-RU" dirty="0" smtClean="0"/>
              <a:t>проведение семинаров-практикумов с родителями и их детьми по знакомству с выразительными возможностями, которыми обладают обычные изобразительные материалы для рисования и приемами работы с ними; </a:t>
            </a:r>
          </a:p>
          <a:p>
            <a:r>
              <a:rPr lang="ru-RU" dirty="0" smtClean="0"/>
              <a:t>проведение  работы по изучению и распространению опыта родителей, связанного с посещением ими вместе с ребенком выставок исторических памятников, музеев, коллекционирование репродукций произведений изобразительного искусства.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5940444"/>
          </a:xfrm>
        </p:spPr>
        <p:txBody>
          <a:bodyPr>
            <a:noAutofit/>
          </a:bodyPr>
          <a:lstStyle/>
          <a:p>
            <a:pPr algn="r"/>
            <a:r>
              <a:rPr lang="ru-RU" sz="2400" b="1" dirty="0"/>
              <a:t>«Очень рано ребенок начинает также стремиться,</a:t>
            </a:r>
            <a:br>
              <a:rPr lang="ru-RU" sz="2400" b="1" dirty="0"/>
            </a:br>
            <a:r>
              <a:rPr lang="ru-RU" sz="2400" b="1" dirty="0"/>
              <a:t> самым разнообразным образом выразить </a:t>
            </a:r>
            <a:br>
              <a:rPr lang="ru-RU" sz="2400" b="1" dirty="0"/>
            </a:br>
            <a:r>
              <a:rPr lang="ru-RU" sz="2400" b="1" dirty="0"/>
              <a:t>полученные им впечатления: движением, </a:t>
            </a:r>
            <a:br>
              <a:rPr lang="ru-RU" sz="2400" b="1" dirty="0"/>
            </a:br>
            <a:r>
              <a:rPr lang="ru-RU" sz="2400" b="1" dirty="0"/>
              <a:t>словами, мимикой. Надо дать возможность </a:t>
            </a:r>
            <a:br>
              <a:rPr lang="ru-RU" sz="2400" b="1" dirty="0"/>
            </a:br>
            <a:r>
              <a:rPr lang="ru-RU" sz="2400" b="1" dirty="0"/>
              <a:t>ему расширить область выражения складывающихся </a:t>
            </a:r>
            <a:br>
              <a:rPr lang="ru-RU" sz="2400" b="1" dirty="0"/>
            </a:br>
            <a:r>
              <a:rPr lang="ru-RU" sz="2400" b="1" dirty="0"/>
              <a:t>у него образов. Надо дать ему материал: глину </a:t>
            </a:r>
            <a:br>
              <a:rPr lang="ru-RU" sz="2400" b="1" dirty="0"/>
            </a:br>
            <a:r>
              <a:rPr lang="ru-RU" sz="2400" b="1" dirty="0"/>
              <a:t>для лепки, карандаши и бумагу, всякий материал </a:t>
            </a:r>
            <a:br>
              <a:rPr lang="ru-RU" sz="2400" b="1" dirty="0"/>
            </a:br>
            <a:r>
              <a:rPr lang="ru-RU" sz="2400" b="1" dirty="0"/>
              <a:t>для построек и т. п., научить, как обращаться </a:t>
            </a:r>
            <a:br>
              <a:rPr lang="ru-RU" sz="2400" b="1" dirty="0"/>
            </a:br>
            <a:r>
              <a:rPr lang="ru-RU" sz="2400" b="1" dirty="0"/>
              <a:t>с этим материалом. Материальное выражение </a:t>
            </a:r>
            <a:br>
              <a:rPr lang="ru-RU" sz="2400" b="1" dirty="0"/>
            </a:br>
            <a:r>
              <a:rPr lang="ru-RU" sz="2400" b="1" dirty="0"/>
              <a:t>сложившихся образов служит прекрасным средством </a:t>
            </a:r>
            <a:br>
              <a:rPr lang="ru-RU" sz="2400" b="1" dirty="0"/>
            </a:br>
            <a:r>
              <a:rPr lang="ru-RU" sz="2400" b="1" dirty="0"/>
              <a:t>проверки и обогащения их. Надо всячески поощрять </a:t>
            </a:r>
            <a:br>
              <a:rPr lang="ru-RU" sz="2400" b="1" dirty="0"/>
            </a:br>
            <a:r>
              <a:rPr lang="ru-RU" sz="2400" b="1" dirty="0"/>
              <a:t>детское творчество, в какой бы форме оно ни выразилось».</a:t>
            </a:r>
            <a:br>
              <a:rPr lang="ru-RU" sz="2400" b="1" dirty="0"/>
            </a:br>
            <a:r>
              <a:rPr lang="ru-RU" sz="2400" b="1" dirty="0"/>
              <a:t>    Н. К. Крупская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4" charset="0"/>
              </a:rPr>
              <a:t>Актуальность.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714488"/>
            <a:ext cx="8072494" cy="478634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 dirty="0" smtClean="0">
                <a:solidFill>
                  <a:srgbClr val="0079D0"/>
                </a:solidFill>
                <a:latin typeface="Monotype Corsiva" pitchFamily="64" charset="0"/>
              </a:rPr>
              <a:t/>
            </a:r>
            <a:br>
              <a:rPr lang="ru-RU" sz="3600" b="1" dirty="0" smtClean="0">
                <a:solidFill>
                  <a:srgbClr val="0079D0"/>
                </a:solidFill>
                <a:latin typeface="Monotype Corsiva" pitchFamily="6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Monotype Corsiva" pitchFamily="64" charset="0"/>
              </a:rPr>
              <a:t>Искусство несет людям  свет, добро, развивая интерес  к изодеятельности, совершенствуем познавательные способности, эстетическое воспитание, образные представления, воображения, художественно-творческие способности, духовно-нравственные качества дошкольников.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определить 5 основных правил, которые помогут нам правильно, а главное эффективно организовать </a:t>
            </a:r>
            <a:r>
              <a:rPr lang="ru-RU" b="1" dirty="0" smtClean="0"/>
              <a:t>изобразительную деятельность </a:t>
            </a:r>
            <a:r>
              <a:rPr lang="ru-RU" b="1" dirty="0" smtClean="0"/>
              <a:t>дошкольника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28604"/>
            <a:ext cx="8294725" cy="59293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600" b="1" i="1" dirty="0" smtClean="0"/>
              <a:t>«Мозговой штурм</a:t>
            </a:r>
            <a:r>
              <a:rPr lang="ru-RU" sz="4600" i="1" dirty="0" smtClean="0"/>
              <a:t>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Назовите материалы, используемые на занятиях по изобразительной деятельности.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Назовите три главных цвета, и докажите, почему они главные.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Назовите цвета, составляющие цветовой круг.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Назовите виды традиционного и нетрадиционного рисования.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Что такое живопись?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Назовите основные средства выразительности живописи.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Что такое графика?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Назовите средства выразительности графического изображения.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000131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«Угадай-ка»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90" y="1285862"/>
          <a:ext cx="8001054" cy="521497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27658"/>
                <a:gridCol w="880849"/>
                <a:gridCol w="880849"/>
                <a:gridCol w="880849"/>
                <a:gridCol w="880849"/>
                <a:gridCol w="660639"/>
                <a:gridCol w="660639"/>
                <a:gridCol w="880849"/>
                <a:gridCol w="660639"/>
                <a:gridCol w="587234"/>
              </a:tblGrid>
              <a:tr h="58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7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7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7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7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7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7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7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7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/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857752" y="1285860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С   и   </a:t>
            </a:r>
            <a:r>
              <a:rPr lang="ru-RU" sz="4000" b="1" dirty="0" err="1" smtClean="0"/>
              <a:t>н</a:t>
            </a:r>
            <a:r>
              <a:rPr lang="ru-RU" sz="4000" b="1" dirty="0" smtClean="0"/>
              <a:t>    </a:t>
            </a:r>
            <a:r>
              <a:rPr lang="ru-RU" sz="4000" b="1" dirty="0" err="1" smtClean="0"/>
              <a:t>и</a:t>
            </a:r>
            <a:r>
              <a:rPr lang="ru-RU" sz="4000" b="1" dirty="0" smtClean="0"/>
              <a:t>    </a:t>
            </a:r>
            <a:r>
              <a:rPr lang="ru-RU" sz="4000" b="1" dirty="0" err="1" smtClean="0"/>
              <a:t>й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785926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   е      </a:t>
            </a:r>
            <a:r>
              <a:rPr lang="ru-RU" sz="4000" b="1" dirty="0" err="1" smtClean="0"/>
              <a:t>р</a:t>
            </a:r>
            <a:r>
              <a:rPr lang="ru-RU" sz="4000" b="1" dirty="0" smtClean="0"/>
              <a:t>      </a:t>
            </a:r>
            <a:r>
              <a:rPr lang="ru-RU" sz="4000" b="1" dirty="0" err="1" smtClean="0"/>
              <a:t>е</a:t>
            </a:r>
            <a:r>
              <a:rPr lang="ru-RU" sz="4000" b="1" dirty="0" smtClean="0"/>
              <a:t>     в    о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357430"/>
            <a:ext cx="3868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Г     л     и    </a:t>
            </a:r>
            <a:r>
              <a:rPr lang="ru-RU" sz="4000" b="1" dirty="0" err="1" smtClean="0"/>
              <a:t>н</a:t>
            </a:r>
            <a:r>
              <a:rPr lang="ru-RU" sz="4000" b="1" dirty="0" smtClean="0"/>
              <a:t>   а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000372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Ж    о     с     т    о   в    о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3571876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З      о      л     о     т     а    я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4143380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И      г      </a:t>
            </a:r>
            <a:r>
              <a:rPr lang="ru-RU" sz="4000" b="1" dirty="0" err="1" smtClean="0"/>
              <a:t>р</a:t>
            </a:r>
            <a:r>
              <a:rPr lang="ru-RU" sz="4000" b="1" dirty="0" smtClean="0"/>
              <a:t>     у    </a:t>
            </a:r>
            <a:r>
              <a:rPr lang="ru-RU" sz="4000" b="1" dirty="0" err="1" smtClean="0"/>
              <a:t>ш</a:t>
            </a:r>
            <a:r>
              <a:rPr lang="ru-RU" sz="4000" b="1" dirty="0" smtClean="0"/>
              <a:t>   к   а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4714884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Г      о     </a:t>
            </a:r>
            <a:r>
              <a:rPr lang="ru-RU" sz="4000" b="1" dirty="0" err="1" smtClean="0"/>
              <a:t>н</a:t>
            </a:r>
            <a:r>
              <a:rPr lang="ru-RU" sz="4000" b="1" dirty="0" smtClean="0"/>
              <a:t>    ч    а    </a:t>
            </a:r>
            <a:r>
              <a:rPr lang="ru-RU" sz="4000" b="1" dirty="0" err="1" smtClean="0"/>
              <a:t>р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528638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С       к     у      л     </a:t>
            </a:r>
            <a:r>
              <a:rPr lang="ru-RU" sz="4000" b="1" dirty="0" err="1" smtClean="0"/>
              <a:t>ь</a:t>
            </a:r>
            <a:r>
              <a:rPr lang="ru-RU" sz="4000" b="1" dirty="0" smtClean="0"/>
              <a:t>     </a:t>
            </a:r>
            <a:r>
              <a:rPr lang="ru-RU" sz="4000" b="1" dirty="0" err="1" smtClean="0"/>
              <a:t>п</a:t>
            </a:r>
            <a:r>
              <a:rPr lang="ru-RU" sz="4000" b="1" dirty="0" smtClean="0"/>
              <a:t>   т    у     </a:t>
            </a:r>
            <a:r>
              <a:rPr lang="ru-RU" sz="4000" b="1" dirty="0" err="1" smtClean="0"/>
              <a:t>р</a:t>
            </a:r>
            <a:r>
              <a:rPr lang="ru-RU" sz="4000" b="1" dirty="0" smtClean="0"/>
              <a:t>   а</a:t>
            </a:r>
            <a:endParaRPr lang="ru-RU" sz="4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5857892"/>
            <a:ext cx="571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    </a:t>
            </a:r>
            <a:r>
              <a:rPr lang="ru-RU" sz="4000" b="1" dirty="0" err="1" smtClean="0"/>
              <a:t>р</a:t>
            </a:r>
            <a:r>
              <a:rPr lang="ru-RU" sz="4000" b="1" dirty="0" smtClean="0"/>
              <a:t>      я    л   к     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первое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orit" pitchFamily="34" charset="0"/>
                <a:cs typeface="Adobe Hebrew" pitchFamily="18" charset="-79"/>
                <a:hlinkClick r:id="rId2" action="ppaction://hlinkpres?slideindex=1&amp;slidetitle="/>
              </a:rPr>
              <a:t>Предметно – развивающая среда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orit" pitchFamily="34" charset="0"/>
                <a:cs typeface="Adobe Hebrew" pitchFamily="18" charset="-79"/>
                <a:hlinkClick r:id="rId2" action="ppaction://hlinkpres?slideindex=1&amp;slidetitle=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orit" pitchFamily="34" charset="0"/>
                <a:cs typeface="Adobe Hebrew" pitchFamily="18" charset="-79"/>
                <a:hlinkClick r:id="rId2" action="ppaction://hlinkpres?slideindex=1&amp;slidetitle="/>
              </a:rPr>
              <a:t>по изобразительной деятельности в группах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второе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Планирование и отслеживание результатов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третье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Интеграция изобразительной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411</Words>
  <Application>Microsoft Office PowerPoint</Application>
  <PresentationFormat>Экран (4:3)</PresentationFormat>
  <Paragraphs>137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Совет педагогов</vt:lpstr>
      <vt:lpstr>«Очень рано ребенок начинает также стремиться,  самым разнообразным образом выразить  полученные им впечатления: движением,  словами, мимикой. Надо дать возможность  ему расширить область выражения складывающихся  у него образов. Надо дать ему материал: глину  для лепки, карандаши и бумагу, всякий материал  для построек и т. п., научить, как обращаться  с этим материалом. Материальное выражение  сложившихся образов служит прекрасным средством  проверки и обогащения их. Надо всячески поощрять  детское творчество, в какой бы форме оно ни выразилось».     Н. К. Крупская </vt:lpstr>
      <vt:lpstr>Актуальность.</vt:lpstr>
      <vt:lpstr>Цель</vt:lpstr>
      <vt:lpstr>Слайд 5</vt:lpstr>
      <vt:lpstr>«Угадай-ка»</vt:lpstr>
      <vt:lpstr>Правило первое</vt:lpstr>
      <vt:lpstr>Правило второе</vt:lpstr>
      <vt:lpstr>Правило третье</vt:lpstr>
      <vt:lpstr>Правило четвертое</vt:lpstr>
      <vt:lpstr>Правило пятое</vt:lpstr>
      <vt:lpstr>Слайд 12</vt:lpstr>
      <vt:lpstr>Слайд 13</vt:lpstr>
      <vt:lpstr>Слайд 14</vt:lpstr>
      <vt:lpstr>Слайд 15</vt:lpstr>
    </vt:vector>
  </TitlesOfParts>
  <Company>ДСОВ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педагогов «5 правил как правильно и интересно организовать и провести изобразительную деятельность </dc:title>
  <dc:creator>Viktoria</dc:creator>
  <cp:lastModifiedBy>Viktoria</cp:lastModifiedBy>
  <cp:revision>49</cp:revision>
  <dcterms:created xsi:type="dcterms:W3CDTF">2012-02-07T05:45:34Z</dcterms:created>
  <dcterms:modified xsi:type="dcterms:W3CDTF">2012-02-24T06:31:49Z</dcterms:modified>
</cp:coreProperties>
</file>