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60" r:id="rId3"/>
    <p:sldId id="261" r:id="rId4"/>
    <p:sldId id="262" r:id="rId5"/>
    <p:sldId id="263" r:id="rId6"/>
    <p:sldId id="269" r:id="rId7"/>
    <p:sldId id="270" r:id="rId8"/>
    <p:sldId id="264" r:id="rId9"/>
    <p:sldId id="265" r:id="rId10"/>
    <p:sldId id="266" r:id="rId11"/>
    <p:sldId id="267" r:id="rId12"/>
    <p:sldId id="271" r:id="rId13"/>
    <p:sldId id="26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8" autoAdjust="0"/>
    <p:restoredTop sz="94660"/>
  </p:normalViewPr>
  <p:slideViewPr>
    <p:cSldViewPr>
      <p:cViewPr varScale="1">
        <p:scale>
          <a:sx n="80" d="100"/>
          <a:sy n="80" d="100"/>
        </p:scale>
        <p:origin x="-17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93EEA-03F8-4D73-9BA7-DB50C673BEB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E0B1B-6D76-4D5B-8D81-5B8FE411B7F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47011-47A7-45C1-9B05-D729A29EC3C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D41DC-109B-429D-9FA0-2C0394349C9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A050D-06DA-48FA-A4E5-553A67A9175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C36E7-4AAD-4A89-81E3-A362CB57E07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BCDFB-C676-4563-871C-C9D06C5D60E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59A6C-2A5E-4E10-8537-C6302DBE5DF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D212B-8B23-4280-BB48-204E1CA1353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97C53-DA08-465E-886C-1133D9868A0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030C0-A57F-44B1-8181-FCA834C0FD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6345D08-2EB4-4181-A63D-0B022B6B446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68" r:id="rId4"/>
    <p:sldLayoutId id="2147483774" r:id="rId5"/>
    <p:sldLayoutId id="2147483769" r:id="rId6"/>
    <p:sldLayoutId id="2147483775" r:id="rId7"/>
    <p:sldLayoutId id="2147483776" r:id="rId8"/>
    <p:sldLayoutId id="2147483777" r:id="rId9"/>
    <p:sldLayoutId id="2147483770" r:id="rId10"/>
    <p:sldLayoutId id="214748377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16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26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7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МКДОУ детский сад №11</a:t>
            </a:r>
          </a:p>
        </p:txBody>
      </p:sp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468313" y="1773238"/>
            <a:ext cx="8232775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ru-RU" sz="2000">
              <a:latin typeface="Times New Roman" pitchFamily="16" charset="0"/>
              <a:cs typeface="Times New Roman" pitchFamily="16" charset="0"/>
            </a:endParaRPr>
          </a:p>
          <a:p>
            <a:pPr algn="ctr"/>
            <a:endParaRPr lang="ru-RU" sz="2000">
              <a:latin typeface="Times New Roman" pitchFamily="16" charset="0"/>
              <a:cs typeface="Times New Roman" pitchFamily="16" charset="0"/>
            </a:endParaRPr>
          </a:p>
          <a:p>
            <a:pPr algn="ctr"/>
            <a:r>
              <a:rPr lang="ru-RU" sz="2000" b="1">
                <a:latin typeface="Times New Roman" pitchFamily="16" charset="0"/>
                <a:cs typeface="Times New Roman" pitchFamily="16" charset="0"/>
              </a:rPr>
              <a:t>Тема: </a:t>
            </a:r>
            <a:r>
              <a:rPr lang="ru-RU" sz="2000">
                <a:latin typeface="Times New Roman" pitchFamily="16" charset="0"/>
                <a:cs typeface="Times New Roman" pitchFamily="16" charset="0"/>
              </a:rPr>
              <a:t>«Деревья, листья деревьев».</a:t>
            </a:r>
          </a:p>
          <a:p>
            <a:pPr algn="ctr"/>
            <a:endParaRPr lang="ru-RU" sz="2000">
              <a:latin typeface="Times New Roman" pitchFamily="16" charset="0"/>
              <a:cs typeface="Times New Roman" pitchFamily="16" charset="0"/>
            </a:endParaRPr>
          </a:p>
          <a:p>
            <a:pPr algn="ctr"/>
            <a:r>
              <a:rPr lang="ru-RU" sz="2000" b="1">
                <a:latin typeface="Times New Roman" pitchFamily="16" charset="0"/>
                <a:cs typeface="Times New Roman" pitchFamily="16" charset="0"/>
              </a:rPr>
              <a:t>Цели и задачи: </a:t>
            </a:r>
            <a:r>
              <a:rPr lang="ru-RU" sz="2000">
                <a:latin typeface="Times New Roman" pitchFamily="16" charset="0"/>
                <a:cs typeface="Times New Roman" pitchFamily="16" charset="0"/>
              </a:rPr>
              <a:t>закрепить знания деревьев и листьев, дифференцировать </a:t>
            </a:r>
          </a:p>
          <a:p>
            <a:pPr algn="ctr"/>
            <a:r>
              <a:rPr lang="ru-RU" sz="2000">
                <a:latin typeface="Times New Roman" pitchFamily="16" charset="0"/>
                <a:cs typeface="Times New Roman" pitchFamily="16" charset="0"/>
              </a:rPr>
              <a:t>формы, цвета.</a:t>
            </a:r>
          </a:p>
          <a:p>
            <a:pPr algn="ctr"/>
            <a:endParaRPr lang="ru-RU" sz="2000">
              <a:latin typeface="Times New Roman" pitchFamily="16" charset="0"/>
              <a:cs typeface="Times New Roman" pitchFamily="16" charset="0"/>
            </a:endParaRPr>
          </a:p>
          <a:p>
            <a:pPr algn="ctr"/>
            <a:r>
              <a:rPr lang="ru-RU" sz="2000">
                <a:latin typeface="Times New Roman" pitchFamily="16" charset="0"/>
                <a:cs typeface="Times New Roman" pitchFamily="16" charset="0"/>
              </a:rPr>
              <a:t>                                                 воспитатель: </a:t>
            </a:r>
            <a:endParaRPr lang="ru-RU" sz="2400" b="1">
              <a:latin typeface="Times New Roman" pitchFamily="16" charset="0"/>
              <a:cs typeface="Times New Roman" pitchFamily="16" charset="0"/>
            </a:endParaRPr>
          </a:p>
          <a:p>
            <a:pPr algn="ctr"/>
            <a:r>
              <a:rPr lang="ru-RU" sz="2000">
                <a:latin typeface="Times New Roman" pitchFamily="16" charset="0"/>
                <a:cs typeface="Times New Roman" pitchFamily="16" charset="0"/>
              </a:rPr>
              <a:t>                                                      Пархоменко Е. М.</a:t>
            </a:r>
          </a:p>
          <a:p>
            <a:pPr algn="ctr"/>
            <a:endParaRPr lang="ru-RU" sz="2000">
              <a:latin typeface="Times New Roman" pitchFamily="16" charset="0"/>
              <a:cs typeface="Times New Roman" pitchFamily="16" charset="0"/>
            </a:endParaRPr>
          </a:p>
          <a:p>
            <a:pPr algn="ctr"/>
            <a:endParaRPr lang="ru-RU" sz="2000">
              <a:latin typeface="Times New Roman" pitchFamily="16" charset="0"/>
              <a:cs typeface="Times New Roman" pitchFamily="16" charset="0"/>
            </a:endParaRPr>
          </a:p>
          <a:p>
            <a:pPr algn="ctr"/>
            <a:r>
              <a:rPr lang="ru-RU" sz="2000">
                <a:latin typeface="Times New Roman" pitchFamily="16" charset="0"/>
                <a:cs typeface="Times New Roman" pitchFamily="16" charset="0"/>
              </a:rPr>
              <a:t>ОСТРОГОЖСК, 2013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" descr="рябиновый л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981075"/>
            <a:ext cx="3108325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10" descr="mrsmclassroom / How-Does-Iowa-Compa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4292600"/>
            <a:ext cx="3024188" cy="226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9" descr="Крупномеры лиственные Компания ООО Новый лес (Москва) / Ката…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381000"/>
            <a:ext cx="2665413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17" descr="Что стоишь качаясь тонкая рябина. Мой дуэт с Дуэтом Фиорд. - стихи и проза на Избе-Читальн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7663" y="4221163"/>
            <a:ext cx="3071812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0" descr="Avega - Деревья - наши целител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1863" y="404813"/>
            <a:ext cx="2811462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1" descr="ж кл лист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1052513"/>
            <a:ext cx="3654425" cy="37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9" descr="Крупномеры лиственные Компания ООО Новый лес (Москва) / Ката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2809875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10" descr="Avega - Деревья - наши целител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1863" y="188913"/>
            <a:ext cx="2984500" cy="371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7" descr="Что стоишь качаясь тонкая рябина. Мой дуэт с Дуэтом Фиорд. - стихи и проза на Избе-Читальн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163" y="4221163"/>
            <a:ext cx="3240087" cy="24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0" descr="mrsmclassroom / How-Does-Iowa-Compar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188" y="4221163"/>
            <a:ext cx="3097212" cy="232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Соснаnature-box nature-bo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7588" y="2852738"/>
            <a:ext cx="384175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4" descr="http://topremedesnaturels.free.fr/photos-plantes-medicinales-2/slides/medecine-douce-remedes-naturels-plantes-bourgeon-p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4188" y="404813"/>
            <a:ext cx="3492500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2" descr="АКАЦИЯ. Акация серебристая Будем-красивы.р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2852738"/>
            <a:ext cx="3273425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16013" y="4868863"/>
            <a:ext cx="7416800" cy="666750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algn="ctr" fontAlgn="auto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+mj-cs"/>
              </a:rPr>
              <a:t>Спасибо за внимание</a:t>
            </a:r>
            <a:endParaRPr lang="ru-RU" altLang="ru-RU" sz="4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+mj-ea"/>
              <a:cs typeface="+mj-cs"/>
            </a:endParaRPr>
          </a:p>
        </p:txBody>
      </p:sp>
      <p:pic>
        <p:nvPicPr>
          <p:cNvPr id="22531" name="Picture 7" descr="Картинки на телефон смайлики"/>
          <p:cNvPicPr>
            <a:picLocks noChangeAspect="1" noChangeArrowheads="1"/>
          </p:cNvPicPr>
          <p:nvPr/>
        </p:nvPicPr>
        <p:blipFill>
          <a:blip r:embed="rId2" cstate="print"/>
          <a:srcRect b="8064"/>
          <a:stretch>
            <a:fillRect/>
          </a:stretch>
        </p:blipFill>
        <p:spPr bwMode="auto">
          <a:xfrm>
            <a:off x="2916238" y="939800"/>
            <a:ext cx="3959225" cy="36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лист бер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6638" y="1916113"/>
            <a:ext cx="1585912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лист березо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3425" y="1916113"/>
            <a:ext cx="2011363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Box 4"/>
          <p:cNvSpPr txBox="1">
            <a:spLocks noChangeArrowheads="1"/>
          </p:cNvSpPr>
          <p:nvPr/>
        </p:nvSpPr>
        <p:spPr bwMode="auto">
          <a:xfrm>
            <a:off x="1187450" y="333375"/>
            <a:ext cx="15732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latin typeface="Times New Roman" pitchFamily="16" charset="0"/>
                <a:cs typeface="Times New Roman" pitchFamily="16" charset="0"/>
              </a:rPr>
              <a:t>Берёза</a:t>
            </a:r>
            <a:endParaRPr lang="ru-RU" sz="3600" b="1">
              <a:solidFill>
                <a:srgbClr val="0070C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292725" y="476250"/>
            <a:ext cx="27035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00B050"/>
                </a:solidFill>
                <a:latin typeface="Times New Roman" pitchFamily="16" charset="0"/>
                <a:cs typeface="Times New Roman" pitchFamily="16" charset="0"/>
              </a:rPr>
              <a:t>б</a:t>
            </a:r>
            <a:r>
              <a:rPr lang="ru-RU" sz="360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е</a:t>
            </a:r>
            <a:r>
              <a:rPr lang="ru-RU" sz="3600">
                <a:latin typeface="Times New Roman" pitchFamily="16" charset="0"/>
                <a:cs typeface="Times New Roman" pitchFamily="16" charset="0"/>
              </a:rPr>
              <a:t>-</a:t>
            </a:r>
            <a:r>
              <a:rPr lang="ru-RU" sz="3600">
                <a:solidFill>
                  <a:srgbClr val="00B050"/>
                </a:solidFill>
                <a:latin typeface="Times New Roman" pitchFamily="16" charset="0"/>
                <a:cs typeface="Times New Roman" pitchFamily="16" charset="0"/>
              </a:rPr>
              <a:t>р</a:t>
            </a:r>
            <a:r>
              <a:rPr lang="ru-RU" sz="360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ё</a:t>
            </a:r>
            <a:r>
              <a:rPr lang="ru-RU" sz="3600">
                <a:latin typeface="Times New Roman" pitchFamily="16" charset="0"/>
                <a:cs typeface="Times New Roman" pitchFamily="16" charset="0"/>
              </a:rPr>
              <a:t>-</a:t>
            </a:r>
            <a:r>
              <a:rPr lang="ru-RU" sz="3600">
                <a:solidFill>
                  <a:srgbClr val="0070C0"/>
                </a:solidFill>
                <a:latin typeface="Times New Roman" pitchFamily="16" charset="0"/>
                <a:cs typeface="Times New Roman" pitchFamily="16" charset="0"/>
              </a:rPr>
              <a:t>з</a:t>
            </a:r>
            <a:r>
              <a:rPr lang="ru-RU" sz="360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о</a:t>
            </a:r>
            <a:r>
              <a:rPr lang="ru-RU" sz="3600">
                <a:latin typeface="Times New Roman" pitchFamily="16" charset="0"/>
                <a:cs typeface="Times New Roman" pitchFamily="16" charset="0"/>
              </a:rPr>
              <a:t>-</a:t>
            </a:r>
            <a:r>
              <a:rPr lang="ru-RU" sz="3600">
                <a:solidFill>
                  <a:srgbClr val="0070C0"/>
                </a:solidFill>
                <a:latin typeface="Times New Roman" pitchFamily="16" charset="0"/>
                <a:cs typeface="Times New Roman" pitchFamily="16" charset="0"/>
              </a:rPr>
              <a:t>в</a:t>
            </a:r>
            <a:r>
              <a:rPr lang="ru-RU" sz="360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ы</a:t>
            </a:r>
            <a:r>
              <a:rPr lang="ru-RU" sz="3600">
                <a:solidFill>
                  <a:srgbClr val="0070C0"/>
                </a:solidFill>
                <a:latin typeface="Times New Roman" pitchFamily="16" charset="0"/>
                <a:cs typeface="Times New Roman" pitchFamily="16" charset="0"/>
              </a:rPr>
              <a:t>й</a:t>
            </a:r>
            <a:endParaRPr lang="ru-RU" sz="3600"/>
          </a:p>
        </p:txBody>
      </p:sp>
      <p:pic>
        <p:nvPicPr>
          <p:cNvPr id="11270" name="Picture 9" descr="Крупномеры лиственные Компания ООО Новый лес (Москва) / Ката…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1484313"/>
            <a:ext cx="345757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дуба лист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8550" y="2060575"/>
            <a:ext cx="2497138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дубов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9825" y="4508500"/>
            <a:ext cx="2490788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2484438" y="836613"/>
            <a:ext cx="9588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latin typeface="Times New Roman" pitchFamily="16" charset="0"/>
                <a:cs typeface="Times New Roman" pitchFamily="16" charset="0"/>
              </a:rPr>
              <a:t>Дуб</a:t>
            </a:r>
            <a:endParaRPr lang="ru-RU" sz="3600" b="1">
              <a:solidFill>
                <a:srgbClr val="0070C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12293" name="TextBox 5"/>
          <p:cNvSpPr txBox="1">
            <a:spLocks noChangeArrowheads="1"/>
          </p:cNvSpPr>
          <p:nvPr/>
        </p:nvSpPr>
        <p:spPr bwMode="auto">
          <a:xfrm>
            <a:off x="7019925" y="1052513"/>
            <a:ext cx="1127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372225" y="981075"/>
            <a:ext cx="244792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0070C0"/>
                </a:solidFill>
                <a:latin typeface="Times New Roman" pitchFamily="16" charset="0"/>
                <a:cs typeface="Times New Roman" pitchFamily="16" charset="0"/>
              </a:rPr>
              <a:t>д</a:t>
            </a:r>
            <a:r>
              <a:rPr lang="ru-RU" sz="360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у</a:t>
            </a:r>
            <a:r>
              <a:rPr lang="ru-RU" sz="3600">
                <a:latin typeface="Times New Roman" pitchFamily="16" charset="0"/>
                <a:cs typeface="Times New Roman" pitchFamily="16" charset="0"/>
              </a:rPr>
              <a:t>-</a:t>
            </a:r>
            <a:r>
              <a:rPr lang="ru-RU" sz="3600">
                <a:solidFill>
                  <a:srgbClr val="0070C0"/>
                </a:solidFill>
                <a:latin typeface="Times New Roman" pitchFamily="16" charset="0"/>
                <a:cs typeface="Times New Roman" pitchFamily="16" charset="0"/>
              </a:rPr>
              <a:t>б</a:t>
            </a:r>
            <a:r>
              <a:rPr lang="ru-RU" sz="360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о</a:t>
            </a:r>
            <a:r>
              <a:rPr lang="ru-RU" sz="3600">
                <a:latin typeface="Times New Roman" pitchFamily="16" charset="0"/>
                <a:cs typeface="Times New Roman" pitchFamily="16" charset="0"/>
              </a:rPr>
              <a:t>-</a:t>
            </a:r>
            <a:r>
              <a:rPr lang="ru-RU" sz="3600">
                <a:solidFill>
                  <a:srgbClr val="0070C0"/>
                </a:solidFill>
                <a:latin typeface="Times New Roman" pitchFamily="16" charset="0"/>
                <a:cs typeface="Times New Roman" pitchFamily="16" charset="0"/>
              </a:rPr>
              <a:t>в</a:t>
            </a:r>
            <a:r>
              <a:rPr lang="ru-RU" sz="360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ы</a:t>
            </a:r>
            <a:r>
              <a:rPr lang="ru-RU" sz="3600">
                <a:solidFill>
                  <a:srgbClr val="0070C0"/>
                </a:solidFill>
                <a:latin typeface="Times New Roman" pitchFamily="16" charset="0"/>
                <a:cs typeface="Times New Roman" pitchFamily="16" charset="0"/>
              </a:rPr>
              <a:t>й</a:t>
            </a:r>
          </a:p>
          <a:p>
            <a:endParaRPr lang="ru-RU"/>
          </a:p>
        </p:txBody>
      </p:sp>
      <p:pic>
        <p:nvPicPr>
          <p:cNvPr id="12295" name="Picture 10" descr="mrsmclassroom / How-Does-Iowa-Compa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36663" y="1916113"/>
            <a:ext cx="4414837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лист кл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6388" y="1125538"/>
            <a:ext cx="230822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ж кл лист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3357563"/>
            <a:ext cx="194151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лист кленаа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9925" y="4221163"/>
            <a:ext cx="1931988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Box 5"/>
          <p:cNvSpPr txBox="1">
            <a:spLocks noChangeArrowheads="1"/>
          </p:cNvSpPr>
          <p:nvPr/>
        </p:nvSpPr>
        <p:spPr bwMode="auto">
          <a:xfrm>
            <a:off x="1547813" y="549275"/>
            <a:ext cx="12509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latin typeface="Times New Roman" pitchFamily="16" charset="0"/>
                <a:cs typeface="Times New Roman" pitchFamily="16" charset="0"/>
              </a:rPr>
              <a:t>Клён</a:t>
            </a:r>
            <a:endParaRPr lang="ru-RU" sz="3600" b="1">
              <a:solidFill>
                <a:srgbClr val="0070C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724525" y="476250"/>
            <a:ext cx="24066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0070C0"/>
                </a:solidFill>
                <a:latin typeface="Times New Roman" pitchFamily="16" charset="0"/>
                <a:cs typeface="Times New Roman" pitchFamily="16" charset="0"/>
              </a:rPr>
              <a:t>к</a:t>
            </a:r>
            <a:r>
              <a:rPr lang="ru-RU" sz="3600">
                <a:solidFill>
                  <a:srgbClr val="00B050"/>
                </a:solidFill>
                <a:latin typeface="Times New Roman" pitchFamily="16" charset="0"/>
                <a:cs typeface="Times New Roman" pitchFamily="16" charset="0"/>
              </a:rPr>
              <a:t>л</a:t>
            </a:r>
            <a:r>
              <a:rPr lang="ru-RU" sz="360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е</a:t>
            </a:r>
            <a:r>
              <a:rPr lang="ru-RU" sz="3600">
                <a:latin typeface="Times New Roman" pitchFamily="16" charset="0"/>
                <a:cs typeface="Times New Roman" pitchFamily="16" charset="0"/>
              </a:rPr>
              <a:t>-</a:t>
            </a:r>
            <a:r>
              <a:rPr lang="ru-RU" sz="3600">
                <a:solidFill>
                  <a:srgbClr val="0070C0"/>
                </a:solidFill>
                <a:latin typeface="Times New Roman" pitchFamily="16" charset="0"/>
                <a:cs typeface="Times New Roman" pitchFamily="16" charset="0"/>
              </a:rPr>
              <a:t>н</a:t>
            </a:r>
            <a:r>
              <a:rPr lang="ru-RU" sz="360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о</a:t>
            </a:r>
            <a:r>
              <a:rPr lang="ru-RU" sz="3600">
                <a:latin typeface="Times New Roman" pitchFamily="16" charset="0"/>
                <a:cs typeface="Times New Roman" pitchFamily="16" charset="0"/>
              </a:rPr>
              <a:t>-</a:t>
            </a:r>
            <a:r>
              <a:rPr lang="ru-RU" sz="3600">
                <a:solidFill>
                  <a:srgbClr val="0070C0"/>
                </a:solidFill>
                <a:latin typeface="Times New Roman" pitchFamily="16" charset="0"/>
                <a:cs typeface="Times New Roman" pitchFamily="16" charset="0"/>
              </a:rPr>
              <a:t>в</a:t>
            </a:r>
            <a:r>
              <a:rPr lang="ru-RU" sz="360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ы</a:t>
            </a:r>
            <a:r>
              <a:rPr lang="ru-RU" sz="3600">
                <a:solidFill>
                  <a:srgbClr val="0070C0"/>
                </a:solidFill>
                <a:latin typeface="Times New Roman" pitchFamily="16" charset="0"/>
                <a:cs typeface="Times New Roman" pitchFamily="16" charset="0"/>
              </a:rPr>
              <a:t>й</a:t>
            </a:r>
          </a:p>
        </p:txBody>
      </p:sp>
      <p:pic>
        <p:nvPicPr>
          <p:cNvPr id="13319" name="Picture 10" descr="Avega - Деревья - наши целител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8500" y="1196975"/>
            <a:ext cx="3873500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ябинов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938" y="115888"/>
            <a:ext cx="222567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рябиновый л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4868863"/>
            <a:ext cx="221932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1979613" y="333375"/>
            <a:ext cx="1531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Times New Roman" pitchFamily="16" charset="0"/>
                <a:cs typeface="Times New Roman" pitchFamily="16" charset="0"/>
              </a:rPr>
              <a:t>Рябина</a:t>
            </a:r>
            <a:endParaRPr lang="ru-RU" sz="3200" b="1">
              <a:solidFill>
                <a:srgbClr val="0070C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867400" y="333375"/>
            <a:ext cx="28257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00B050"/>
                </a:solidFill>
                <a:latin typeface="Times New Roman" pitchFamily="16" charset="0"/>
                <a:cs typeface="Times New Roman" pitchFamily="16" charset="0"/>
              </a:rPr>
              <a:t>р</a:t>
            </a:r>
            <a:r>
              <a:rPr lang="ru-RU" sz="360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я</a:t>
            </a:r>
            <a:r>
              <a:rPr lang="ru-RU" sz="3600">
                <a:latin typeface="Times New Roman" pitchFamily="16" charset="0"/>
                <a:cs typeface="Times New Roman" pitchFamily="16" charset="0"/>
              </a:rPr>
              <a:t>-</a:t>
            </a:r>
            <a:r>
              <a:rPr lang="ru-RU" sz="3600">
                <a:solidFill>
                  <a:srgbClr val="00B050"/>
                </a:solidFill>
                <a:latin typeface="Times New Roman" pitchFamily="16" charset="0"/>
                <a:cs typeface="Times New Roman" pitchFamily="16" charset="0"/>
              </a:rPr>
              <a:t>б</a:t>
            </a:r>
            <a:r>
              <a:rPr lang="ru-RU" sz="360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и</a:t>
            </a:r>
            <a:r>
              <a:rPr lang="ru-RU" sz="3600">
                <a:latin typeface="Times New Roman" pitchFamily="16" charset="0"/>
                <a:cs typeface="Times New Roman" pitchFamily="16" charset="0"/>
              </a:rPr>
              <a:t>-</a:t>
            </a:r>
            <a:r>
              <a:rPr lang="ru-RU" sz="3600">
                <a:solidFill>
                  <a:srgbClr val="0070C0"/>
                </a:solidFill>
                <a:latin typeface="Times New Roman" pitchFamily="16" charset="0"/>
                <a:cs typeface="Times New Roman" pitchFamily="16" charset="0"/>
              </a:rPr>
              <a:t>н</a:t>
            </a:r>
            <a:r>
              <a:rPr lang="ru-RU" sz="360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о</a:t>
            </a:r>
            <a:r>
              <a:rPr lang="ru-RU" sz="3600">
                <a:latin typeface="Times New Roman" pitchFamily="16" charset="0"/>
                <a:cs typeface="Times New Roman" pitchFamily="16" charset="0"/>
              </a:rPr>
              <a:t>-</a:t>
            </a:r>
            <a:r>
              <a:rPr lang="ru-RU" sz="3600">
                <a:solidFill>
                  <a:srgbClr val="0070C0"/>
                </a:solidFill>
                <a:latin typeface="Times New Roman" pitchFamily="16" charset="0"/>
                <a:cs typeface="Times New Roman" pitchFamily="16" charset="0"/>
              </a:rPr>
              <a:t>в</a:t>
            </a:r>
            <a:r>
              <a:rPr lang="ru-RU" sz="360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ы</a:t>
            </a:r>
            <a:r>
              <a:rPr lang="ru-RU" sz="3600">
                <a:solidFill>
                  <a:srgbClr val="0070C0"/>
                </a:solidFill>
                <a:latin typeface="Times New Roman" pitchFamily="16" charset="0"/>
                <a:cs typeface="Times New Roman" pitchFamily="16" charset="0"/>
              </a:rPr>
              <a:t>й</a:t>
            </a:r>
          </a:p>
          <a:p>
            <a:endParaRPr lang="ru-RU"/>
          </a:p>
        </p:txBody>
      </p:sp>
      <p:pic>
        <p:nvPicPr>
          <p:cNvPr id="14342" name="Picture 9" descr="Проект &quot;Посади рябину&quot; - edu.convdocs.or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163" y="1700213"/>
            <a:ext cx="364490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AutoShape 11" descr="Что стоишь качаясь тонкая рябина. Мой дуэт с Дуэтом Фиорд. - стихи и проза на Избе-Читаль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4" name="AutoShape 13" descr="Что стоишь качаясь тонкая рябина. Мой дуэт с Дуэтом Фиорд. - стихи и проза на Избе-Читаль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5" name="AutoShape 15" descr="Что стоишь качаясь тонкая рябина. Мой дуэт с Дуэтом Фиорд. - стихи и проза на Избе-Читаль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4346" name="Picture 17" descr="Что стоишь качаясь тонкая рябина. Мой дуэт с Дуэтом Фиорд. - стихи и проза на Избе-Читальн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5" y="2492375"/>
            <a:ext cx="4705350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Соснаnature-box nature-bo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4563" y="2781300"/>
            <a:ext cx="4132262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1979613" y="333375"/>
            <a:ext cx="13112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Times New Roman" pitchFamily="16" charset="0"/>
                <a:cs typeface="Times New Roman" pitchFamily="16" charset="0"/>
              </a:rPr>
              <a:t>Сосна</a:t>
            </a:r>
            <a:endParaRPr lang="ru-RU" sz="3200" b="1">
              <a:solidFill>
                <a:srgbClr val="0070C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pic>
        <p:nvPicPr>
          <p:cNvPr id="15364" name="Picture 4" descr="http://topremedesnaturels.free.fr/photos-plantes-medicinales-2/slides/medecine-douce-remedes-naturels-plantes-bourgeon-p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1363" y="333375"/>
            <a:ext cx="3087687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АКАЦИЯ. Акация серебристая Будем-красивы.р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492375"/>
            <a:ext cx="426720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1979613" y="333375"/>
            <a:ext cx="16144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Times New Roman" pitchFamily="16" charset="0"/>
                <a:cs typeface="Times New Roman" pitchFamily="16" charset="0"/>
              </a:rPr>
              <a:t>Акация</a:t>
            </a:r>
            <a:endParaRPr lang="ru-RU" sz="3200" b="1">
              <a:solidFill>
                <a:srgbClr val="0070C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pic>
        <p:nvPicPr>
          <p:cNvPr id="16388" name="Picture 4" descr="Robinia pseudo-acacia p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908050"/>
            <a:ext cx="2493963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дуба лист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00" y="836613"/>
            <a:ext cx="230505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ж кл лист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0638" y="3357563"/>
            <a:ext cx="2635250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Рисунок 4" descr="лист бер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4221163"/>
            <a:ext cx="2474913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рябиновый л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16675" y="1052513"/>
            <a:ext cx="2332038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9" descr="Крупномеры лиственные Компания ООО Новый лес (Москва) / Ката…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775" y="1052513"/>
            <a:ext cx="3457575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2" descr="дуба лист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4941888"/>
            <a:ext cx="2173287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лист бер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3463"/>
            <a:ext cx="244792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ж кл лист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275" y="3789363"/>
            <a:ext cx="2219325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рябинов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125" y="4292600"/>
            <a:ext cx="255587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10" descr="mrsmclassroom / How-Does-Iowa-Compar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513" y="0"/>
            <a:ext cx="5113337" cy="383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216</TotalTime>
  <Words>49</Words>
  <Application>Microsoft Office PowerPoint</Application>
  <PresentationFormat>Экран (4:3)</PresentationFormat>
  <Paragraphs>24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Franklin Gothic Medium</vt:lpstr>
      <vt:lpstr>Franklin Gothic Book</vt:lpstr>
      <vt:lpstr>Wingdings 2</vt:lpstr>
      <vt:lpstr>Calibri</vt:lpstr>
      <vt:lpstr>Times New Roman</vt:lpstr>
      <vt:lpstr>Трек</vt:lpstr>
      <vt:lpstr> МКДОУ детский сад №11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Паша</cp:lastModifiedBy>
  <cp:revision>14</cp:revision>
  <dcterms:created xsi:type="dcterms:W3CDTF">2013-09-23T18:16:41Z</dcterms:created>
  <dcterms:modified xsi:type="dcterms:W3CDTF">2014-12-20T08:04:38Z</dcterms:modified>
</cp:coreProperties>
</file>