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1" r:id="rId4"/>
    <p:sldId id="263" r:id="rId5"/>
    <p:sldId id="279" r:id="rId6"/>
    <p:sldId id="272" r:id="rId7"/>
    <p:sldId id="261" r:id="rId8"/>
    <p:sldId id="262" r:id="rId9"/>
    <p:sldId id="264" r:id="rId10"/>
    <p:sldId id="265" r:id="rId11"/>
    <p:sldId id="266" r:id="rId12"/>
    <p:sldId id="274" r:id="rId13"/>
    <p:sldId id="280" r:id="rId14"/>
    <p:sldId id="268" r:id="rId15"/>
    <p:sldId id="269" r:id="rId16"/>
    <p:sldId id="278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7" autoAdjust="0"/>
    <p:restoredTop sz="94660"/>
  </p:normalViewPr>
  <p:slideViewPr>
    <p:cSldViewPr>
      <p:cViewPr varScale="1">
        <p:scale>
          <a:sx n="69" d="100"/>
          <a:sy n="69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0824" y="22385"/>
            <a:ext cx="8710613" cy="13731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1200" dirty="0" smtClean="0">
                <a:solidFill>
                  <a:srgbClr val="663300"/>
                </a:solidFill>
                <a:latin typeface="Arial Narrow" pitchFamily="34" charset="0"/>
              </a:rPr>
              <a:t>Бюджетное учреждение «Дошкольное образовательное учреждение детский сад общеразвивающего вида</a:t>
            </a:r>
            <a:r>
              <a:rPr lang="en-US" sz="1200" dirty="0" smtClean="0">
                <a:solidFill>
                  <a:srgbClr val="663300"/>
                </a:solidFill>
                <a:latin typeface="Arial Narrow" pitchFamily="34" charset="0"/>
              </a:rPr>
              <a:t> </a:t>
            </a:r>
            <a:r>
              <a:rPr lang="ru-RU" sz="1200" dirty="0" smtClean="0">
                <a:solidFill>
                  <a:srgbClr val="663300"/>
                </a:solidFill>
                <a:latin typeface="Arial Narrow" pitchFamily="34" charset="0"/>
              </a:rPr>
              <a:t>с приоритетным осуществлением познавательно-речевого развития детей № 12 «Буратино» муниципального образования </a:t>
            </a:r>
            <a:r>
              <a:rPr lang="en-US" sz="1200" dirty="0" smtClean="0">
                <a:solidFill>
                  <a:srgbClr val="663300"/>
                </a:solidFill>
                <a:latin typeface="Arial Narrow" pitchFamily="34" charset="0"/>
              </a:rPr>
              <a:t/>
            </a:r>
            <a:br>
              <a:rPr lang="en-US" sz="1200" dirty="0" smtClean="0">
                <a:solidFill>
                  <a:srgbClr val="663300"/>
                </a:solidFill>
                <a:latin typeface="Arial Narrow" pitchFamily="34" charset="0"/>
              </a:rPr>
            </a:br>
            <a:r>
              <a:rPr lang="ru-RU" sz="1200" dirty="0" smtClean="0">
                <a:solidFill>
                  <a:srgbClr val="663300"/>
                </a:solidFill>
                <a:latin typeface="Arial Narrow" pitchFamily="34" charset="0"/>
              </a:rPr>
              <a:t>Ханты-Мансийского автономного округа-Югры городской округ </a:t>
            </a:r>
            <a:r>
              <a:rPr lang="en-US" sz="1200" dirty="0" smtClean="0">
                <a:solidFill>
                  <a:srgbClr val="663300"/>
                </a:solidFill>
                <a:latin typeface="Arial Narrow" pitchFamily="34" charset="0"/>
              </a:rPr>
              <a:t/>
            </a:r>
            <a:br>
              <a:rPr lang="en-US" sz="1200" dirty="0" smtClean="0">
                <a:solidFill>
                  <a:srgbClr val="663300"/>
                </a:solidFill>
                <a:latin typeface="Arial Narrow" pitchFamily="34" charset="0"/>
              </a:rPr>
            </a:br>
            <a:r>
              <a:rPr lang="ru-RU" sz="1200" dirty="0" smtClean="0">
                <a:solidFill>
                  <a:srgbClr val="663300"/>
                </a:solidFill>
                <a:latin typeface="Arial Narrow" pitchFamily="34" charset="0"/>
              </a:rPr>
              <a:t>город Радужный</a:t>
            </a:r>
            <a:br>
              <a:rPr lang="ru-RU" sz="1200" dirty="0" smtClean="0">
                <a:solidFill>
                  <a:srgbClr val="663300"/>
                </a:solidFill>
                <a:latin typeface="Arial Narrow" pitchFamily="34" charset="0"/>
              </a:rPr>
            </a:br>
            <a:endParaRPr lang="ru-RU" sz="1200" dirty="0" smtClean="0">
              <a:solidFill>
                <a:srgbClr val="663300"/>
              </a:solidFill>
              <a:latin typeface="Arial Narrow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89715" y="1171575"/>
            <a:ext cx="7119937" cy="240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Образовательный проект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для детей  группы общеразвивающей направленности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от 2 до 3-х лет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003399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600" y="5641686"/>
            <a:ext cx="28167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663300"/>
                </a:solidFill>
                <a:latin typeface="Arial Narrow" pitchFamily="34" charset="0"/>
              </a:rPr>
              <a:t>Подготовила: </a:t>
            </a: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Мишина А.Н.,</a:t>
            </a:r>
          </a:p>
          <a:p>
            <a:pPr eaLnBrk="1" hangingPunct="1"/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   воспитатель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>
            <a:off x="1805367" y="3068960"/>
            <a:ext cx="5688632" cy="7333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ЗВУКОВАЯ КУЛЬТРА  РЕЧИ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19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8449" y="44548"/>
            <a:ext cx="26452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8842" y="661730"/>
            <a:ext cx="3635896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взаимосвязи сенсорного, умственного и речевого развития.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1418" y="1525826"/>
            <a:ext cx="3635896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коммуникативно – </a:t>
            </a:r>
            <a:r>
              <a:rPr lang="ru-RU" sz="1600" b="1" dirty="0" err="1">
                <a:solidFill>
                  <a:srgbClr val="0070C0"/>
                </a:solidFill>
              </a:rPr>
              <a:t>деятельностного</a:t>
            </a:r>
            <a:r>
              <a:rPr lang="ru-RU" sz="1600" b="1" dirty="0">
                <a:solidFill>
                  <a:srgbClr val="0070C0"/>
                </a:solidFill>
              </a:rPr>
              <a:t> подхода к развитию речи.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7882" y="3254018"/>
            <a:ext cx="3635897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развития языкового чутья.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19491" y="2389922"/>
            <a:ext cx="3635895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формирования элементарного осознания явлений языка.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3138" y="4118114"/>
            <a:ext cx="3635897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взаимосвязи работы над различными сторонами речи.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35896" y="4982210"/>
            <a:ext cx="3635895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обогащения и мотивации речевой деятельности.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99992" y="5875455"/>
            <a:ext cx="3638454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Принцип обеспечения активной языковой практики. 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979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6792" y="44548"/>
            <a:ext cx="35285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6753" y="849561"/>
            <a:ext cx="7308812" cy="587173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>
                <a:solidFill>
                  <a:srgbClr val="0070C0"/>
                </a:solidFill>
              </a:rPr>
              <a:t>: комплексные, тематические; традиционные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совместная деятельность взрослых и детей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индивидуальная </a:t>
            </a: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>
                <a:solidFill>
                  <a:srgbClr val="0070C0"/>
                </a:solidFill>
              </a:rPr>
              <a:t>: в </a:t>
            </a: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>
                <a:solidFill>
                  <a:srgbClr val="0070C0"/>
                </a:solidFill>
              </a:rPr>
              <a:t>, во время прогулки, в игровой деятельности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игровая деятельность: дидактические игры, сюжетно-</a:t>
            </a:r>
            <a:r>
              <a:rPr lang="ru-RU" sz="2000" b="1" dirty="0" err="1">
                <a:solidFill>
                  <a:srgbClr val="0070C0"/>
                </a:solidFill>
              </a:rPr>
              <a:t>отобразительные</a:t>
            </a:r>
            <a:r>
              <a:rPr lang="ru-RU" sz="2000" b="1" dirty="0">
                <a:solidFill>
                  <a:srgbClr val="0070C0"/>
                </a:solidFill>
              </a:rPr>
              <a:t> игры, игры-драматизации, инсценировки, хороводные игры, подвижные игры;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праздники и развлечения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ru-RU" sz="800" b="1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совместная деятельность с семьей: дни открытых дверей, праздники</a:t>
            </a:r>
          </a:p>
        </p:txBody>
      </p:sp>
    </p:spTree>
    <p:extLst>
      <p:ext uri="{BB962C8B-B14F-4D97-AF65-F5344CB8AC3E}">
        <p14:creationId xmlns:p14="http://schemas.microsoft.com/office/powerpoint/2010/main" val="1924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690879"/>
            <a:ext cx="8784976" cy="3386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 err="1" smtClean="0">
                <a:solidFill>
                  <a:srgbClr val="0070C0"/>
                </a:solidFill>
              </a:rPr>
              <a:t>нод</a:t>
            </a:r>
            <a:r>
              <a:rPr lang="ru-RU" sz="2000" b="1" dirty="0" smtClean="0">
                <a:solidFill>
                  <a:srgbClr val="0070C0"/>
                </a:solidFill>
              </a:rPr>
              <a:t>: комплексные, тематические; традиционные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совместная деятельность взрослых и детей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индивидуальная </a:t>
            </a: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>
                <a:solidFill>
                  <a:srgbClr val="0070C0"/>
                </a:solidFill>
              </a:rPr>
              <a:t>: в </a:t>
            </a: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>
                <a:solidFill>
                  <a:srgbClr val="0070C0"/>
                </a:solidFill>
              </a:rPr>
              <a:t>, во время прогулки, в игровой деятельности; </a:t>
            </a: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70C0"/>
                </a:solidFill>
              </a:rPr>
              <a:t>игровая деятельность: дидактические игры, сюжетно-</a:t>
            </a:r>
            <a:r>
              <a:rPr lang="ru-RU" sz="2000" b="1" dirty="0" err="1" smtClean="0">
                <a:solidFill>
                  <a:srgbClr val="0070C0"/>
                </a:solidFill>
              </a:rPr>
              <a:t>отобразительные</a:t>
            </a:r>
            <a:r>
              <a:rPr lang="ru-RU" sz="2000" b="1" dirty="0" smtClean="0">
                <a:solidFill>
                  <a:srgbClr val="0070C0"/>
                </a:solidFill>
              </a:rPr>
              <a:t> игры, игры-драматизации, инсценировки, хороводные игры, подвижные игры; </a:t>
            </a:r>
            <a:endParaRPr lang="ru-RU" sz="8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праздники и развлечения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  <a:endParaRPr lang="ru-RU" sz="800" b="1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совместная деятельность с семьей: дни открытых дверей, праздники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76792" y="44548"/>
            <a:ext cx="35285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истратор\Desktop\Новая папка\Проект Звуковая культура речи Мишина А.Н\SN8510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200" y="4178728"/>
            <a:ext cx="1835904" cy="2447872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Новая папка\Проект Звуковая культура речи Мишина А.Н\SN8508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2" y="4241985"/>
            <a:ext cx="3095144" cy="2321358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Новая папка\Проект Звуковая культура речи Мишина А.Н\SN8509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78047"/>
            <a:ext cx="3095144" cy="2321358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30197" y="2549403"/>
            <a:ext cx="2304256" cy="276730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Словесные: </a:t>
            </a:r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чтение и рассказывание художественных произведений; 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заучивание наизусть;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пересказ;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обобщающая беседа;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рассказывание без </a:t>
            </a: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опор</a:t>
            </a:r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 без опоры на наглядный </a:t>
            </a: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материал.</a:t>
            </a:r>
            <a:endParaRPr lang="ru-RU" sz="1400" b="1" i="1" dirty="0">
              <a:solidFill>
                <a:srgbClr val="0070C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9891" y="366130"/>
            <a:ext cx="2651910" cy="9144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Методы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2132856"/>
            <a:ext cx="2448272" cy="3600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  <a:cs typeface="Times New Roman" panose="02020603050405020304" pitchFamily="18" charset="0"/>
              </a:rPr>
              <a:t>Наглядные: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непосредственное наблюдение и его разновидности (наблюдения в природе, экскурсии</a:t>
            </a: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опосредованное </a:t>
            </a:r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наблюдение (изобразительная наглядность: рассматривание игрушек и картин, рассказывание по игрушкам и картинам</a:t>
            </a: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использование ТСО;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rgbClr val="0070C0"/>
                </a:solidFill>
                <a:latin typeface="Arial Narrow" pitchFamily="34" charset="0"/>
              </a:rPr>
              <a:t>использование ИКТ</a:t>
            </a:r>
            <a:endParaRPr lang="ru-RU" sz="1400" b="1" i="1" dirty="0">
              <a:solidFill>
                <a:srgbClr val="0070C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72200" y="2549403"/>
            <a:ext cx="2304257" cy="26797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Практические: </a:t>
            </a:r>
            <a:r>
              <a:rPr lang="ru-RU" sz="1600" dirty="0">
                <a:solidFill>
                  <a:srgbClr val="0070C0"/>
                </a:solidFill>
                <a:latin typeface="Arial Narrow" pitchFamily="34" charset="0"/>
              </a:rPr>
              <a:t> 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дидактические игры;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сюжетно-</a:t>
            </a:r>
            <a:r>
              <a:rPr lang="ru-RU" sz="1400" b="1" i="1" dirty="0" err="1">
                <a:solidFill>
                  <a:srgbClr val="0070C0"/>
                </a:solidFill>
                <a:latin typeface="Arial Narrow" pitchFamily="34" charset="0"/>
              </a:rPr>
              <a:t>отобразительные</a:t>
            </a:r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 игры;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игры-драматизации;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инсценировки;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пластические этюды;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хороводные игры;</a:t>
            </a:r>
          </a:p>
          <a:p>
            <a:pPr lvl="0"/>
            <a:r>
              <a:rPr lang="ru-RU" sz="1400" b="1" i="1" dirty="0">
                <a:solidFill>
                  <a:srgbClr val="0070C0"/>
                </a:solidFill>
                <a:latin typeface="Arial Narrow" pitchFamily="34" charset="0"/>
              </a:rPr>
              <a:t>подвижные игры.</a:t>
            </a:r>
            <a:endParaRPr lang="ru-RU" sz="1400" b="1" i="1" dirty="0">
              <a:solidFill>
                <a:srgbClr val="0070C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63484" y="366131"/>
            <a:ext cx="733425" cy="2635180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8152741" y="443362"/>
            <a:ext cx="648072" cy="2480718"/>
          </a:xfrm>
          <a:prstGeom prst="curvedLeftArrow">
            <a:avLst>
              <a:gd name="adj1" fmla="val 33117"/>
              <a:gd name="adj2" fmla="val 60515"/>
              <a:gd name="adj3" fmla="val 48366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155092" y="1589934"/>
            <a:ext cx="743806" cy="34203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0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5503" y="44548"/>
            <a:ext cx="43111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08745" y="980728"/>
            <a:ext cx="6264696" cy="23762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общение взрослых и детей;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культурная языковая среда;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художественная литература;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изобразительное искусство, музыка, </a:t>
            </a:r>
            <a:r>
              <a:rPr lang="ru-RU" sz="2000" b="1" dirty="0" smtClean="0">
                <a:solidFill>
                  <a:srgbClr val="0070C0"/>
                </a:solidFill>
              </a:rPr>
              <a:t>театр</a:t>
            </a:r>
            <a:r>
              <a:rPr lang="ru-RU" sz="2000" b="1" dirty="0">
                <a:solidFill>
                  <a:srgbClr val="0070C0"/>
                </a:solidFill>
              </a:rPr>
              <a:t>;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мультимедийные презентации;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</a:rPr>
              <a:t>обучение звуковой культуре речи в </a:t>
            </a: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  <a:endParaRPr lang="ru-RU" sz="2000" b="1" dirty="0">
              <a:solidFill>
                <a:srgbClr val="0070C0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b="1" dirty="0" err="1">
                <a:solidFill>
                  <a:srgbClr val="0070C0"/>
                </a:solidFill>
              </a:rPr>
              <a:t>нод</a:t>
            </a:r>
            <a:r>
              <a:rPr lang="ru-RU" sz="2000" b="1" dirty="0">
                <a:solidFill>
                  <a:srgbClr val="0070C0"/>
                </a:solidFill>
              </a:rPr>
              <a:t> по другим разделам программы. </a:t>
            </a:r>
          </a:p>
        </p:txBody>
      </p:sp>
      <p:pic>
        <p:nvPicPr>
          <p:cNvPr id="2050" name="Picture 2" descr="C:\Users\Администратор\Desktop\Новая папка\Проект Звуковая культура речи Мишина А.Н\+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1" y="3789040"/>
            <a:ext cx="2850793" cy="2138095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Новая папка\Проект Звуковая культура речи Мишина А.Н\SN852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448" y="4563576"/>
            <a:ext cx="2807712" cy="21057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Desktop\Новая папка\Проект Звуковая культура речи Мишина А.Н\SN852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05" y="3717032"/>
            <a:ext cx="2827391" cy="2120543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9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7877" y="44548"/>
            <a:ext cx="768646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с родителями воспитанников: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2717" y="1268760"/>
            <a:ext cx="7056784" cy="302433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rgbClr val="0070C0"/>
                </a:solidFill>
              </a:rPr>
              <a:t>рекомендации; </a:t>
            </a:r>
            <a:endParaRPr lang="ru-RU" sz="8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rgbClr val="0070C0"/>
                </a:solidFill>
              </a:rPr>
              <a:t>памятки; </a:t>
            </a:r>
            <a:endParaRPr lang="ru-RU" sz="8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rgbClr val="0070C0"/>
                </a:solidFill>
              </a:rPr>
              <a:t>практические задания; </a:t>
            </a:r>
            <a:endParaRPr lang="ru-RU" sz="8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rgbClr val="0070C0"/>
                </a:solidFill>
              </a:rPr>
              <a:t>индивидуальные консультации по использованию дидактических игр для развития звуковой культуры детей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8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rgbClr val="0070C0"/>
                </a:solidFill>
              </a:rPr>
              <a:t>мастер-класс по использованию дидактических игр и упражнений по звуковой культуре речи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8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rgbClr val="0070C0"/>
                </a:solidFill>
              </a:rPr>
              <a:t>родительские собрания.</a:t>
            </a:r>
          </a:p>
        </p:txBody>
      </p:sp>
      <p:pic>
        <p:nvPicPr>
          <p:cNvPr id="6" name="Picture 2" descr="H:\для презентации\SN8515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213" y="4674969"/>
            <a:ext cx="2371155" cy="17783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H:\для презентации\SN8515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9712" y="4653136"/>
            <a:ext cx="2404523" cy="1803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:\для презентации\SN8515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829" y="4667267"/>
            <a:ext cx="2477435" cy="18580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:\для презентации\SN8515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24662"/>
            <a:ext cx="2438232" cy="18286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4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7260" y="44548"/>
            <a:ext cx="54365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результат: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198031" y="336935"/>
            <a:ext cx="733425" cy="1651905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613814" y="336934"/>
            <a:ext cx="737292" cy="1867930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5843" y="949727"/>
            <a:ext cx="2304256" cy="450783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Создание в </a:t>
            </a:r>
            <a:r>
              <a:rPr lang="ru-RU" sz="1600" b="1" dirty="0" err="1">
                <a:solidFill>
                  <a:srgbClr val="0070C0"/>
                </a:solidFill>
              </a:rPr>
              <a:t>воспитательно</a:t>
            </a:r>
            <a:r>
              <a:rPr lang="ru-RU" sz="1600" b="1" dirty="0">
                <a:solidFill>
                  <a:srgbClr val="0070C0"/>
                </a:solidFill>
              </a:rPr>
              <a:t>-образовательной работе  ДОУ системы преемственности между возрастными группами по развитию звуковой культуры речи.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78222" y="959862"/>
            <a:ext cx="2304256" cy="450783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Развитие у детей группы общеразвивающей направленности от 2 до 3-х лет звуковой и интонационной культуры речи, фонематического слуха. </a:t>
            </a:r>
          </a:p>
        </p:txBody>
      </p:sp>
    </p:spTree>
    <p:extLst>
      <p:ext uri="{BB962C8B-B14F-4D97-AF65-F5344CB8AC3E}">
        <p14:creationId xmlns:p14="http://schemas.microsoft.com/office/powerpoint/2010/main" val="250994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8847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/>
              <a:t> 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Бабаева Т.И., Михайлова З.А., Гурович Л.М. Детство: Программа развития и воспитания детей в детском саду. Издание 3-е. Санкт-Петербург, Детство-пресс, 2008.</a:t>
            </a:r>
          </a:p>
          <a:p>
            <a:pPr lvl="0"/>
            <a:r>
              <a:rPr lang="ru-RU" b="1" dirty="0" err="1">
                <a:solidFill>
                  <a:srgbClr val="0070C0"/>
                </a:solidFill>
              </a:rPr>
              <a:t>Бахарева</a:t>
            </a:r>
            <a:r>
              <a:rPr lang="ru-RU" b="1" dirty="0">
                <a:solidFill>
                  <a:srgbClr val="0070C0"/>
                </a:solidFill>
              </a:rPr>
              <a:t> К.С. Игры по развитию речи. Ростов-на-Дону, Феникс, 2009. 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Болотина Л.Р., </a:t>
            </a:r>
            <a:r>
              <a:rPr lang="ru-RU" b="1" dirty="0" err="1">
                <a:solidFill>
                  <a:srgbClr val="0070C0"/>
                </a:solidFill>
              </a:rPr>
              <a:t>Микляева</a:t>
            </a:r>
            <a:r>
              <a:rPr lang="ru-RU" b="1" dirty="0">
                <a:solidFill>
                  <a:srgbClr val="0070C0"/>
                </a:solidFill>
              </a:rPr>
              <a:t> Н.В., Родионова Ю.Н. Воспитание звуковой культуры речи у детей в ДОУ. М.: Айрис – пресс, 2006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Бондаренко Т.М. Комплексные занятия в первой младшей группе детского сада. 2005.</a:t>
            </a:r>
          </a:p>
          <a:p>
            <a:pPr lvl="0"/>
            <a:r>
              <a:rPr lang="ru-RU" b="1" dirty="0" err="1">
                <a:solidFill>
                  <a:srgbClr val="0070C0"/>
                </a:solidFill>
              </a:rPr>
              <a:t>Гербова</a:t>
            </a:r>
            <a:r>
              <a:rPr lang="ru-RU" b="1" dirty="0">
                <a:solidFill>
                  <a:srgbClr val="0070C0"/>
                </a:solidFill>
              </a:rPr>
              <a:t> В.В., Максаков А.И. Занятия по развитию речи в первой младшей группе детского сада. М, «Просвещение», 1986.</a:t>
            </a:r>
          </a:p>
          <a:p>
            <a:pPr lvl="0"/>
            <a:r>
              <a:rPr lang="ru-RU" b="1" dirty="0" err="1">
                <a:solidFill>
                  <a:srgbClr val="0070C0"/>
                </a:solidFill>
              </a:rPr>
              <a:t>Тумакова</a:t>
            </a:r>
            <a:r>
              <a:rPr lang="ru-RU" b="1" dirty="0">
                <a:solidFill>
                  <a:srgbClr val="0070C0"/>
                </a:solidFill>
              </a:rPr>
              <a:t> Г.А. Ознакомление дошкольников со звучащим словом. М,  «Просвещение», 1991.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Черенкова В. Развивающие игры с пальчиками. М, Дом. </a:t>
            </a:r>
            <a:r>
              <a:rPr lang="en-US" b="1" dirty="0">
                <a:solidFill>
                  <a:srgbClr val="0070C0"/>
                </a:solidFill>
              </a:rPr>
              <a:t>XXI</a:t>
            </a:r>
            <a:r>
              <a:rPr lang="ru-RU" b="1" dirty="0">
                <a:solidFill>
                  <a:srgbClr val="0070C0"/>
                </a:solidFill>
              </a:rPr>
              <a:t> век, 2009.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3190" y="44548"/>
            <a:ext cx="4044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0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72616" y="356732"/>
            <a:ext cx="35402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556792"/>
            <a:ext cx="6552728" cy="31011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1391" y="1549238"/>
            <a:ext cx="574589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70C0"/>
                </a:solidFill>
              </a:rPr>
              <a:t>Отсутствие  в </a:t>
            </a:r>
            <a:r>
              <a:rPr lang="ru-RU" sz="2000" b="1" dirty="0" err="1" smtClean="0">
                <a:solidFill>
                  <a:srgbClr val="0070C0"/>
                </a:solidFill>
              </a:rPr>
              <a:t>воспитательно</a:t>
            </a:r>
            <a:r>
              <a:rPr lang="ru-RU" sz="2000" b="1" dirty="0" smtClean="0">
                <a:solidFill>
                  <a:srgbClr val="0070C0"/>
                </a:solidFill>
              </a:rPr>
              <a:t>-образовательной работе  ДОУ системы преемственности между возрастными группами по развитию звуковой культуры речи.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1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8337" y="356732"/>
            <a:ext cx="73660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7324" y="1052736"/>
            <a:ext cx="8168098" cy="53334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>
                <a:solidFill>
                  <a:srgbClr val="0070C0"/>
                </a:solidFill>
              </a:rPr>
              <a:t>Воспитание звуковой культуры речи занимает важное место в системе работы по обучению детей родному языку. Это особая речевая задача, которая почти полностью должна быть решена в дошкольном возрасте. И чем раньше эта работа будет начата, тем большие успехи могут быть достигнуты.</a:t>
            </a:r>
          </a:p>
          <a:p>
            <a:r>
              <a:rPr lang="ru-RU" b="1" dirty="0">
                <a:solidFill>
                  <a:srgbClr val="0070C0"/>
                </a:solidFill>
              </a:rPr>
              <a:t>К сожалению, в современной методической литературе вопросы воспитания звуковой культуры речи  у детей третьего года жизни освещены недостаточно, в результате чего на практике занятия в первой младшей группе порою проводятся не регулярно, без всестороннего охвата всех задач данного раздела программы. Между тем третий год жизни наиболее благоприятен для воспитания произносительной стороны речи: в 2 года ребенок способен легко усваивать многие звуки и закреплять их в собственном произношении, учиться пользоваться своим голосовым аппаратом. Совершенствуется работа мышц языка, губ, нижней челюсти.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8336" y="141277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6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>
            <a:off x="2699023" y="3876675"/>
            <a:ext cx="490537" cy="187325"/>
          </a:xfrm>
          <a:prstGeom prst="lef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04356" y="2697163"/>
            <a:ext cx="3220244" cy="15430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культура речи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05600" y="3723384"/>
            <a:ext cx="2114872" cy="890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Речевое развитие</a:t>
            </a:r>
          </a:p>
        </p:txBody>
      </p:sp>
      <p:sp>
        <p:nvSpPr>
          <p:cNvPr id="10" name="TextBox 22"/>
          <p:cNvSpPr txBox="1">
            <a:spLocks noChangeArrowheads="1"/>
          </p:cNvSpPr>
          <p:nvPr/>
        </p:nvSpPr>
        <p:spPr bwMode="auto">
          <a:xfrm>
            <a:off x="3482975" y="5218113"/>
            <a:ext cx="2476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3733800" y="1960563"/>
            <a:ext cx="190128" cy="736600"/>
          </a:xfrm>
          <a:prstGeom prst="up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14478" y="4240213"/>
            <a:ext cx="145554" cy="941387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324600" y="3876675"/>
            <a:ext cx="381000" cy="187325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5584825" y="2416175"/>
            <a:ext cx="130175" cy="280988"/>
          </a:xfrm>
          <a:prstGeom prst="up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57664" y="1525273"/>
            <a:ext cx="2305372" cy="890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Социально-коммуникативное развитие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06536" y="5182201"/>
            <a:ext cx="2305372" cy="890902"/>
          </a:xfrm>
          <a:prstGeom prst="roundRect">
            <a:avLst>
              <a:gd name="adj" fmla="val 1200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Познавательное развитие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51720" y="980727"/>
            <a:ext cx="2997739" cy="9798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Художественно- </a:t>
            </a:r>
            <a:r>
              <a:rPr lang="ru-RU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эстетическое </a:t>
            </a:r>
            <a:r>
              <a:rPr lang="ru-RU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развитие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7627" y="3606607"/>
            <a:ext cx="2631318" cy="890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Физическое развитие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10795" y="292832"/>
            <a:ext cx="84073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областей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7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43608" y="1988840"/>
            <a:ext cx="2519058" cy="274600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Формирование устной речи и навыков речевого общения с окружающими на основе овладения литературным языком своего народа.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11402" y="292832"/>
            <a:ext cx="14061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061054" y="49063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652120" y="476671"/>
            <a:ext cx="733425" cy="1214437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9366" y="1973499"/>
            <a:ext cx="2519058" cy="274948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Развитие звуковой и интонационной культуры речи, фонематического слуха. </a:t>
            </a:r>
          </a:p>
        </p:txBody>
      </p:sp>
    </p:spTree>
    <p:extLst>
      <p:ext uri="{BB962C8B-B14F-4D97-AF65-F5344CB8AC3E}">
        <p14:creationId xmlns:p14="http://schemas.microsoft.com/office/powerpoint/2010/main" val="13946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9872" y="389450"/>
            <a:ext cx="17852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652" y="1124744"/>
            <a:ext cx="3853292" cy="9798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Овладение речью, как средством общения и культуры.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55975" y="4836304"/>
            <a:ext cx="3788893" cy="148229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Формирование звуковой аналитико-синтетической активности, как предпосылки обучения грамоте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0885" y="4899399"/>
            <a:ext cx="3731568" cy="9798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Развитие звуковой и интонационной культуры речи, фонематического слуха.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5" y="2924944"/>
            <a:ext cx="3837059" cy="148229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b="1" dirty="0">
                <a:solidFill>
                  <a:srgbClr val="0070C0"/>
                </a:solidFill>
              </a:rPr>
              <a:t>Знакомство с книжной культурой, понимание на слух текстов различных жанров детской </a:t>
            </a:r>
            <a:r>
              <a:rPr lang="ru-RU" b="1" dirty="0" smtClean="0">
                <a:solidFill>
                  <a:srgbClr val="0070C0"/>
                </a:solidFill>
              </a:rPr>
              <a:t>литературы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3560" y="3670463"/>
            <a:ext cx="3788893" cy="9798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Развитие речевого творчества.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5" y="1062752"/>
            <a:ext cx="3837059" cy="1484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b="1" dirty="0">
                <a:solidFill>
                  <a:srgbClr val="0070C0"/>
                </a:solidFill>
              </a:rPr>
              <a:t>Развитие связной грамматически правильной диалогической и монологической речи.</a:t>
            </a:r>
          </a:p>
          <a:p>
            <a:pPr algn="ctr">
              <a:defRPr/>
            </a:pPr>
            <a:endParaRPr lang="ru-RU" b="1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0885" y="2384481"/>
            <a:ext cx="3837059" cy="9798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Обогащение активного словаря.</a:t>
            </a:r>
          </a:p>
        </p:txBody>
      </p:sp>
    </p:spTree>
    <p:extLst>
      <p:ext uri="{BB962C8B-B14F-4D97-AF65-F5344CB8AC3E}">
        <p14:creationId xmlns:p14="http://schemas.microsoft.com/office/powerpoint/2010/main" val="20095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1660" y="260648"/>
            <a:ext cx="74006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звуковой культуры речи детей: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0883" y="1356081"/>
            <a:ext cx="2230957" cy="262090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Развитие словаря: </a:t>
            </a:r>
            <a:r>
              <a:rPr lang="ru-RU" sz="1400" b="1" i="1" dirty="0">
                <a:solidFill>
                  <a:srgbClr val="0070C0"/>
                </a:solidFill>
              </a:rPr>
              <a:t>освоение значений слов и их уместное употребление в соответствии с контекстом высказывания, с ситуацией, в которой происходит общение.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1880" y="4365105"/>
            <a:ext cx="2016046" cy="230425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Воспитание звуковой культуры речи: </a:t>
            </a:r>
            <a:r>
              <a:rPr lang="ru-RU" sz="1400" b="1" i="1" dirty="0">
                <a:solidFill>
                  <a:srgbClr val="0070C0"/>
                </a:solidFill>
              </a:rPr>
              <a:t>развитие восприятия звуков родной речи и произношения.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1335476"/>
            <a:ext cx="2230957" cy="264150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Формирование грамматического строя: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i="1" dirty="0">
                <a:solidFill>
                  <a:srgbClr val="0070C0"/>
                </a:solidFill>
              </a:rPr>
              <a:t>морфология (изменение слов по родам, числам, падежам); синтаксис (освоение различных типов словосочетаний и предложений); словообразование.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20037" y="1631676"/>
            <a:ext cx="1816059" cy="20230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Развитие связной речи: </a:t>
            </a:r>
            <a:r>
              <a:rPr lang="ru-RU" sz="1400" b="1" i="1" dirty="0">
                <a:solidFill>
                  <a:srgbClr val="0070C0"/>
                </a:solidFill>
              </a:rPr>
              <a:t>диалогическая (разговорная) речь; монологическая речь (рассказывание</a:t>
            </a:r>
            <a:r>
              <a:rPr lang="ru-RU" sz="1400" b="1" i="1" dirty="0" smtClean="0">
                <a:solidFill>
                  <a:srgbClr val="0070C0"/>
                </a:solidFill>
              </a:rPr>
              <a:t>)</a:t>
            </a:r>
            <a:endParaRPr lang="ru-RU" sz="1400" b="1" i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4362092"/>
            <a:ext cx="2016224" cy="230726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Формирование элементарного осознания явлений языка и речи: </a:t>
            </a:r>
            <a:r>
              <a:rPr lang="ru-RU" sz="1400" b="1" i="1" dirty="0">
                <a:solidFill>
                  <a:srgbClr val="0070C0"/>
                </a:solidFill>
              </a:rPr>
              <a:t>различение звука и слова; нахождение звука в слове.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386" y="4362092"/>
            <a:ext cx="2016046" cy="227853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Воспитание любви и интереса к художественному слову.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352619" y="1258527"/>
            <a:ext cx="350893" cy="34203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72839" y="1083890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8272340" y="1083890"/>
            <a:ext cx="733425" cy="1214437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8272340" y="1083891"/>
            <a:ext cx="770828" cy="4433342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72839" y="1100464"/>
            <a:ext cx="698821" cy="4360946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5292080" y="1214755"/>
            <a:ext cx="770828" cy="4433342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921216" y="1236231"/>
            <a:ext cx="698821" cy="4360946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1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3203" y="62068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b="1" dirty="0" smtClean="0"/>
              <a:t> </a:t>
            </a:r>
            <a:endParaRPr lang="ru-RU" dirty="0"/>
          </a:p>
          <a:p>
            <a:pPr lvl="0"/>
            <a:endParaRPr lang="ru-RU" dirty="0" smtClean="0"/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2314" y="116631"/>
            <a:ext cx="50906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проекта: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3655" y="1799853"/>
            <a:ext cx="44655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04112" y="5471307"/>
            <a:ext cx="32335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240318" y="2582508"/>
            <a:ext cx="614681" cy="34203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21756" y="2131960"/>
            <a:ext cx="831189" cy="2657096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dirty="0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8172400" y="2131960"/>
            <a:ext cx="733425" cy="2648154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64198" y="762963"/>
            <a:ext cx="6708960" cy="540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долгосрочный (с 01.09.2014г. по 31.05.2015г.).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93179" y="6089793"/>
            <a:ext cx="6708960" cy="540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Возраст детей: от 2 до 3-х лет.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93179" y="3134134"/>
            <a:ext cx="1816059" cy="20230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дети</a:t>
            </a:r>
          </a:p>
          <a:p>
            <a:pPr lvl="0"/>
            <a:endParaRPr lang="ru-RU" sz="1400" b="1" i="1" dirty="0">
              <a:solidFill>
                <a:srgbClr val="0070C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12871" y="3213268"/>
            <a:ext cx="1816059" cy="20230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воспитатели </a:t>
            </a:r>
            <a:r>
              <a:rPr lang="ru-RU" sz="1600" b="1" dirty="0">
                <a:solidFill>
                  <a:srgbClr val="0070C0"/>
                </a:solidFill>
              </a:rPr>
              <a:t>группы общеразвивающей направленности от 2 до 3-х лет</a:t>
            </a:r>
          </a:p>
          <a:p>
            <a:pPr lvl="0"/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37691" y="3097501"/>
            <a:ext cx="1816059" cy="20230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родители</a:t>
            </a:r>
          </a:p>
          <a:p>
            <a:pPr lvl="0"/>
            <a:endParaRPr lang="ru-RU" sz="1400" b="1" i="1" dirty="0">
              <a:solidFill>
                <a:srgbClr val="0070C0"/>
              </a:solidFill>
            </a:endParaRPr>
          </a:p>
          <a:p>
            <a:pPr lvl="0"/>
            <a:endParaRPr lang="ru-RU" sz="1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179" y="36771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9559" y="44548"/>
            <a:ext cx="83630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деятельности на этапы: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027" y="737046"/>
            <a:ext cx="8739326" cy="86591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Подготовительный этап: 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постановка цели и задач;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изучение методической  и художественной литературы по теме.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358" y="1741300"/>
            <a:ext cx="8768995" cy="19037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70C0"/>
                </a:solidFill>
              </a:rPr>
              <a:t>Разработка проекта: 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подбор литературы по теме;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составление плана деятельности;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подбор пособий для работы с детьми;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выбор форм работы с родителями;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разработка конспектов </a:t>
            </a:r>
            <a:r>
              <a:rPr lang="ru-RU" sz="1600" i="1" dirty="0" err="1">
                <a:solidFill>
                  <a:srgbClr val="0070C0"/>
                </a:solidFill>
              </a:rPr>
              <a:t>нод</a:t>
            </a:r>
            <a:r>
              <a:rPr lang="ru-RU" sz="1600" i="1" dirty="0">
                <a:solidFill>
                  <a:srgbClr val="0070C0"/>
                </a:solidFill>
              </a:rPr>
              <a:t>, игр, игр-упражнений, рекомендаций для родителей и воспитателей.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358" y="3751082"/>
            <a:ext cx="8727125" cy="140611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Реализация проекта: </a:t>
            </a:r>
          </a:p>
          <a:p>
            <a:pPr lvl="0"/>
            <a:r>
              <a:rPr lang="ru-RU" sz="1600" i="1" dirty="0" err="1">
                <a:solidFill>
                  <a:srgbClr val="0070C0"/>
                </a:solidFill>
              </a:rPr>
              <a:t>нод</a:t>
            </a:r>
            <a:r>
              <a:rPr lang="ru-RU" sz="1600" i="1" dirty="0">
                <a:solidFill>
                  <a:srgbClr val="0070C0"/>
                </a:solidFill>
              </a:rPr>
              <a:t> с детьми;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игровая деятельность с детьми;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интеграция с </a:t>
            </a:r>
            <a:r>
              <a:rPr lang="ru-RU" sz="1600" i="1" dirty="0" smtClean="0">
                <a:solidFill>
                  <a:srgbClr val="0070C0"/>
                </a:solidFill>
              </a:rPr>
              <a:t>другими </a:t>
            </a:r>
            <a:r>
              <a:rPr lang="ru-RU" sz="1600" i="1" dirty="0">
                <a:solidFill>
                  <a:srgbClr val="0070C0"/>
                </a:solidFill>
              </a:rPr>
              <a:t>образовательными областями;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составление памяток, рекомендаций для родителей и воспитателей.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5492" y="5301208"/>
            <a:ext cx="8727125" cy="144016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600" b="1" dirty="0" smtClean="0">
              <a:solidFill>
                <a:srgbClr val="0070C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70C0"/>
                </a:solidFill>
              </a:rPr>
              <a:t>Итоговый </a:t>
            </a:r>
            <a:r>
              <a:rPr lang="ru-RU" sz="1600" b="1" dirty="0">
                <a:solidFill>
                  <a:srgbClr val="0070C0"/>
                </a:solidFill>
              </a:rPr>
              <a:t>этап: 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размещение образовательного проекта на сайте ДОУ для родителей воспитанников;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представление результата проектной деятельности на заседании   творческой группы по речевому развитию в ДОУ;</a:t>
            </a:r>
          </a:p>
          <a:p>
            <a:pPr lvl="0"/>
            <a:r>
              <a:rPr lang="ru-RU" sz="1600" i="1" dirty="0">
                <a:solidFill>
                  <a:srgbClr val="0070C0"/>
                </a:solidFill>
              </a:rPr>
              <a:t>итоговое мероприятие «Ладушки, ладушки…».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</a:rPr>
              <a:t>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394157" y="559206"/>
            <a:ext cx="184667" cy="17101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421160" y="1600809"/>
            <a:ext cx="184667" cy="17101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394157" y="3665573"/>
            <a:ext cx="184667" cy="17101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421160" y="5195373"/>
            <a:ext cx="184667" cy="171018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</TotalTime>
  <Words>952</Words>
  <Application>Microsoft Office PowerPoint</Application>
  <PresentationFormat>Экран (4:3)</PresentationFormat>
  <Paragraphs>212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GYPNORION</cp:lastModifiedBy>
  <cp:revision>23</cp:revision>
  <dcterms:created xsi:type="dcterms:W3CDTF">2014-05-23T07:41:39Z</dcterms:created>
  <dcterms:modified xsi:type="dcterms:W3CDTF">2014-05-27T07:26:10Z</dcterms:modified>
</cp:coreProperties>
</file>