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64" r:id="rId2"/>
    <p:sldId id="278" r:id="rId3"/>
    <p:sldId id="276" r:id="rId4"/>
    <p:sldId id="279" r:id="rId5"/>
    <p:sldId id="288" r:id="rId6"/>
    <p:sldId id="28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501894-982C-42A3-BE63-C408A237A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C4178-9FF8-4387-8328-0448AA89E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53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7141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5002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6227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9709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9801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8584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7DAF-3B71-4A7E-8FC1-861FDC33B703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86BD-2602-4DFC-9C00-3D7DE9964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A301-059C-47FA-97A5-4B400755FDB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9D08-C8E0-4C4C-84E1-5FCB2CDA6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F422-C1BF-41BA-B3F6-7AD8980F893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5FBA-94B8-41B3-ACAE-A8AB86AD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00452-5139-4B48-95B6-E9DDF949C99A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6A7D-3FDD-47FA-8481-A97355A75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A2B9-311C-4264-90D7-8C110636673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AB57-3DEC-4F79-965D-025B2F280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BE76-F144-4CDF-B82C-F0890B968FF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439A-654C-4E9D-89FF-78819906A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3919-BAC7-4AFD-BB4E-A6CC359D69E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7798-87F6-4AE8-BAD7-1AA1900C6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B749-0D4E-4E90-ABE4-5919E471BCD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2F44-5AB7-4EBB-817F-0A4B238FB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ADD6-0663-4CBC-9B6D-42805B5EF49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FBFB-CBAD-4E3E-A128-85F079B14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1D75-4FBD-495E-ACD1-B137B509C2A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209C-13E5-4712-960A-016515128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515F5-223F-44FF-84A9-230FE344B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42C8-2E72-464A-AE1E-7670301D4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EB0D35-4639-45B2-A006-9FFF28F139DF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5EACE6-F6CC-437C-A3C1-1AC42BF98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7727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5779" name="Picture 4" descr="j043952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2362200" y="762000"/>
            <a:ext cx="62087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FFFFFF"/>
                </a:solidFill>
              </a:rPr>
              <a:t>Usus magister est optimus</a:t>
            </a:r>
            <a:r>
              <a:rPr lang="en-US" sz="2400">
                <a:solidFill>
                  <a:srgbClr val="FFFFFF"/>
                </a:solidFill>
              </a:rPr>
              <a:t> 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000">
                <a:solidFill>
                  <a:srgbClr val="FFFFFF"/>
                </a:solidFill>
              </a:rPr>
              <a:t>(</a:t>
            </a:r>
            <a:r>
              <a:rPr lang="ru-RU" sz="2000">
                <a:solidFill>
                  <a:srgbClr val="FFFFFF"/>
                </a:solidFill>
              </a:rPr>
              <a:t>лат. – «практика</a:t>
            </a:r>
            <a:r>
              <a:rPr lang="en-US" sz="2000">
                <a:solidFill>
                  <a:srgbClr val="FFFFFF"/>
                </a:solidFill>
              </a:rPr>
              <a:t> </a:t>
            </a:r>
            <a:r>
              <a:rPr lang="ru-RU" sz="2000">
                <a:solidFill>
                  <a:srgbClr val="FFFFFF"/>
                </a:solidFill>
              </a:rPr>
              <a:t>-</a:t>
            </a:r>
            <a:r>
              <a:rPr lang="en-US" sz="2000">
                <a:solidFill>
                  <a:srgbClr val="FFFFFF"/>
                </a:solidFill>
              </a:rPr>
              <a:t> </a:t>
            </a:r>
            <a:r>
              <a:rPr lang="ru-RU" sz="2000">
                <a:solidFill>
                  <a:srgbClr val="FFFFFF"/>
                </a:solidFill>
              </a:rPr>
              <a:t>лучший учитель»)</a:t>
            </a:r>
          </a:p>
        </p:txBody>
      </p:sp>
      <p:sp>
        <p:nvSpPr>
          <p:cNvPr id="75781" name="Rectangle 6"/>
          <p:cNvSpPr>
            <a:spLocks noChangeArrowheads="1"/>
          </p:cNvSpPr>
          <p:nvPr/>
        </p:nvSpPr>
        <p:spPr bwMode="auto">
          <a:xfrm>
            <a:off x="1143000" y="2133600"/>
            <a:ext cx="7467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I. </a:t>
            </a:r>
            <a:r>
              <a:rPr lang="ru-RU" sz="4000" i="1">
                <a:solidFill>
                  <a:srgbClr val="FFFFFF"/>
                </a:solidFill>
              </a:rPr>
              <a:t>Дидактические игры</a:t>
            </a:r>
            <a:r>
              <a:rPr lang="ru-RU" sz="4000">
                <a:solidFill>
                  <a:srgbClr val="FFFFFF"/>
                </a:solidFill>
              </a:rPr>
              <a:t> и </a:t>
            </a:r>
            <a:r>
              <a:rPr lang="ru-RU" sz="4000" i="1">
                <a:solidFill>
                  <a:srgbClr val="FFFFFF"/>
                </a:solidFill>
              </a:rPr>
              <a:t>упражнения</a:t>
            </a:r>
            <a:r>
              <a:rPr lang="ru-RU" sz="4000">
                <a:solidFill>
                  <a:srgbClr val="FFFFFF"/>
                </a:solidFill>
              </a:rPr>
              <a:t> в коррекции словообразования обучающихся</a:t>
            </a:r>
            <a:r>
              <a:rPr lang="en-US" sz="4000">
                <a:solidFill>
                  <a:srgbClr val="FFFFFF"/>
                </a:solidFill>
              </a:rPr>
              <a:t>.</a:t>
            </a:r>
            <a:endParaRPr lang="ru-RU" sz="4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/>
          </p:cNvSpPr>
          <p:nvPr>
            <p:ph type="body" idx="1"/>
          </p:nvPr>
        </p:nvSpPr>
        <p:spPr>
          <a:xfrm>
            <a:off x="0" y="4114800"/>
            <a:ext cx="9144000" cy="2743200"/>
          </a:xfrm>
        </p:spPr>
        <p:txBody>
          <a:bodyPr/>
          <a:lstStyle/>
          <a:p>
            <a:r>
              <a:rPr lang="ru-RU" sz="2400" smtClean="0"/>
              <a:t>Дидактические игры и упражнения с грамматическим содержанием являются важным средством стимулирования языковых игр детей, их поисковой активности в сфере грамматики. </a:t>
            </a:r>
          </a:p>
          <a:p>
            <a:r>
              <a:rPr lang="ru-RU" sz="2400" smtClean="0"/>
              <a:t>В процессе дидактических игр и упражнений, обучающиеся приобретают те навыки, которые обычно трудно усваиваются в условиях повседневного общения. </a:t>
            </a:r>
          </a:p>
        </p:txBody>
      </p:sp>
      <p:pic>
        <p:nvPicPr>
          <p:cNvPr id="77826" name="Picture 4" descr="IMG_46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62484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09" name="Picture 6" descr="IMG_466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/>
          </p:cNvSpPr>
          <p:nvPr>
            <p:ph type="body" idx="1"/>
          </p:nvPr>
        </p:nvSpPr>
        <p:spPr>
          <a:xfrm>
            <a:off x="1447800" y="0"/>
            <a:ext cx="7696200" cy="3962400"/>
          </a:xfrm>
        </p:spPr>
        <p:txBody>
          <a:bodyPr/>
          <a:lstStyle/>
          <a:p>
            <a:r>
              <a:rPr lang="ru-RU" sz="2400" smtClean="0"/>
              <a:t>В ходе проведения НОД, а также в индивидуальной работе с детьми мы широко используем </a:t>
            </a:r>
            <a:r>
              <a:rPr lang="ru-RU" sz="2400" b="1" i="1" smtClean="0"/>
              <a:t>речевые игры</a:t>
            </a:r>
            <a:r>
              <a:rPr lang="ru-RU" sz="2400" smtClean="0"/>
              <a:t>, направленные на формирование понятийного аппарата, развитие грамматических категорий, формирование лексических представлений, совершенствование связной речи, развитие мелкой моторики. На наш взгляд, в полной мере такие игры представлены в «Сборнике речевых игр» под ред. Ереминой Н.Г., Климычевой И.А.</a:t>
            </a:r>
          </a:p>
        </p:txBody>
      </p:sp>
      <p:pic>
        <p:nvPicPr>
          <p:cNvPr id="79874" name="Picture 4" descr="IMG_468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3810000"/>
            <a:ext cx="586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/>
          </p:cNvSpPr>
          <p:nvPr>
            <p:ph type="body" idx="1"/>
          </p:nvPr>
        </p:nvSpPr>
        <p:spPr>
          <a:xfrm>
            <a:off x="3505200" y="0"/>
            <a:ext cx="5486400" cy="64008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smtClean="0"/>
              <a:t>Игра </a:t>
            </a:r>
            <a:r>
              <a:rPr lang="ru-RU" sz="2400" b="1" i="1" smtClean="0"/>
              <a:t>«Закончи предложение»</a:t>
            </a:r>
          </a:p>
          <a:p>
            <a:pPr>
              <a:buFontTx/>
              <a:buNone/>
            </a:pPr>
            <a:r>
              <a:rPr lang="ru-RU" sz="2400" b="1" smtClean="0"/>
              <a:t>Цель:</a:t>
            </a:r>
            <a:r>
              <a:rPr lang="ru-RU" sz="2400" smtClean="0"/>
              <a:t> закрепление умения составлять сложноподчиненные предложения с союзом «чтобы»</a:t>
            </a:r>
          </a:p>
          <a:p>
            <a:pPr>
              <a:buFontTx/>
              <a:buNone/>
            </a:pPr>
            <a:r>
              <a:rPr lang="ru-RU" sz="2400" b="1" smtClean="0"/>
              <a:t>Оборудование:</a:t>
            </a:r>
            <a:r>
              <a:rPr lang="ru-RU" sz="2400" smtClean="0"/>
              <a:t> сюжетные картинки на заданную тематику.</a:t>
            </a:r>
          </a:p>
          <a:p>
            <a:pPr>
              <a:buFontTx/>
              <a:buNone/>
            </a:pPr>
            <a:r>
              <a:rPr lang="ru-RU" sz="2400" b="1" smtClean="0"/>
              <a:t>Описание.</a:t>
            </a:r>
            <a:r>
              <a:rPr lang="ru-RU" sz="2400" smtClean="0"/>
              <a:t> Воспитатель показывает картинку и задаёт вопрос.</a:t>
            </a:r>
          </a:p>
          <a:p>
            <a:pPr>
              <a:buFontTx/>
              <a:buNone/>
            </a:pPr>
            <a:r>
              <a:rPr lang="ru-RU" sz="2400" b="1" smtClean="0"/>
              <a:t>Вопросы:</a:t>
            </a:r>
            <a:r>
              <a:rPr lang="ru-RU" sz="2400" smtClean="0"/>
              <a:t> </a:t>
            </a:r>
          </a:p>
          <a:p>
            <a:r>
              <a:rPr lang="ru-RU" sz="2400" smtClean="0"/>
              <a:t>Для чего девочка взяла пшено? (девочка взяла пшено, чтобы покормить птиц)</a:t>
            </a:r>
          </a:p>
          <a:p>
            <a:r>
              <a:rPr lang="ru-RU" sz="2400" smtClean="0"/>
              <a:t>Для чего девочка надела шубку? (девочка надела шубку, чтобы ей было тепло)</a:t>
            </a:r>
            <a:r>
              <a:rPr lang="ru-RU" sz="2400" smtClean="0">
                <a:latin typeface="Arial" charset="0"/>
              </a:rPr>
              <a:t> и т.д.</a:t>
            </a:r>
          </a:p>
        </p:txBody>
      </p:sp>
      <p:pic>
        <p:nvPicPr>
          <p:cNvPr id="81922" name="Picture 4" descr="IMG_46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725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/>
          </p:cNvSpPr>
          <p:nvPr>
            <p:ph type="body" idx="1"/>
          </p:nvPr>
        </p:nvSpPr>
        <p:spPr>
          <a:xfrm>
            <a:off x="533400" y="4419600"/>
            <a:ext cx="8153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  <a:cs typeface="Arial" charset="0"/>
              </a:rPr>
              <a:t>«Расскажем о зиме»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  <a:cs typeface="Arial" charset="0"/>
              </a:rPr>
              <a:t>Цель:</a:t>
            </a:r>
            <a:r>
              <a:rPr lang="ru-RU" sz="2400" smtClean="0">
                <a:latin typeface="Arial" charset="0"/>
                <a:cs typeface="Arial" charset="0"/>
              </a:rPr>
              <a:t> закрепление умения составлять описательный рассказ о времени года по плану.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  <a:cs typeface="Arial" charset="0"/>
              </a:rPr>
              <a:t>Оборудование:</a:t>
            </a:r>
            <a:r>
              <a:rPr lang="ru-RU" sz="2400" smtClean="0">
                <a:latin typeface="Arial" charset="0"/>
                <a:cs typeface="Arial" charset="0"/>
              </a:rPr>
              <a:t> план – схема Ткаченко Т.А.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Описание.</a:t>
            </a:r>
            <a:r>
              <a:rPr lang="ru-RU" sz="2400" smtClean="0"/>
              <a:t> Воспитатель предлагает составить описательный рассказ о зиме по плану.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latin typeface="Arial" charset="0"/>
              <a:cs typeface="Arial" charset="0"/>
            </a:endParaRPr>
          </a:p>
        </p:txBody>
      </p:sp>
      <p:pic>
        <p:nvPicPr>
          <p:cNvPr id="83970" name="Picture 4" descr="IMG_469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5532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Экран (4:3)</PresentationFormat>
  <Paragraphs>16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Script</vt:lpstr>
      <vt:lpstr>Segoe UI</vt:lpstr>
      <vt:lpstr>Presentation2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грамматически правильной речи у детей старшего дошкольного возраста (от 6 до 7 лет)</dc:title>
  <dc:subject/>
  <dc:creator/>
  <cp:keywords/>
  <dc:description/>
  <cp:lastModifiedBy/>
  <cp:revision>11</cp:revision>
  <dcterms:modified xsi:type="dcterms:W3CDTF">2014-09-27T15:33:03Z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TC103516769990</vt:lpwstr>
  </property>
</Properties>
</file>