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64" r:id="rId2"/>
    <p:sldId id="278" r:id="rId3"/>
    <p:sldId id="276" r:id="rId4"/>
    <p:sldId id="279" r:id="rId5"/>
    <p:sldId id="288" r:id="rId6"/>
    <p:sldId id="287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501894-982C-42A3-BE63-C408A237A241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CC4178-9FF8-4387-8328-0448AA89E4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453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7141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5002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62277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97092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098016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85843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n>
                  <a:gradFill>
                    <a:gsLst>
                      <a:gs pos="0">
                        <a:schemeClr val="accent1">
                          <a:lumMod val="5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gradFill flip="none" rotWithShape="1">
                  <a:gsLst>
                    <a:gs pos="0">
                      <a:schemeClr val="accent1">
                        <a:lumMod val="5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  <a:alpha val="79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241300" dist="38100" dir="5400000" rotWithShape="0">
                    <a:schemeClr val="bg2">
                      <a:lumMod val="10000"/>
                      <a:alpha val="3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scene3d>
              <a:camera prst="orthographicFront"/>
              <a:lightRig rig="threePt" dir="t"/>
            </a:scene3d>
            <a:sp3d extrusionH="57150" contourW="12700">
              <a:bevelT w="82550" h="38100" prst="coolSlant"/>
              <a:contourClr>
                <a:schemeClr val="bg2">
                  <a:lumMod val="25000"/>
                </a:schemeClr>
              </a:contourClr>
            </a:sp3d>
          </a:bodyPr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97DAF-3B71-4A7E-8FC1-861FDC33B703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786BD-2602-4DFC-9C00-3D7DE9964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0A301-059C-47FA-97A5-4B400755FDB1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E9D08-C8E0-4C4C-84E1-5FCB2CDA6C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571500"/>
            <a:ext cx="6400800" cy="846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14438" y="1600200"/>
            <a:ext cx="7472362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3F422-C1BF-41BA-B3F6-7AD8980F893D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5FBA-94B8-41B3-ACAE-A8AB86AD2F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00452-5139-4B48-95B6-E9DDF949C99A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46A7D-3FDD-47FA-8481-A97355A75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A2B9-311C-4264-90D7-8C110636673E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5AB57-3DEC-4F79-965D-025B2F280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965193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00305"/>
            <a:ext cx="4040188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9651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00305"/>
            <a:ext cx="4041775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DBE76-F144-4CDF-B82C-F0890B968FF5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F439A-654C-4E9D-89FF-78819906A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73919-BAC7-4AFD-BB4E-A6CC359D69EE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A7798-87F6-4AE8-BAD7-1AA1900C6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6B749-0D4E-4E90-ABE4-5919E471BCDD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22F44-5AB7-4EBB-817F-0A4B238FB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DADD6-0663-4CBC-9B6D-42805B5EF49E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CFBFB-CBAD-4E3E-A128-85F079B14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71D75-4FBD-495E-ACD1-B137B509C2A5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7209C-13E5-4712-960A-016515128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515F5-223F-44FF-84A9-230FE344B241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342C8-2E72-464A-AE1E-7670301D4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571500"/>
            <a:ext cx="6400800" cy="8461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perspectiveRelaxedModerately">
                <a:rot lat="19800000" lon="0" rev="0"/>
              </a:camera>
              <a:lightRig rig="threePt" dir="t"/>
            </a:scene3d>
            <a:sp3d extrusionH="57150" prstMaterial="dkEdge">
              <a:bevelT w="38100" h="38100"/>
              <a:bevelB w="82550" h="38100" prst="coolSlant"/>
            </a:sp3d>
          </a:bodyPr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4438" y="1600200"/>
            <a:ext cx="747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EB0D35-4639-45B2-A006-9FFF28F139DF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5EACE6-F6CC-437C-A3C1-1AC42BF98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3200" kern="1200" dirty="0">
          <a:ln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79000"/>
                </a:schemeClr>
              </a:gs>
            </a:gsLst>
            <a:lin ang="5400000" scaled="0"/>
            <a:tileRect/>
          </a:gradFill>
          <a:effectLst>
            <a:outerShdw blurRad="241300" dist="38100" dir="5400000" rotWithShape="0">
              <a:schemeClr val="bg2">
                <a:lumMod val="10000"/>
                <a:alpha val="30000"/>
              </a:scheme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rgbClr val="77275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57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5779" name="Picture 4" descr="j043952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0" name="Rectangle 5"/>
          <p:cNvSpPr>
            <a:spLocks noChangeArrowheads="1"/>
          </p:cNvSpPr>
          <p:nvPr/>
        </p:nvSpPr>
        <p:spPr bwMode="auto">
          <a:xfrm>
            <a:off x="2362200" y="762000"/>
            <a:ext cx="62087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>
                <a:solidFill>
                  <a:srgbClr val="FFFFFF"/>
                </a:solidFill>
              </a:rPr>
              <a:t>Usus magister est optimus</a:t>
            </a:r>
            <a:r>
              <a:rPr lang="en-US" sz="2400">
                <a:solidFill>
                  <a:srgbClr val="FFFFFF"/>
                </a:solidFill>
              </a:rPr>
              <a:t> </a:t>
            </a:r>
            <a:br>
              <a:rPr lang="en-US" sz="2400">
                <a:solidFill>
                  <a:srgbClr val="FFFFFF"/>
                </a:solidFill>
              </a:rPr>
            </a:br>
            <a:r>
              <a:rPr lang="en-US" sz="2000">
                <a:solidFill>
                  <a:srgbClr val="FFFFFF"/>
                </a:solidFill>
              </a:rPr>
              <a:t>(</a:t>
            </a:r>
            <a:r>
              <a:rPr lang="ru-RU" sz="2000">
                <a:solidFill>
                  <a:srgbClr val="FFFFFF"/>
                </a:solidFill>
              </a:rPr>
              <a:t>лат. – «практика</a:t>
            </a:r>
            <a:r>
              <a:rPr lang="en-US" sz="2000">
                <a:solidFill>
                  <a:srgbClr val="FFFFFF"/>
                </a:solidFill>
              </a:rPr>
              <a:t> </a:t>
            </a:r>
            <a:r>
              <a:rPr lang="ru-RU" sz="2000">
                <a:solidFill>
                  <a:srgbClr val="FFFFFF"/>
                </a:solidFill>
              </a:rPr>
              <a:t>-</a:t>
            </a:r>
            <a:r>
              <a:rPr lang="en-US" sz="2000">
                <a:solidFill>
                  <a:srgbClr val="FFFFFF"/>
                </a:solidFill>
              </a:rPr>
              <a:t> </a:t>
            </a:r>
            <a:r>
              <a:rPr lang="ru-RU" sz="2000">
                <a:solidFill>
                  <a:srgbClr val="FFFFFF"/>
                </a:solidFill>
              </a:rPr>
              <a:t>лучший учитель»)</a:t>
            </a:r>
          </a:p>
        </p:txBody>
      </p:sp>
      <p:sp>
        <p:nvSpPr>
          <p:cNvPr id="75781" name="Rectangle 6"/>
          <p:cNvSpPr>
            <a:spLocks noChangeArrowheads="1"/>
          </p:cNvSpPr>
          <p:nvPr/>
        </p:nvSpPr>
        <p:spPr bwMode="auto">
          <a:xfrm>
            <a:off x="1143000" y="2133600"/>
            <a:ext cx="7467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I. </a:t>
            </a:r>
            <a:r>
              <a:rPr lang="ru-RU" sz="4000" i="1">
                <a:solidFill>
                  <a:srgbClr val="FFFFFF"/>
                </a:solidFill>
              </a:rPr>
              <a:t>Дидактические игры</a:t>
            </a:r>
            <a:r>
              <a:rPr lang="ru-RU" sz="4000">
                <a:solidFill>
                  <a:srgbClr val="FFFFFF"/>
                </a:solidFill>
              </a:rPr>
              <a:t> и </a:t>
            </a:r>
            <a:r>
              <a:rPr lang="ru-RU" sz="4000" i="1">
                <a:solidFill>
                  <a:srgbClr val="FFFFFF"/>
                </a:solidFill>
              </a:rPr>
              <a:t>упражнения</a:t>
            </a:r>
            <a:r>
              <a:rPr lang="ru-RU" sz="4000">
                <a:solidFill>
                  <a:srgbClr val="FFFFFF"/>
                </a:solidFill>
              </a:rPr>
              <a:t> в коррекции словообразования обучающихся</a:t>
            </a:r>
            <a:r>
              <a:rPr lang="en-US" sz="4000">
                <a:solidFill>
                  <a:srgbClr val="FFFFFF"/>
                </a:solidFill>
              </a:rPr>
              <a:t>.</a:t>
            </a:r>
            <a:endParaRPr lang="ru-RU" sz="4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3"/>
          <p:cNvSpPr>
            <a:spLocks noGrp="1"/>
          </p:cNvSpPr>
          <p:nvPr>
            <p:ph type="body" idx="1"/>
          </p:nvPr>
        </p:nvSpPr>
        <p:spPr>
          <a:xfrm>
            <a:off x="0" y="4114800"/>
            <a:ext cx="9144000" cy="2743200"/>
          </a:xfrm>
        </p:spPr>
        <p:txBody>
          <a:bodyPr/>
          <a:lstStyle/>
          <a:p>
            <a:r>
              <a:rPr lang="ru-RU" sz="2400" smtClean="0"/>
              <a:t>Дидактические игры и упражнения с грамматическим содержанием являются важным средством стимулирования языковых игр детей, их поисковой активности в сфере грамматики. </a:t>
            </a:r>
          </a:p>
          <a:p>
            <a:r>
              <a:rPr lang="ru-RU" sz="2400" smtClean="0"/>
              <a:t>В процессе дидактических игр и упражнений, обучающиеся приобретают те навыки, которые обычно трудно усваиваются в условиях повседневного общения. </a:t>
            </a:r>
          </a:p>
        </p:txBody>
      </p:sp>
      <p:pic>
        <p:nvPicPr>
          <p:cNvPr id="77826" name="Picture 4" descr="IMG_468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7800" y="0"/>
            <a:ext cx="624840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09" name="Picture 6" descr="IMG_466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3"/>
          <p:cNvSpPr>
            <a:spLocks noGrp="1"/>
          </p:cNvSpPr>
          <p:nvPr>
            <p:ph type="body" idx="1"/>
          </p:nvPr>
        </p:nvSpPr>
        <p:spPr>
          <a:xfrm>
            <a:off x="1447800" y="0"/>
            <a:ext cx="7696200" cy="3962400"/>
          </a:xfrm>
        </p:spPr>
        <p:txBody>
          <a:bodyPr/>
          <a:lstStyle/>
          <a:p>
            <a:r>
              <a:rPr lang="ru-RU" sz="2400" smtClean="0"/>
              <a:t>В ходе проведения НОД, а также в индивидуальной работе с детьми мы широко используем </a:t>
            </a:r>
            <a:r>
              <a:rPr lang="ru-RU" sz="2400" b="1" i="1" smtClean="0"/>
              <a:t>речевые игры</a:t>
            </a:r>
            <a:r>
              <a:rPr lang="ru-RU" sz="2400" smtClean="0"/>
              <a:t>, направленные на формирование понятийного аппарата, развитие грамматических категорий, формирование лексических представлений, совершенствование связной речи, развитие мелкой моторики. На наш взгляд, в полной мере такие игры представлены в «Сборнике речевых игр» под ред. Ереминой Н.Г., Климычевой И.А.</a:t>
            </a:r>
          </a:p>
        </p:txBody>
      </p:sp>
      <p:pic>
        <p:nvPicPr>
          <p:cNvPr id="79874" name="Picture 4" descr="IMG_468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000" y="3810000"/>
            <a:ext cx="5867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/>
          </p:cNvSpPr>
          <p:nvPr>
            <p:ph type="body" idx="1"/>
          </p:nvPr>
        </p:nvSpPr>
        <p:spPr>
          <a:xfrm>
            <a:off x="3505200" y="0"/>
            <a:ext cx="5486400" cy="640080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 smtClean="0"/>
              <a:t>Игра </a:t>
            </a:r>
            <a:r>
              <a:rPr lang="ru-RU" sz="2400" b="1" i="1" smtClean="0"/>
              <a:t>«Закончи предложение»</a:t>
            </a:r>
          </a:p>
          <a:p>
            <a:pPr>
              <a:buFontTx/>
              <a:buNone/>
            </a:pPr>
            <a:r>
              <a:rPr lang="ru-RU" sz="2400" b="1" smtClean="0"/>
              <a:t>Цель:</a:t>
            </a:r>
            <a:r>
              <a:rPr lang="ru-RU" sz="2400" smtClean="0"/>
              <a:t> закрепление умения составлять сложноподчиненные предложения с союзом «чтобы»</a:t>
            </a:r>
          </a:p>
          <a:p>
            <a:pPr>
              <a:buFontTx/>
              <a:buNone/>
            </a:pPr>
            <a:r>
              <a:rPr lang="ru-RU" sz="2400" b="1" smtClean="0"/>
              <a:t>Оборудование:</a:t>
            </a:r>
            <a:r>
              <a:rPr lang="ru-RU" sz="2400" smtClean="0"/>
              <a:t> сюжетные картинки на заданную тематику.</a:t>
            </a:r>
          </a:p>
          <a:p>
            <a:pPr>
              <a:buFontTx/>
              <a:buNone/>
            </a:pPr>
            <a:r>
              <a:rPr lang="ru-RU" sz="2400" b="1" smtClean="0"/>
              <a:t>Описание.</a:t>
            </a:r>
            <a:r>
              <a:rPr lang="ru-RU" sz="2400" smtClean="0"/>
              <a:t> Воспитатель показывает картинку и задаёт вопрос.</a:t>
            </a:r>
          </a:p>
          <a:p>
            <a:pPr>
              <a:buFontTx/>
              <a:buNone/>
            </a:pPr>
            <a:r>
              <a:rPr lang="ru-RU" sz="2400" b="1" smtClean="0"/>
              <a:t>Вопросы:</a:t>
            </a:r>
            <a:r>
              <a:rPr lang="ru-RU" sz="2400" smtClean="0"/>
              <a:t> </a:t>
            </a:r>
          </a:p>
          <a:p>
            <a:r>
              <a:rPr lang="ru-RU" sz="2400" smtClean="0"/>
              <a:t>Для чего девочка взяла пшено? (девочка взяла пшено, чтобы покормить птиц)</a:t>
            </a:r>
          </a:p>
          <a:p>
            <a:r>
              <a:rPr lang="ru-RU" sz="2400" smtClean="0"/>
              <a:t>Для чего девочка надела шубку? (девочка надела шубку, чтобы ей было тепло)</a:t>
            </a:r>
            <a:r>
              <a:rPr lang="ru-RU" sz="2400" smtClean="0">
                <a:latin typeface="Arial" charset="0"/>
              </a:rPr>
              <a:t> и т.д.</a:t>
            </a:r>
          </a:p>
        </p:txBody>
      </p:sp>
      <p:pic>
        <p:nvPicPr>
          <p:cNvPr id="81922" name="Picture 4" descr="IMG_463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972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/>
          </p:cNvSpPr>
          <p:nvPr>
            <p:ph type="body" idx="1"/>
          </p:nvPr>
        </p:nvSpPr>
        <p:spPr>
          <a:xfrm>
            <a:off x="533400" y="4419600"/>
            <a:ext cx="8153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smtClean="0">
                <a:latin typeface="Arial" charset="0"/>
                <a:cs typeface="Arial" charset="0"/>
              </a:rPr>
              <a:t>«Расскажем о зиме»</a:t>
            </a:r>
          </a:p>
          <a:p>
            <a:pPr>
              <a:lnSpc>
                <a:spcPct val="90000"/>
              </a:lnSpc>
            </a:pPr>
            <a:r>
              <a:rPr lang="ru-RU" sz="2400" b="1" smtClean="0">
                <a:latin typeface="Arial" charset="0"/>
                <a:cs typeface="Arial" charset="0"/>
              </a:rPr>
              <a:t>Цель:</a:t>
            </a:r>
            <a:r>
              <a:rPr lang="ru-RU" sz="2400" smtClean="0">
                <a:latin typeface="Arial" charset="0"/>
                <a:cs typeface="Arial" charset="0"/>
              </a:rPr>
              <a:t> закрепление умения составлять описательный рассказ о времени года по плану.</a:t>
            </a:r>
          </a:p>
          <a:p>
            <a:pPr>
              <a:lnSpc>
                <a:spcPct val="90000"/>
              </a:lnSpc>
            </a:pPr>
            <a:r>
              <a:rPr lang="ru-RU" sz="2400" b="1" smtClean="0">
                <a:latin typeface="Arial" charset="0"/>
                <a:cs typeface="Arial" charset="0"/>
              </a:rPr>
              <a:t>Оборудование:</a:t>
            </a:r>
            <a:r>
              <a:rPr lang="ru-RU" sz="2400" smtClean="0">
                <a:latin typeface="Arial" charset="0"/>
                <a:cs typeface="Arial" charset="0"/>
              </a:rPr>
              <a:t> план – схема Ткаченко Т.А.</a:t>
            </a:r>
          </a:p>
          <a:p>
            <a:pPr>
              <a:lnSpc>
                <a:spcPct val="90000"/>
              </a:lnSpc>
            </a:pPr>
            <a:r>
              <a:rPr lang="ru-RU" sz="2400" b="1" smtClean="0"/>
              <a:t>Описание.</a:t>
            </a:r>
            <a:r>
              <a:rPr lang="ru-RU" sz="2400" smtClean="0"/>
              <a:t> Воспитатель предлагает составить описательный рассказ о зиме по плану.</a:t>
            </a:r>
          </a:p>
          <a:p>
            <a:pPr>
              <a:lnSpc>
                <a:spcPct val="90000"/>
              </a:lnSpc>
            </a:pPr>
            <a:endParaRPr lang="ru-RU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ru-RU" sz="2000" smtClean="0">
              <a:latin typeface="Arial" charset="0"/>
              <a:cs typeface="Arial" charset="0"/>
            </a:endParaRPr>
          </a:p>
        </p:txBody>
      </p:sp>
      <p:pic>
        <p:nvPicPr>
          <p:cNvPr id="83970" name="Picture 4" descr="IMG_469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5532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8 март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231</Words>
  <Application>Microsoft Office PowerPoint</Application>
  <PresentationFormat>Экран (4:3)</PresentationFormat>
  <Paragraphs>16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Script</vt:lpstr>
      <vt:lpstr>Segoe UI</vt:lpstr>
      <vt:lpstr>Presentation2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грамматически правильной речи у детей старшего дошкольного возраста (от 6 до 7 лет)</dc:title>
  <dc:subject/>
  <dc:creator/>
  <cp:keywords/>
  <dc:description/>
  <cp:lastModifiedBy/>
  <cp:revision>11</cp:revision>
  <dcterms:modified xsi:type="dcterms:W3CDTF">2014-09-27T15:33:03Z</dcterms:modified>
  <cp:category>Шаблон оформления к 8 Марта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TC103516769990</vt:lpwstr>
  </property>
</Properties>
</file>