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5" r:id="rId4"/>
    <p:sldId id="257" r:id="rId5"/>
    <p:sldId id="263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501894-982C-42A3-BE63-C408A237A241}" type="datetimeFigureOut">
              <a:rPr lang="ru-RU"/>
              <a:pPr>
                <a:defRPr/>
              </a:pPr>
              <a:t>27.09.2014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BCC4178-9FF8-4387-8328-0448AA89E4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4537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0D72B8-FB8F-45DC-9929-0F709BB972F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472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154654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882430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769438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562597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n>
                  <a:gradFill>
                    <a:gsLst>
                      <a:gs pos="0">
                        <a:schemeClr val="accent1">
                          <a:lumMod val="5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gradFill flip="none" rotWithShape="1">
                  <a:gsLst>
                    <a:gs pos="0">
                      <a:schemeClr val="accent1">
                        <a:lumMod val="5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  <a:alpha val="79000"/>
                      </a:schemeClr>
                    </a:gs>
                  </a:gsLst>
                  <a:lin ang="5400000" scaled="0"/>
                  <a:tileRect/>
                </a:gradFill>
                <a:effectLst>
                  <a:outerShdw blurRad="241300" dist="38100" dir="5400000" rotWithShape="0">
                    <a:schemeClr val="bg2">
                      <a:lumMod val="10000"/>
                      <a:alpha val="3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scene3d>
              <a:camera prst="orthographicFront"/>
              <a:lightRig rig="threePt" dir="t"/>
            </a:scene3d>
            <a:sp3d extrusionH="57150" contourW="12700">
              <a:bevelT w="82550" h="38100" prst="coolSlant"/>
              <a:contourClr>
                <a:schemeClr val="bg2">
                  <a:lumMod val="25000"/>
                </a:schemeClr>
              </a:contourClr>
            </a:sp3d>
          </a:bodyPr>
          <a:lstStyle>
            <a:lvl1pPr marL="0" indent="0" algn="ctr"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97DAF-3B71-4A7E-8FC1-861FDC33B703}" type="datetimeFigureOut">
              <a:rPr lang="ru-RU"/>
              <a:pPr>
                <a:defRPr/>
              </a:pPr>
              <a:t>27.09.2014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786BD-2602-4DFC-9C00-3D7DE9964E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0A301-059C-47FA-97A5-4B400755FDB1}" type="datetimeFigureOut">
              <a:rPr lang="ru-RU"/>
              <a:pPr>
                <a:defRPr/>
              </a:pPr>
              <a:t>27.09.2014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E9D08-C8E0-4C4C-84E1-5FCB2CDA6C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571500"/>
            <a:ext cx="6400800" cy="84613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214438" y="1600200"/>
            <a:ext cx="7472362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3F422-C1BF-41BA-B3F6-7AD8980F893D}" type="datetimeFigureOut">
              <a:rPr lang="ru-RU"/>
              <a:pPr>
                <a:defRPr/>
              </a:pPr>
              <a:t>27.09.2014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5FBA-94B8-41B3-ACAE-A8AB86AD2F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00452-5139-4B48-95B6-E9DDF949C99A}" type="datetimeFigureOut">
              <a:rPr lang="ru-RU"/>
              <a:pPr>
                <a:defRPr/>
              </a:pPr>
              <a:t>27.09.2014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46A7D-3FDD-47FA-8481-A97355A753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3A2B9-311C-4264-90D7-8C110636673E}" type="datetimeFigureOut">
              <a:rPr lang="ru-RU"/>
              <a:pPr>
                <a:defRPr/>
              </a:pPr>
              <a:t>27.09.2014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5AB57-3DEC-4F79-965D-025B2F2808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965193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00305"/>
            <a:ext cx="4040188" cy="36258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96519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00305"/>
            <a:ext cx="4041775" cy="36258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DBE76-F144-4CDF-B82C-F0890B968FF5}" type="datetimeFigureOut">
              <a:rPr lang="ru-RU"/>
              <a:pPr>
                <a:defRPr/>
              </a:pPr>
              <a:t>27.09.2014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F439A-654C-4E9D-89FF-78819906A3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73919-BAC7-4AFD-BB4E-A6CC359D69EE}" type="datetimeFigureOut">
              <a:rPr lang="ru-RU"/>
              <a:pPr>
                <a:defRPr/>
              </a:pPr>
              <a:t>27.09.2014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A7798-87F6-4AE8-BAD7-1AA1900C6E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6B749-0D4E-4E90-ABE4-5919E471BCDD}" type="datetimeFigureOut">
              <a:rPr lang="ru-RU"/>
              <a:pPr>
                <a:defRPr/>
              </a:pPr>
              <a:t>27.09.2014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22F44-5AB7-4EBB-817F-0A4B238FB0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DADD6-0663-4CBC-9B6D-42805B5EF49E}" type="datetimeFigureOut">
              <a:rPr lang="ru-RU"/>
              <a:pPr>
                <a:defRPr/>
              </a:pPr>
              <a:t>27.09.2014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CFBFB-CBAD-4E3E-A128-85F079B140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71D75-4FBD-495E-ACD1-B137B509C2A5}" type="datetimeFigureOut">
              <a:rPr lang="ru-RU"/>
              <a:pPr>
                <a:defRPr/>
              </a:pPr>
              <a:t>27.09.2014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7209C-13E5-4712-960A-016515128C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515F5-223F-44FF-84A9-230FE344B241}" type="datetimeFigureOut">
              <a:rPr lang="ru-RU"/>
              <a:pPr>
                <a:defRPr/>
              </a:pPr>
              <a:t>27.09.2014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342C8-2E72-464A-AE1E-7670301D4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0" y="571500"/>
            <a:ext cx="6400800" cy="8461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perspectiveRelaxedModerately">
                <a:rot lat="19800000" lon="0" rev="0"/>
              </a:camera>
              <a:lightRig rig="threePt" dir="t"/>
            </a:scene3d>
            <a:sp3d extrusionH="57150" prstMaterial="dkEdge">
              <a:bevelT w="38100" h="38100"/>
              <a:bevelB w="82550" h="38100" prst="coolSlant"/>
            </a:sp3d>
          </a:bodyPr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14438" y="1600200"/>
            <a:ext cx="74723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EB0D35-4639-45B2-A006-9FFF28F139DF}" type="datetimeFigureOut">
              <a:rPr lang="ru-RU"/>
              <a:pPr>
                <a:defRPr/>
              </a:pPr>
              <a:t>27.09.2014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5EACE6-F6CC-437C-A3C1-1AC42BF98F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ru-RU" sz="3200" kern="1200" dirty="0">
          <a:ln>
            <a:gradFill>
              <a:gsLst>
                <a:gs pos="0">
                  <a:schemeClr val="accent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gradFill flip="none"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79000"/>
                </a:schemeClr>
              </a:gs>
            </a:gsLst>
            <a:lin ang="5400000" scaled="0"/>
            <a:tileRect/>
          </a:gradFill>
          <a:effectLst>
            <a:outerShdw blurRad="241300" dist="38100" dir="5400000" rotWithShape="0">
              <a:schemeClr val="bg2">
                <a:lumMod val="10000"/>
                <a:alpha val="30000"/>
              </a:scheme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Scrip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Scrip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Scrip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Scrip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Scrip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Scrip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Scrip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Scrip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 kern="1200">
          <a:solidFill>
            <a:srgbClr val="77275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514353" y="1149781"/>
            <a:ext cx="8236940" cy="358053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b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Формирование грамматически правильной речи у детей старшего дошкольного возраста (от 6 до 7 лет)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105400"/>
            <a:ext cx="7391400" cy="1752600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2400" smtClean="0">
                <a:solidFill>
                  <a:schemeClr val="tx1"/>
                </a:solidFill>
              </a:rPr>
              <a:t>Подготовили: Наумова А.З.</a:t>
            </a:r>
          </a:p>
          <a:p>
            <a:pPr algn="r" eaLnBrk="1" hangingPunct="1">
              <a:defRPr/>
            </a:pPr>
            <a:r>
              <a:rPr lang="ru-RU" sz="2400" smtClean="0">
                <a:solidFill>
                  <a:schemeClr val="tx1"/>
                </a:solidFill>
              </a:rPr>
              <a:t>Кирюта Е.Ю.</a:t>
            </a:r>
          </a:p>
          <a:p>
            <a:pPr algn="r" eaLnBrk="1" hangingPunct="1">
              <a:defRPr/>
            </a:pPr>
            <a:endParaRPr lang="ru-RU" sz="2400" smtClean="0">
              <a:solidFill>
                <a:srgbClr val="8A2E4E"/>
              </a:solidFill>
            </a:endParaRPr>
          </a:p>
          <a:p>
            <a:pPr eaLnBrk="1" hangingPunct="1">
              <a:defRPr/>
            </a:pPr>
            <a:r>
              <a:rPr lang="ru-RU" sz="2000" smtClean="0">
                <a:solidFill>
                  <a:srgbClr val="8A2E4E"/>
                </a:solidFill>
              </a:rPr>
              <a:t>Сургут 2013</a:t>
            </a:r>
          </a:p>
        </p:txBody>
      </p:sp>
      <p:sp>
        <p:nvSpPr>
          <p:cNvPr id="14339" name="Subtitle 2"/>
          <p:cNvSpPr>
            <a:spLocks/>
          </p:cNvSpPr>
          <p:nvPr/>
        </p:nvSpPr>
        <p:spPr bwMode="auto">
          <a:xfrm>
            <a:off x="1752600" y="304800"/>
            <a:ext cx="7391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sz="2000">
                <a:solidFill>
                  <a:srgbClr val="8A2E4E"/>
                </a:solidFill>
              </a:rPr>
              <a:t>Муниципальное бюджетное дошкольное образовательное учреждение детский сад комбинированного вида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sz="2000">
                <a:solidFill>
                  <a:srgbClr val="8A2E4E"/>
                </a:solidFill>
              </a:rPr>
              <a:t>№ 76 «Капелька» </a:t>
            </a:r>
          </a:p>
        </p:txBody>
      </p:sp>
      <p:pic>
        <p:nvPicPr>
          <p:cNvPr id="14340" name="Picture 5" descr="illu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267200"/>
            <a:ext cx="28575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/>
          </p:cNvSpPr>
          <p:nvPr>
            <p:ph type="body" idx="1"/>
          </p:nvPr>
        </p:nvSpPr>
        <p:spPr>
          <a:xfrm>
            <a:off x="152400" y="4419600"/>
            <a:ext cx="5791200" cy="26670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ru-RU" sz="2400" b="1" smtClean="0">
                <a:latin typeface="Arial" charset="0"/>
                <a:cs typeface="Arial" charset="0"/>
              </a:rPr>
              <a:t>Как уст румяных без улыбки,</a:t>
            </a:r>
            <a:br>
              <a:rPr lang="ru-RU" sz="2400" b="1" smtClean="0">
                <a:latin typeface="Arial" charset="0"/>
                <a:cs typeface="Arial" charset="0"/>
              </a:rPr>
            </a:br>
            <a:r>
              <a:rPr lang="ru-RU" sz="2400" b="1" smtClean="0">
                <a:latin typeface="Arial" charset="0"/>
                <a:cs typeface="Arial" charset="0"/>
              </a:rPr>
              <a:t>Без грамматической ошибки</a:t>
            </a:r>
            <a:br>
              <a:rPr lang="ru-RU" sz="2400" b="1" smtClean="0">
                <a:latin typeface="Arial" charset="0"/>
                <a:cs typeface="Arial" charset="0"/>
              </a:rPr>
            </a:br>
            <a:r>
              <a:rPr lang="ru-RU" sz="2400" b="1" smtClean="0">
                <a:latin typeface="Arial" charset="0"/>
                <a:cs typeface="Arial" charset="0"/>
              </a:rPr>
              <a:t>Я русской речи не люблю.                       А.С.Пушкин</a:t>
            </a:r>
          </a:p>
        </p:txBody>
      </p:sp>
      <p:sp>
        <p:nvSpPr>
          <p:cNvPr id="16386" name="Rectangle 4"/>
          <p:cNvSpPr>
            <a:spLocks/>
          </p:cNvSpPr>
          <p:nvPr/>
        </p:nvSpPr>
        <p:spPr bwMode="auto">
          <a:xfrm>
            <a:off x="3352800" y="533400"/>
            <a:ext cx="4953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Blip>
                <a:blip r:embed="rId3"/>
              </a:buBlip>
            </a:pPr>
            <a:endParaRPr lang="ru-RU" sz="2800" b="1">
              <a:solidFill>
                <a:srgbClr val="772754"/>
              </a:solidFill>
              <a:latin typeface="Monotype Corsiva" pitchFamily="66" charset="0"/>
            </a:endParaRPr>
          </a:p>
        </p:txBody>
      </p:sp>
      <p:pic>
        <p:nvPicPr>
          <p:cNvPr id="16387" name="Picture 6" descr="j043940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09800" y="1676400"/>
            <a:ext cx="54102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1981200" y="457200"/>
            <a:ext cx="6781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30000"/>
              </a:lnSpc>
            </a:pPr>
            <a:r>
              <a:rPr lang="ru-RU" sz="2400" b="1">
                <a:solidFill>
                  <a:srgbClr val="772754"/>
                </a:solidFill>
                <a:latin typeface="Monotype Corsiva" pitchFamily="66" charset="0"/>
              </a:rPr>
              <a:t>«Грамматика – логика языка»  </a:t>
            </a:r>
          </a:p>
          <a:p>
            <a:pPr algn="r">
              <a:lnSpc>
                <a:spcPct val="130000"/>
              </a:lnSpc>
            </a:pPr>
            <a:r>
              <a:rPr lang="ru-RU" sz="2400" b="1">
                <a:solidFill>
                  <a:srgbClr val="772754"/>
                </a:solidFill>
                <a:latin typeface="Monotype Corsiva" pitchFamily="66" charset="0"/>
              </a:rPr>
              <a:t>К.Д.Ушинский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Line 4"/>
          <p:cNvSpPr>
            <a:spLocks noChangeShapeType="1"/>
          </p:cNvSpPr>
          <p:nvPr/>
        </p:nvSpPr>
        <p:spPr bwMode="auto">
          <a:xfrm flipH="1">
            <a:off x="2133600" y="1905000"/>
            <a:ext cx="1905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34" name="Oval 5"/>
          <p:cNvSpPr>
            <a:spLocks noChangeArrowheads="1"/>
          </p:cNvSpPr>
          <p:nvPr/>
        </p:nvSpPr>
        <p:spPr bwMode="auto">
          <a:xfrm>
            <a:off x="2209800" y="228600"/>
            <a:ext cx="6629400" cy="1752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/>
              <a:t>Грамматика</a:t>
            </a:r>
          </a:p>
        </p:txBody>
      </p:sp>
      <p:sp>
        <p:nvSpPr>
          <p:cNvPr id="18435" name="Line 7"/>
          <p:cNvSpPr>
            <a:spLocks noChangeShapeType="1"/>
          </p:cNvSpPr>
          <p:nvPr/>
        </p:nvSpPr>
        <p:spPr bwMode="auto">
          <a:xfrm>
            <a:off x="5638800" y="1981200"/>
            <a:ext cx="1676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36" name="Oval 8"/>
          <p:cNvSpPr>
            <a:spLocks noChangeArrowheads="1"/>
          </p:cNvSpPr>
          <p:nvPr/>
        </p:nvSpPr>
        <p:spPr bwMode="auto">
          <a:xfrm>
            <a:off x="304800" y="3048000"/>
            <a:ext cx="3886200" cy="2590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/>
              <a:t>Морфология</a:t>
            </a:r>
          </a:p>
          <a:p>
            <a:pPr algn="ctr"/>
            <a:r>
              <a:rPr lang="ru-RU" sz="3200"/>
              <a:t>(грамматические </a:t>
            </a:r>
          </a:p>
          <a:p>
            <a:pPr algn="ctr"/>
            <a:r>
              <a:rPr lang="ru-RU" sz="3200"/>
              <a:t>свойства слова)</a:t>
            </a:r>
          </a:p>
        </p:txBody>
      </p:sp>
      <p:sp>
        <p:nvSpPr>
          <p:cNvPr id="18437" name="Oval 9"/>
          <p:cNvSpPr>
            <a:spLocks noGrp="1" noChangeArrowheads="1"/>
          </p:cNvSpPr>
          <p:nvPr>
            <p:ph type="body" idx="1"/>
          </p:nvPr>
        </p:nvSpPr>
        <p:spPr>
          <a:xfrm>
            <a:off x="4648200" y="3048000"/>
            <a:ext cx="4343400" cy="2819400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  <a:rou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chemeClr val="tx1"/>
                </a:solidFill>
                <a:latin typeface="Arial" charset="0"/>
                <a:cs typeface="Arial" charset="0"/>
              </a:rPr>
              <a:t>    </a:t>
            </a:r>
            <a:r>
              <a:rPr lang="ru-RU" sz="3600" smtClean="0">
                <a:solidFill>
                  <a:schemeClr val="tx1"/>
                </a:solidFill>
                <a:latin typeface="Arial" charset="0"/>
                <a:cs typeface="Arial" charset="0"/>
              </a:rPr>
              <a:t>Синтаксис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mtClean="0">
                <a:solidFill>
                  <a:schemeClr val="tx1"/>
                </a:solidFill>
                <a:latin typeface="Arial" charset="0"/>
                <a:cs typeface="Arial" charset="0"/>
              </a:rPr>
              <a:t>(словосочетания и предложения)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483" name="Picture 4" descr="Рисунок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4787900" y="1719263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79388" y="333375"/>
            <a:ext cx="31686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i="1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Направления в работе по формированию грамматически правильного строя речи</a:t>
            </a:r>
            <a:r>
              <a:rPr lang="ru-RU" sz="2000" b="1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000" b="1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000" b="1">
              <a:solidFill>
                <a:srgbClr val="00CC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4643438" y="620713"/>
            <a:ext cx="4032250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  <a:buFont typeface="Wingdings" pitchFamily="2" charset="2"/>
              <a:buChar char="ü"/>
            </a:pPr>
            <a:r>
              <a:rPr lang="ru-RU" b="1">
                <a:solidFill>
                  <a:srgbClr val="292929"/>
                </a:solidFill>
                <a:latin typeface="Bradley Hand ITC" pitchFamily="66" charset="0"/>
              </a:rPr>
              <a:t>Предупреждать появление у детей грамматических ошибок (в особенности – в трудных случаях морфологии и словообразования);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ü"/>
            </a:pPr>
            <a:r>
              <a:rPr lang="ru-RU" b="1">
                <a:solidFill>
                  <a:srgbClr val="292929"/>
                </a:solidFill>
                <a:latin typeface="Bradley Hand ITC" pitchFamily="66" charset="0"/>
              </a:rPr>
              <a:t>эффективно исправлять ошибки, существующие в речи детей;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ü"/>
            </a:pPr>
            <a:r>
              <a:rPr lang="ru-RU" b="1">
                <a:solidFill>
                  <a:srgbClr val="292929"/>
                </a:solidFill>
                <a:latin typeface="Bradley Hand ITC" pitchFamily="66" charset="0"/>
              </a:rPr>
              <a:t>совершенствовать синтаксическую сторону речи;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ü"/>
            </a:pPr>
            <a:r>
              <a:rPr lang="ru-RU" b="1">
                <a:solidFill>
                  <a:srgbClr val="292929"/>
                </a:solidFill>
                <a:latin typeface="Bradley Hand ITC" pitchFamily="66" charset="0"/>
              </a:rPr>
              <a:t>развивать чуткость и интерес к форме своей речи;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ü"/>
            </a:pPr>
            <a:r>
              <a:rPr lang="ru-RU" b="1">
                <a:solidFill>
                  <a:srgbClr val="292929"/>
                </a:solidFill>
                <a:latin typeface="Bradley Hand ITC" pitchFamily="66" charset="0"/>
              </a:rPr>
              <a:t>содействовать грамматической правильности речи окружающих ребенка взрослых.</a:t>
            </a:r>
          </a:p>
        </p:txBody>
      </p:sp>
      <p:pic>
        <p:nvPicPr>
          <p:cNvPr id="20487" name="Picture 8" descr="IMG_433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3962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2531" name="Picture 4" descr="j043945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2971800" y="1143000"/>
            <a:ext cx="381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>
              <a:solidFill>
                <a:srgbClr val="292929"/>
              </a:solidFill>
            </a:endParaRPr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2971800" y="457200"/>
            <a:ext cx="3962400" cy="613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>
                <a:solidFill>
                  <a:srgbClr val="FF0000"/>
                </a:solidFill>
              </a:rPr>
              <a:t>Примеры грамматических</a:t>
            </a:r>
          </a:p>
          <a:p>
            <a:pPr algn="ctr"/>
            <a:r>
              <a:rPr lang="ru-RU" b="1" i="1">
                <a:solidFill>
                  <a:srgbClr val="FF0000"/>
                </a:solidFill>
              </a:rPr>
              <a:t>ошибок в речи детей</a:t>
            </a:r>
            <a:r>
              <a:rPr lang="en-US" b="1" i="1">
                <a:solidFill>
                  <a:srgbClr val="FF0000"/>
                </a:solidFill>
              </a:rPr>
              <a:t>.</a:t>
            </a:r>
            <a:endParaRPr lang="ru-RU" b="1" i="1">
              <a:solidFill>
                <a:srgbClr val="FF0000"/>
              </a:solidFill>
            </a:endParaRPr>
          </a:p>
          <a:p>
            <a:r>
              <a:rPr lang="ru-RU"/>
              <a:t>1</a:t>
            </a:r>
            <a:r>
              <a:rPr lang="ru-RU" i="1"/>
              <a:t>. Неправильное окончание имен существительных.</a:t>
            </a:r>
          </a:p>
          <a:p>
            <a:r>
              <a:rPr lang="ru-RU" i="1"/>
              <a:t>2. Склонение несклоняемых существительных.</a:t>
            </a:r>
          </a:p>
          <a:p>
            <a:r>
              <a:rPr lang="ru-RU" i="1"/>
              <a:t>3. Образование множественного числа</a:t>
            </a:r>
          </a:p>
          <a:p>
            <a:r>
              <a:rPr lang="ru-RU" i="1"/>
              <a:t>существительных, обозначающих детенышей</a:t>
            </a:r>
          </a:p>
          <a:p>
            <a:r>
              <a:rPr lang="ru-RU" i="1"/>
              <a:t>животных.</a:t>
            </a:r>
          </a:p>
          <a:p>
            <a:r>
              <a:rPr lang="ru-RU" i="1"/>
              <a:t>4. Изменение рода существительных.</a:t>
            </a:r>
          </a:p>
          <a:p>
            <a:r>
              <a:rPr lang="ru-RU" i="1"/>
              <a:t>5. Образование глагольных форм.</a:t>
            </a:r>
          </a:p>
          <a:p>
            <a:r>
              <a:rPr lang="ru-RU" i="1"/>
              <a:t>6. Неправильная форма причастий.</a:t>
            </a:r>
          </a:p>
          <a:p>
            <a:r>
              <a:rPr lang="ru-RU" i="1"/>
              <a:t>7. Образование сравнительной степени</a:t>
            </a:r>
          </a:p>
          <a:p>
            <a:r>
              <a:rPr lang="ru-RU" i="1"/>
              <a:t>прилагательного.</a:t>
            </a:r>
          </a:p>
          <a:p>
            <a:r>
              <a:rPr lang="ru-RU" i="1"/>
              <a:t>8. Окончание местоимений в косвенных падежах.</a:t>
            </a:r>
          </a:p>
          <a:p>
            <a:r>
              <a:rPr lang="ru-RU" i="1"/>
              <a:t>9. Склонение числительных.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2">
  <a:themeElements>
    <a:clrScheme name="8 марта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8 марта">
      <a:majorFont>
        <a:latin typeface="Segoe Scrip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194</Words>
  <Application>Microsoft Office PowerPoint</Application>
  <PresentationFormat>Экран (4:3)</PresentationFormat>
  <Paragraphs>39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5" baseType="lpstr">
      <vt:lpstr>Arial</vt:lpstr>
      <vt:lpstr>Segoe Script</vt:lpstr>
      <vt:lpstr>Segoe UI</vt:lpstr>
      <vt:lpstr>Calibri</vt:lpstr>
      <vt:lpstr>Monotype Corsiva</vt:lpstr>
      <vt:lpstr>Bradley Hand ITC</vt:lpstr>
      <vt:lpstr>Wingdings</vt:lpstr>
      <vt:lpstr>Bangle</vt:lpstr>
      <vt:lpstr>Times New Roman</vt:lpstr>
      <vt:lpstr>Presentation2</vt:lpstr>
      <vt:lpstr>Формирование грамматически правильной речи у детей старшего дошкольного возраста (от 6 до 7 лет)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грамматически правильной речи у детей старшего дошкольного возраста (от 6 до 7 лет)</dc:title>
  <dc:subject/>
  <dc:creator/>
  <cp:keywords/>
  <dc:description/>
  <cp:lastModifiedBy/>
  <cp:revision>11</cp:revision>
  <dcterms:modified xsi:type="dcterms:W3CDTF">2014-09-27T15:28:16Z</dcterms:modified>
  <cp:category>Шаблон оформления к 8 Марта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TC103516769990</vt:lpwstr>
  </property>
</Properties>
</file>