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82" r:id="rId4"/>
    <p:sldId id="276" r:id="rId5"/>
    <p:sldId id="266" r:id="rId6"/>
    <p:sldId id="267" r:id="rId7"/>
    <p:sldId id="280" r:id="rId8"/>
    <p:sldId id="277" r:id="rId9"/>
    <p:sldId id="274" r:id="rId10"/>
    <p:sldId id="258" r:id="rId11"/>
    <p:sldId id="256" r:id="rId12"/>
    <p:sldId id="268" r:id="rId13"/>
    <p:sldId id="278" r:id="rId14"/>
    <p:sldId id="271" r:id="rId15"/>
    <p:sldId id="269" r:id="rId16"/>
    <p:sldId id="272" r:id="rId17"/>
    <p:sldId id="279" r:id="rId18"/>
    <p:sldId id="273" r:id="rId19"/>
    <p:sldId id="284" r:id="rId20"/>
    <p:sldId id="285" r:id="rId21"/>
    <p:sldId id="283" r:id="rId22"/>
    <p:sldId id="257" r:id="rId23"/>
    <p:sldId id="259" r:id="rId24"/>
    <p:sldId id="260" r:id="rId25"/>
    <p:sldId id="265" r:id="rId26"/>
    <p:sldId id="264" r:id="rId27"/>
    <p:sldId id="261" r:id="rId28"/>
    <p:sldId id="262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4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31840" y="3933056"/>
            <a:ext cx="60121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«Люди, научившиеся наблюдениям и опытам,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Приобретают способность сами ставить вопросы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получать на них фактические ответы, оказываясь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 более высоком умственном и нравственном уровне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сравнении с теми, кто такой школы не прошёл»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К.А. Тимирязев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596544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Составил: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Гайдай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Е.Н.-воспитатель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высшей кв.категории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52736"/>
            <a:ext cx="9144000" cy="269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Мастер-класс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 педагогов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 экспериментированию</a:t>
            </a: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altLang="zh-CN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«Неизведанное рядом»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detsad-kitty.ru/uploads/posts/2010-07/1279169185_opy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132856"/>
            <a:ext cx="2376264" cy="282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864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ВОДА НЕ ИМЕЕТ </a:t>
            </a:r>
          </a:p>
          <a:p>
            <a:pPr algn="ctr"/>
            <a:r>
              <a:rPr lang="ru-RU" sz="4800" b="1" dirty="0" smtClean="0"/>
              <a:t>ЦВЕТА, ВКУСА, ЗАПАХА</a:t>
            </a:r>
            <a:endParaRPr lang="ru-RU" sz="4800" b="1" dirty="0"/>
          </a:p>
        </p:txBody>
      </p:sp>
      <p:pic>
        <p:nvPicPr>
          <p:cNvPr id="10241" name="Picture 1" descr="G:\Эксперементы\20141202_1233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5010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G:\Эксперементы\20141202_123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7301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maam.ru/upload/blogs/b157459812201847cd254683d36339f3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988840"/>
            <a:ext cx="4104456" cy="137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maam.ru/upload/blogs/b157459812201847cd254683d36339f3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7704" y="1988840"/>
            <a:ext cx="216024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Вода изменяет форму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48880"/>
            <a:ext cx="3672408" cy="252028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1052736"/>
            <a:ext cx="63367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046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ВОДА НЕ ИМЕЕТ ФОРМЫ</a:t>
            </a:r>
            <a:endParaRPr lang="ru-RU" sz="4800" b="1" dirty="0"/>
          </a:p>
        </p:txBody>
      </p:sp>
      <p:pic>
        <p:nvPicPr>
          <p:cNvPr id="1028" name="Picture 4" descr="G:\Эксперементы\20141202_123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068960"/>
            <a:ext cx="4459221" cy="33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Эксперементы\20141202_1648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G:\Эксперементы\20141202_165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3" y="26064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G:\Эксперементы\20141202_1656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42900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1712" y="3717032"/>
            <a:ext cx="2592288" cy="2592288"/>
          </a:xfrm>
          <a:prstGeom prst="rect">
            <a:avLst/>
          </a:prstGeom>
          <a:noFill/>
        </p:spPr>
      </p:pic>
      <p:pic>
        <p:nvPicPr>
          <p:cNvPr id="14340" name="Picture 4" descr="http://flowerlib.ru/books/item/f00/s00/z0000019/pic/0000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3428999"/>
            <a:ext cx="2016224" cy="314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Рисунок (15) (700x516, 171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67" y="4797152"/>
            <a:ext cx="300033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356992"/>
            <a:ext cx="2592288" cy="2592288"/>
          </a:xfrm>
          <a:prstGeom prst="rect">
            <a:avLst/>
          </a:prstGeom>
          <a:noFill/>
        </p:spPr>
      </p:pic>
      <p:pic>
        <p:nvPicPr>
          <p:cNvPr id="34817" name="Picture 1" descr="G:\Эксперементы\20141128_111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8864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G:\Эксперементы\20141128_1113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32656"/>
            <a:ext cx="3907160" cy="29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G:\Эксперементы\20141128_1115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19" y="3501007"/>
            <a:ext cx="4104457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Эксперементы\20141201_1706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84984"/>
            <a:ext cx="4291203" cy="32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G:\Эксперементы\20141201_170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284984"/>
            <a:ext cx="4152461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http://fishingpiter.ru/img/doc_ups/uchebniklovli/samfish/nachlist/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0"/>
            <a:ext cx="2304256" cy="3003414"/>
          </a:xfrm>
          <a:prstGeom prst="rect">
            <a:avLst/>
          </a:prstGeom>
          <a:noFill/>
        </p:spPr>
      </p:pic>
      <p:pic>
        <p:nvPicPr>
          <p:cNvPr id="6" name="Picture 5" descr="http://fishingpiter.ru/img/doc_ups/uchebniklovli/samfish/nachlist/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548680"/>
            <a:ext cx="2808312" cy="2304256"/>
          </a:xfrm>
          <a:prstGeom prst="rect">
            <a:avLst/>
          </a:prstGeom>
          <a:noFill/>
        </p:spPr>
      </p:pic>
      <p:pic>
        <p:nvPicPr>
          <p:cNvPr id="7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725144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Эксперементы\20141203_122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ribalovers.ru/forum/download/file.php?id=2930&amp;t=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61131">
            <a:off x="4773494" y="277390"/>
            <a:ext cx="3219588" cy="3092662"/>
          </a:xfrm>
          <a:prstGeom prst="rect">
            <a:avLst/>
          </a:prstGeom>
          <a:noFill/>
        </p:spPr>
      </p:pic>
      <p:pic>
        <p:nvPicPr>
          <p:cNvPr id="7" name="Picture 5" descr="http://www.ribalovers.ru/forum/download/file.php?id=2930&amp;t=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22968">
            <a:off x="968336" y="1805211"/>
            <a:ext cx="3276464" cy="179216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6200000">
            <a:off x="5981883" y="174293"/>
            <a:ext cx="836712" cy="4881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765440" y="978976"/>
            <a:ext cx="1060686" cy="4881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36096" y="1412776"/>
            <a:ext cx="1547664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63688" y="2492896"/>
            <a:ext cx="13316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Эксперементы\20141203_0852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G:\Эксперементы\20141202_1707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G:\Эксперементы\20141202_1709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0100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Эксперементы\20140926_0908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4644008" y="18864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628800"/>
            <a:ext cx="1907704" cy="19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lker.com/cliparts/a/c/2/3/11949892092121116148storm.svg.m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332656"/>
            <a:ext cx="2191536" cy="2088232"/>
          </a:xfrm>
          <a:prstGeom prst="rect">
            <a:avLst/>
          </a:prstGeom>
          <a:noFill/>
        </p:spPr>
      </p:pic>
      <p:pic>
        <p:nvPicPr>
          <p:cNvPr id="36868" name="Picture 4" descr="http://nschds1.ucoz.ru/Novosti/2013/Aktirovka/veter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5536" y="260648"/>
            <a:ext cx="2842421" cy="2160240"/>
          </a:xfrm>
          <a:prstGeom prst="rect">
            <a:avLst/>
          </a:prstGeom>
          <a:noFill/>
        </p:spPr>
      </p:pic>
      <p:pic>
        <p:nvPicPr>
          <p:cNvPr id="36872" name="Picture 8" descr="http://steshka.ru/wp-content/uploads/2012/10/%D0%91%D0%B5%D0%B7-%D0%B8%D0%BC%D0%B5%D0%BD%D0%B8-9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84984"/>
            <a:ext cx="2882859" cy="3168352"/>
          </a:xfrm>
          <a:prstGeom prst="rect">
            <a:avLst/>
          </a:prstGeom>
          <a:noFill/>
        </p:spPr>
      </p:pic>
      <p:pic>
        <p:nvPicPr>
          <p:cNvPr id="6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12980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Эксперементы\20141202_145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58288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i.allday.ru/uploads/posts/2009-01/thumbs/1232186912_sledy-zhivotnyk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2777">
            <a:off x="4140234" y="2705862"/>
            <a:ext cx="792088" cy="936104"/>
          </a:xfrm>
          <a:prstGeom prst="rect">
            <a:avLst/>
          </a:prstGeom>
          <a:noFill/>
        </p:spPr>
      </p:pic>
      <p:pic>
        <p:nvPicPr>
          <p:cNvPr id="7" name="Picture 4" descr="http://i.allday.ru/uploads/posts/2009-01/thumbs/1232186912_sledy-zhivotnyk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2777">
            <a:off x="2988105" y="3785981"/>
            <a:ext cx="792088" cy="936104"/>
          </a:xfrm>
          <a:prstGeom prst="rect">
            <a:avLst/>
          </a:prstGeom>
          <a:noFill/>
        </p:spPr>
      </p:pic>
      <p:pic>
        <p:nvPicPr>
          <p:cNvPr id="8" name="Picture 4" descr="http://i.allday.ru/uploads/posts/2009-01/thumbs/1232186912_sledy-zhivotnyk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2777">
            <a:off x="2988106" y="4794093"/>
            <a:ext cx="792088" cy="936104"/>
          </a:xfrm>
          <a:prstGeom prst="rect">
            <a:avLst/>
          </a:prstGeom>
          <a:noFill/>
        </p:spPr>
      </p:pic>
      <p:pic>
        <p:nvPicPr>
          <p:cNvPr id="9" name="Picture 4" descr="http://i.allday.ru/uploads/posts/2009-01/thumbs/1232186912_sledy-zhivotnyk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2777">
            <a:off x="4284250" y="3641966"/>
            <a:ext cx="792088" cy="936104"/>
          </a:xfrm>
          <a:prstGeom prst="rect">
            <a:avLst/>
          </a:prstGeom>
          <a:noFill/>
        </p:spPr>
      </p:pic>
      <p:pic>
        <p:nvPicPr>
          <p:cNvPr id="10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265712"/>
            <a:ext cx="2592288" cy="2592288"/>
          </a:xfrm>
          <a:prstGeom prst="rect">
            <a:avLst/>
          </a:prstGeom>
          <a:noFill/>
        </p:spPr>
      </p:pic>
      <p:pic>
        <p:nvPicPr>
          <p:cNvPr id="10241" name="Picture 1" descr="G:\Эксперементы\20141202_1704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42900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i.allday.ru/uploads/posts/2009-01/thumbs/1232186912_sledy-zhivotnyk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2777">
            <a:off x="5580394" y="2345821"/>
            <a:ext cx="792088" cy="936104"/>
          </a:xfrm>
          <a:prstGeom prst="rect">
            <a:avLst/>
          </a:prstGeom>
          <a:noFill/>
        </p:spPr>
      </p:pic>
      <p:pic>
        <p:nvPicPr>
          <p:cNvPr id="12" name="Picture 2" descr="http://900igr.net/datai/chelovek/Otkuda-ja-vzjalsja-1.files/0020-028-U-kuritsy-iz-jaits-vylupljajutsja-tsypljat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868144" y="0"/>
            <a:ext cx="2808312" cy="265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Вывод: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познавательная деятельность понимается не только как процесс усвоения знаний, умений и навыков, а, главным образом, как поиск знаний, приобретение знаний самостоятельно или под тактичным руководством взрослого.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u="sng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Знания, добытые самостоятельно, всегда являются осознанными и более прочными. </a:t>
            </a:r>
            <a:endParaRPr kumimoji="0" lang="ru-RU" altLang="zh-CN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Samsung\Desktop\57214191_cuypuy_shepchu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501008"/>
            <a:ext cx="57202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7693"/>
            <a:ext cx="85689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 мастер – класса: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представление опыта работы  с детьми среднего дошкольного возраста  по развитию познавательной активности через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поисково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исследовательскую деятельность.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Задачи: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-Повысить уровень</a:t>
            </a:r>
            <a:r>
              <a:rPr kumimoji="0" lang="ru-RU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профессиональной  компетенции участников мастер – класса по развитию познавательной активности дошкольников через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поисково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исследовательскую деятельность;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-Представить участникам мастер – класса одну из форм проведения опытно – экспериментальной деятельности с детьми среднего дошкольного возраста;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-Для  развития познавательной активности дошкольников сформировать у участников мастер – класса мотивацию на использование в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воспитательно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образовательном процессе опытно – экспериментальной деятельности 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Активизировать самостоятельную работу воспитателей, дать им возможность заимствовать элементы педагогического опыта.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Рефлексия.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обобщить материал нашего мастер –класса, я предлагаю вам составить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синквейн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Синквейн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происходит от франц. слова «пять». Это стихотворение, состоящее из 5 строк, в нем нет рифмы, но есть смысл. Он учит осмысленно использовать понятия и определять свое отношение к рассматриваемой проблеме в пяти строках. Все о чем мы с вами говорили нужно представить в 5 строках.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204864"/>
            <a:ext cx="856895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dirty="0" smtClean="0">
              <a:solidFill>
                <a:srgbClr val="262626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Схема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синквейна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строка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–существительное –ОДНО ключевое слово, определяющее тему и содержание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синквейна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строка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-два прилагательных –описание темы в ДВУХ словах, характеризующих данное понятие;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строка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–три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глагола-описание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действия в рамках этой темы ТРЕМЯ словами;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 строка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форма из ЧЕТЫРЕХ слов короткое предложение, раскрывающее суть темы. Философское или эмоциональное отношение к ней автора;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 строка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–ОДНО слово – синоним к первому. Обычно существительное, через которое человек выражает свои чувства, ассоциации. Связанные с данным понятием.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332656"/>
            <a:ext cx="61206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Пример: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1.Книга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2.Мудрая, вечная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3.Учит. Лечит. Ведет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4.Всю жизнь тебя сопровождает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5.Знания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Вода течет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132856"/>
            <a:ext cx="5328592" cy="403244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Карточки для детского экспериментирования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краски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3960440" cy="309634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C:\Documents and Settings\Admin\Рабочий стол\Новая папка (2)\молоко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3016"/>
            <a:ext cx="4032448" cy="297522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Новая папка (2)\сахар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3960440" cy="2952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Documents and Settings\Admin\Рабочий стол\Новая папка (2)\соль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3965823" cy="310971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масло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3816424" cy="2952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C:\Documents and Settings\Admin\Рабочий стол\Новая папка (2)\песочек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73016"/>
            <a:ext cx="3960440" cy="309634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мука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840760" cy="55446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мыльные пузыри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692696"/>
            <a:ext cx="7056784" cy="561662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тесто для лепки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76672"/>
            <a:ext cx="7344816" cy="57606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2)\кристаллы соли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7272808" cy="56886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Опыты и эксперименты способствуют формированию у детей познавательного интереса; развитию наблюдательности, мыслительной деятельности; творческих способностей, ребёнок учится анализировать, делать выводы, устанавливать причинно-следственные связи; расширению кругозора детей; поддержанию у детей инициативы, сообразительности, пытливости, критичности, самостоятельности; обогащению словарного запаса; воспитанию у дошкольников гуманно-ценностного отношения к окружающей действительности.)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 всего вышеизложенного можно сделать вывод, что для детей дошкольного возраста экспериментирование ,наравне с игрой, является ведущим видом деятельности.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detsad-kitty.ru/uploads/posts/2010-07/1279169185_opy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4293096"/>
            <a:ext cx="197384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060848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Вариант</a:t>
            </a:r>
            <a:r>
              <a:rPr lang="ru-RU" altLang="zh-CN" sz="2000" b="1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выдвижение гипотезы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проверка предположения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целеполагание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проблемная ситуация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формулировка вывода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новая гипотеза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9504" y="1988840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b="1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Вариант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-п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роблемная ситуация.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altLang="zh-CN" sz="2000" dirty="0" err="1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елеполагание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-в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ыдвижение гипотез.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-п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роверка предположения</a:t>
            </a:r>
          </a:p>
          <a:p>
            <a:pPr>
              <a:buFontTx/>
              <a:buChar char="-"/>
            </a:pP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 предположение подтвердилось: формулировка вывода</a:t>
            </a:r>
          </a:p>
          <a:p>
            <a:r>
              <a:rPr lang="ru-RU" altLang="zh-CN" sz="2000" dirty="0" smtClean="0">
                <a:solidFill>
                  <a:srgbClr val="3333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 предположение не подтвердилось: возникновение новой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гипотизы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варианта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последовательности детского экспериментирования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Эксперементы\20141209_173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50100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Эксперементы\20141209_173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19" y="260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faunazoo.ru/wp-content/uploads/2014/05/%D0%9A%D0%B0%D0%BA-%D1%83%D1%81%D1%82%D1%80%D0%BE%D0%B5%D0%BD%D0%BE-%D0%BF%D1%82%D0%B8%D1%87%D1%8C%D0%B5-%D0%BF%D0%B5%D1%80%D0%B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80805">
            <a:off x="1136473" y="3495400"/>
            <a:ext cx="2300333" cy="2869396"/>
          </a:xfrm>
          <a:prstGeom prst="rect">
            <a:avLst/>
          </a:prstGeom>
          <a:noFill/>
        </p:spPr>
      </p:pic>
      <p:pic>
        <p:nvPicPr>
          <p:cNvPr id="2055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0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410130.userapi.com/v410130262/589e/Kd-Jl0rQRY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20688"/>
            <a:ext cx="2520280" cy="2520280"/>
          </a:xfrm>
          <a:prstGeom prst="rect">
            <a:avLst/>
          </a:prstGeom>
          <a:noFill/>
        </p:spPr>
      </p:pic>
      <p:pic>
        <p:nvPicPr>
          <p:cNvPr id="24579" name="Picture 3" descr="G:\Эксперементы\20141128_165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0100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G:\Эксперементы\20141128_1658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573016"/>
            <a:ext cx="4015680" cy="30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G:\Эксперементы\20141128_1653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 (2)\кристаллы соли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76672"/>
            <a:ext cx="4176464" cy="230425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507" name="Picture 3" descr="C:\Users\Samsung\Desktop\Шишка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G:\Эксперементы\20141209_1127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606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G:\Эксперементы\20141209_1132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50100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romobud.ua/userfiles/image/strojzab2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99384" y="2060848"/>
            <a:ext cx="5544616" cy="4272022"/>
          </a:xfrm>
          <a:prstGeom prst="rect">
            <a:avLst/>
          </a:prstGeom>
          <a:noFill/>
        </p:spPr>
      </p:pic>
      <p:pic>
        <p:nvPicPr>
          <p:cNvPr id="33794" name="Picture 2" descr="http://900igr.net/datai/chelovek/Otkuda-ja-vzjalsja-1.files/0020-028-U-kuritsy-iz-jaits-vylupljajutsja-tsypljata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55576" y="0"/>
            <a:ext cx="2808312" cy="2656663"/>
          </a:xfrm>
          <a:prstGeom prst="rect">
            <a:avLst/>
          </a:prstGeom>
          <a:noFill/>
        </p:spPr>
      </p:pic>
      <p:pic>
        <p:nvPicPr>
          <p:cNvPr id="4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760" y="4509120"/>
            <a:ext cx="2160240" cy="2160240"/>
          </a:xfrm>
          <a:prstGeom prst="rect">
            <a:avLst/>
          </a:prstGeom>
          <a:noFill/>
        </p:spPr>
      </p:pic>
      <p:pic>
        <p:nvPicPr>
          <p:cNvPr id="33796" name="Picture 4" descr="http://www.promobud.ua/userfiles/image/strojzab2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2060848"/>
            <a:ext cx="5838428" cy="4272022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0" y="188640"/>
            <a:ext cx="431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Сказка: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«Путешествие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любопытного цыпленка»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msung\Desktop\imgpreviewJRWNNZS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76672"/>
            <a:ext cx="430050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Samsung\Desktop\озе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http://f.mypage.ru/e327e86ea27e8843b0c204a511594fe0_027ab029224eb0c07a3b4518e5c3dea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717032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568</Words>
  <Application>Microsoft Office PowerPoint</Application>
  <PresentationFormat>Экран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23</cp:revision>
  <dcterms:created xsi:type="dcterms:W3CDTF">2014-12-01T12:11:55Z</dcterms:created>
  <dcterms:modified xsi:type="dcterms:W3CDTF">2014-12-16T13:28:14Z</dcterms:modified>
</cp:coreProperties>
</file>