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3" r:id="rId6"/>
    <p:sldId id="27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048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9D793B83-8601-4289-8B0D-CA72298B7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0D3AE86-4FA3-4796-ACEC-186DF404A17A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4E09AED-D207-4991-9C21-EE009F1591DA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D86BF0C-F33E-4583-A272-7F51C1DB5DB7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11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D0ED1F-A182-42A5-9EC6-2E703F590971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EB5D445-BC13-4509-859C-3BBC468C6DA2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12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BA61636-03DE-4E90-8D6A-EF2C6763C98F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B0DD823-0DC5-4DCD-A36D-FB5C9ACD670E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13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BD4A16C-53AC-4F86-BD48-83DDA0D52D2F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F753C39-7F67-4CC1-BA27-E56BD65039D4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14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CE65D7F-99AF-458D-B47A-A8384AF83596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E1174FA-E351-4A10-80FA-30F5649A724E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15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9B22189-7000-425A-B61A-C057F48825B9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50061A0-2CDF-40C2-8ADE-93C9FAF31B88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16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A3BB8AC-2FDD-413A-BE9A-CBAA782958E6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9691BB5-61CE-4CFE-B067-49B31FD744CE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17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AE3C5EA-8725-4487-8EA3-AFEDD43CFF8F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2A74EB8-098A-4C08-8D04-68B4F6252500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2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DF5FEC0-3299-4E6E-8DFD-BF7A812604CE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23557" name="AutoShape 3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2971800 w 2971800"/>
              <a:gd name="T1" fmla="*/ 228600 h 457200"/>
              <a:gd name="T2" fmla="*/ 1485900 w 2971800"/>
              <a:gd name="T3" fmla="*/ 457200 h 457200"/>
              <a:gd name="T4" fmla="*/ 0 w 2971800"/>
              <a:gd name="T5" fmla="*/ 228600 h 457200"/>
              <a:gd name="T6" fmla="*/ 1485900 w 2971800"/>
              <a:gd name="T7" fmla="*/ 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2971800"/>
              <a:gd name="T13" fmla="*/ 0 h 457200"/>
              <a:gd name="T14" fmla="*/ 2971800 w 2971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1800" h="457200">
                <a:moveTo>
                  <a:pt x="0" y="0"/>
                </a:moveTo>
                <a:lnTo>
                  <a:pt x="8254" y="0"/>
                </a:lnTo>
                <a:lnTo>
                  <a:pt x="8254" y="1269"/>
                </a:lnTo>
                <a:lnTo>
                  <a:pt x="0" y="126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AC19635-A0B4-480C-85F9-90095F493CD0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6484293-415C-4203-AD51-04B29B91C9F8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3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ACF12F-8F80-49E0-A9EE-54053A1792C3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8DDE1C3-0B41-488C-A44A-DD68FC7C25AC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4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EE96203-BD67-4B49-8B97-2D6D2ACEC5E5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8812D85-3BA4-4029-909E-DD2BB15594AF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5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B873EF-730F-44C2-9A1C-454A344C5879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C58620F-DAE7-4AA3-B35B-221825C95257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7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F90304-7F8A-476B-AD84-A5DD2F9FCBB3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D80ECAB-ABFE-4CF2-B3FA-8B16F57075AC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8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6863D6-6EED-4BF3-AD9F-79CDAAC37259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2E397CC-BE9D-4F14-BA75-9DE86C2CB4DA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9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D6EA5C7-2AEE-4ACF-AEC0-6385987BFC4D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795831F-1E9B-46A2-BB8E-C4DA49DB94D6}" type="slidenum">
              <a:rPr lang="ru-RU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10</a:t>
            </a:fld>
            <a:endParaRPr lang="ru-RU" smtClean="0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842892E-C632-45F5-A0C1-1A257B5EDA59}" type="slidenum">
              <a:rPr lang="ru-RU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19075"/>
            <a:ext cx="2055813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6625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4938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54538" y="1604963"/>
            <a:ext cx="3944937" cy="428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>
                <a:alpha val="54000"/>
              </a:srgbClr>
            </a:gs>
            <a:gs pos="100000">
              <a:srgbClr val="4D0808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4838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2275" cy="428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/>
          <p:cNvSpPr>
            <a:spLocks noChangeArrowheads="1"/>
          </p:cNvSpPr>
          <p:nvPr/>
        </p:nvSpPr>
        <p:spPr bwMode="auto">
          <a:xfrm>
            <a:off x="1187450" y="333375"/>
            <a:ext cx="7632700" cy="912813"/>
          </a:xfrm>
          <a:custGeom>
            <a:avLst/>
            <a:gdLst>
              <a:gd name="T0" fmla="*/ 7632700 w 7632700"/>
              <a:gd name="T1" fmla="*/ 456406 h 912812"/>
              <a:gd name="T2" fmla="*/ 3816350 w 7632700"/>
              <a:gd name="T3" fmla="*/ 912824 h 912812"/>
              <a:gd name="T4" fmla="*/ 0 w 7632700"/>
              <a:gd name="T5" fmla="*/ 456406 h 912812"/>
              <a:gd name="T6" fmla="*/ 3816350 w 7632700"/>
              <a:gd name="T7" fmla="*/ 0 h 912812"/>
              <a:gd name="T8" fmla="*/ 0 60000 65536"/>
              <a:gd name="T9" fmla="*/ 0 60000 65536"/>
              <a:gd name="T10" fmla="*/ 0 60000 65536"/>
              <a:gd name="T11" fmla="*/ 0 60000 65536"/>
              <a:gd name="T12" fmla="*/ 0 w 7632700"/>
              <a:gd name="T13" fmla="*/ 0 h 912812"/>
              <a:gd name="T14" fmla="*/ 7632700 w 7632700"/>
              <a:gd name="T15" fmla="*/ 912812 h 9128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32700" h="912812">
                <a:moveTo>
                  <a:pt x="0" y="0"/>
                </a:moveTo>
                <a:lnTo>
                  <a:pt x="21201" y="0"/>
                </a:lnTo>
                <a:lnTo>
                  <a:pt x="21201" y="2537"/>
                </a:lnTo>
                <a:lnTo>
                  <a:pt x="0" y="253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детский сад № 2 комбинированного вида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Петродворцового района г. Санкт-Петербург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1547664" y="2348880"/>
            <a:ext cx="6410325" cy="1768475"/>
          </a:xfrm>
          <a:custGeom>
            <a:avLst/>
            <a:gdLst>
              <a:gd name="T0" fmla="*/ 6410325 w 6410325"/>
              <a:gd name="T1" fmla="*/ 884238 h 1768475"/>
              <a:gd name="T2" fmla="*/ 3205163 w 6410325"/>
              <a:gd name="T3" fmla="*/ 1768475 h 1768475"/>
              <a:gd name="T4" fmla="*/ 0 w 6410325"/>
              <a:gd name="T5" fmla="*/ 884238 h 1768475"/>
              <a:gd name="T6" fmla="*/ 3205163 w 6410325"/>
              <a:gd name="T7" fmla="*/ 0 h 1768475"/>
              <a:gd name="T8" fmla="*/ 0 60000 65536"/>
              <a:gd name="T9" fmla="*/ 0 60000 65536"/>
              <a:gd name="T10" fmla="*/ 0 60000 65536"/>
              <a:gd name="T11" fmla="*/ 0 60000 65536"/>
              <a:gd name="T12" fmla="*/ 0 w 6410325"/>
              <a:gd name="T13" fmla="*/ 0 h 1768475"/>
              <a:gd name="T14" fmla="*/ 6410325 w 6410325"/>
              <a:gd name="T15" fmla="*/ 1768475 h 1768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10325" h="1768475">
                <a:moveTo>
                  <a:pt x="0" y="0"/>
                </a:moveTo>
                <a:lnTo>
                  <a:pt x="17808" y="0"/>
                </a:lnTo>
                <a:lnTo>
                  <a:pt x="17808" y="4912"/>
                </a:lnTo>
                <a:lnTo>
                  <a:pt x="0" y="491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«Краски осени»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5"/>
          <p:cNvSpPr>
            <a:spLocks noChangeArrowheads="1"/>
          </p:cNvSpPr>
          <p:nvPr/>
        </p:nvSpPr>
        <p:spPr bwMode="auto">
          <a:xfrm>
            <a:off x="4787900" y="5157788"/>
            <a:ext cx="4354513" cy="1614487"/>
          </a:xfrm>
          <a:custGeom>
            <a:avLst/>
            <a:gdLst>
              <a:gd name="T0" fmla="*/ 4354513 w 4354513"/>
              <a:gd name="T1" fmla="*/ 807244 h 1614487"/>
              <a:gd name="T2" fmla="*/ 2177257 w 4354513"/>
              <a:gd name="T3" fmla="*/ 1614487 h 1614487"/>
              <a:gd name="T4" fmla="*/ 0 w 4354513"/>
              <a:gd name="T5" fmla="*/ 807244 h 1614487"/>
              <a:gd name="T6" fmla="*/ 2177257 w 4354513"/>
              <a:gd name="T7" fmla="*/ 0 h 1614487"/>
              <a:gd name="T8" fmla="*/ 0 60000 65536"/>
              <a:gd name="T9" fmla="*/ 0 60000 65536"/>
              <a:gd name="T10" fmla="*/ 0 60000 65536"/>
              <a:gd name="T11" fmla="*/ 0 60000 65536"/>
              <a:gd name="T12" fmla="*/ 0 w 4354513"/>
              <a:gd name="T13" fmla="*/ 0 h 1614487"/>
              <a:gd name="T14" fmla="*/ 4354513 w 4354513"/>
              <a:gd name="T15" fmla="*/ 1614487 h 16144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4513" h="1614487">
                <a:moveTo>
                  <a:pt x="0" y="0"/>
                </a:moveTo>
                <a:lnTo>
                  <a:pt x="12099" y="0"/>
                </a:lnTo>
                <a:lnTo>
                  <a:pt x="12099" y="4486"/>
                </a:lnTo>
                <a:lnTo>
                  <a:pt x="0" y="448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Составители: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воспитатель высшей категории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Гайдай Елена Николаевна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тифлопедагог высшей категории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Довгий Светлана Владимировна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344488" y="1484313"/>
            <a:ext cx="4108450" cy="1187450"/>
          </a:xfrm>
          <a:custGeom>
            <a:avLst/>
            <a:gdLst>
              <a:gd name="T0" fmla="*/ 4108450 w 4108450"/>
              <a:gd name="T1" fmla="*/ 593725 h 1187450"/>
              <a:gd name="T2" fmla="*/ 2054225 w 4108450"/>
              <a:gd name="T3" fmla="*/ 1187450 h 1187450"/>
              <a:gd name="T4" fmla="*/ 0 w 4108450"/>
              <a:gd name="T5" fmla="*/ 593725 h 1187450"/>
              <a:gd name="T6" fmla="*/ 2054225 w 4108450"/>
              <a:gd name="T7" fmla="*/ 0 h 1187450"/>
              <a:gd name="T8" fmla="*/ 0 60000 65536"/>
              <a:gd name="T9" fmla="*/ 0 60000 65536"/>
              <a:gd name="T10" fmla="*/ 0 60000 65536"/>
              <a:gd name="T11" fmla="*/ 0 60000 65536"/>
              <a:gd name="T12" fmla="*/ 0 w 4108450"/>
              <a:gd name="T13" fmla="*/ 0 h 1187450"/>
              <a:gd name="T14" fmla="*/ 4108450 w 4108450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08450" h="1187450">
                <a:moveTo>
                  <a:pt x="0" y="0"/>
                </a:moveTo>
                <a:lnTo>
                  <a:pt x="11412" y="0"/>
                </a:lnTo>
                <a:lnTo>
                  <a:pt x="11412" y="3299"/>
                </a:lnTo>
                <a:lnTo>
                  <a:pt x="0" y="32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Капуста, морковка,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огурчик и лук</a:t>
            </a:r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4870450" y="4005263"/>
            <a:ext cx="4335463" cy="1187450"/>
          </a:xfrm>
          <a:custGeom>
            <a:avLst/>
            <a:gdLst>
              <a:gd name="T0" fmla="*/ 4335463 w 4335463"/>
              <a:gd name="T1" fmla="*/ 593725 h 1187450"/>
              <a:gd name="T2" fmla="*/ 2167756 w 4335463"/>
              <a:gd name="T3" fmla="*/ 1187450 h 1187450"/>
              <a:gd name="T4" fmla="*/ 0 w 4335463"/>
              <a:gd name="T5" fmla="*/ 593725 h 1187450"/>
              <a:gd name="T6" fmla="*/ 2167756 w 4335463"/>
              <a:gd name="T7" fmla="*/ 0 h 1187450"/>
              <a:gd name="T8" fmla="*/ 0 60000 65536"/>
              <a:gd name="T9" fmla="*/ 0 60000 65536"/>
              <a:gd name="T10" fmla="*/ 0 60000 65536"/>
              <a:gd name="T11" fmla="*/ 0 60000 65536"/>
              <a:gd name="T12" fmla="*/ 0 w 4335463"/>
              <a:gd name="T13" fmla="*/ 0 h 1187450"/>
              <a:gd name="T14" fmla="*/ 4335463 w 4335463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5463" h="1187450">
                <a:moveTo>
                  <a:pt x="0" y="0"/>
                </a:moveTo>
                <a:lnTo>
                  <a:pt x="12043" y="0"/>
                </a:lnTo>
                <a:lnTo>
                  <a:pt x="12043" y="3299"/>
                </a:lnTo>
                <a:lnTo>
                  <a:pt x="0" y="32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весело в гости к нам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с грядки идут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1700" y="396875"/>
            <a:ext cx="3829050" cy="287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500" y="3425825"/>
            <a:ext cx="3863975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5021263" y="4149725"/>
            <a:ext cx="3756025" cy="1735138"/>
          </a:xfrm>
          <a:custGeom>
            <a:avLst/>
            <a:gdLst>
              <a:gd name="T0" fmla="*/ 3756025 w 3756025"/>
              <a:gd name="T1" fmla="*/ 867569 h 1735138"/>
              <a:gd name="T2" fmla="*/ 1878025 w 3756025"/>
              <a:gd name="T3" fmla="*/ 1735138 h 1735138"/>
              <a:gd name="T4" fmla="*/ 0 w 3756025"/>
              <a:gd name="T5" fmla="*/ 867569 h 1735138"/>
              <a:gd name="T6" fmla="*/ 1878025 w 3756025"/>
              <a:gd name="T7" fmla="*/ 0 h 1735138"/>
              <a:gd name="T8" fmla="*/ 0 60000 65536"/>
              <a:gd name="T9" fmla="*/ 0 60000 65536"/>
              <a:gd name="T10" fmla="*/ 0 60000 65536"/>
              <a:gd name="T11" fmla="*/ 0 60000 65536"/>
              <a:gd name="T12" fmla="*/ 0 w 3756025"/>
              <a:gd name="T13" fmla="*/ 0 h 1735138"/>
              <a:gd name="T14" fmla="*/ 3756025 w 3756025"/>
              <a:gd name="T15" fmla="*/ 1735138 h 173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6025" h="1735138">
                <a:moveTo>
                  <a:pt x="0" y="0"/>
                </a:moveTo>
                <a:lnTo>
                  <a:pt x="10434" y="0"/>
                </a:lnTo>
                <a:lnTo>
                  <a:pt x="10434" y="4823"/>
                </a:lnTo>
                <a:lnTo>
                  <a:pt x="0" y="482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Овощи помоем и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в салат отправим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38675" y="255588"/>
            <a:ext cx="3968750" cy="298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6" descr="C:\Users\Samsung\Desktop\Фото овощи\20141003_0911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3" y="476672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C:\Users\Samsung\Desktop\Фото овощи\20141003_0919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64502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2079625" y="188913"/>
            <a:ext cx="5614988" cy="2284412"/>
          </a:xfrm>
          <a:custGeom>
            <a:avLst/>
            <a:gdLst>
              <a:gd name="T0" fmla="*/ 5614988 w 5614988"/>
              <a:gd name="T1" fmla="*/ 1142206 h 2284412"/>
              <a:gd name="T2" fmla="*/ 2807494 w 5614988"/>
              <a:gd name="T3" fmla="*/ 2284412 h 2284412"/>
              <a:gd name="T4" fmla="*/ 0 w 5614988"/>
              <a:gd name="T5" fmla="*/ 1142206 h 2284412"/>
              <a:gd name="T6" fmla="*/ 2807494 w 5614988"/>
              <a:gd name="T7" fmla="*/ 0 h 2284412"/>
              <a:gd name="T8" fmla="*/ 0 60000 65536"/>
              <a:gd name="T9" fmla="*/ 0 60000 65536"/>
              <a:gd name="T10" fmla="*/ 0 60000 65536"/>
              <a:gd name="T11" fmla="*/ 0 60000 65536"/>
              <a:gd name="T12" fmla="*/ 0 w 5614988"/>
              <a:gd name="T13" fmla="*/ 0 h 2284412"/>
              <a:gd name="T14" fmla="*/ 5614988 w 5614988"/>
              <a:gd name="T15" fmla="*/ 2284412 h 2284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14988" h="2284412">
                <a:moveTo>
                  <a:pt x="0" y="0"/>
                </a:moveTo>
                <a:lnTo>
                  <a:pt x="15599" y="0"/>
                </a:lnTo>
                <a:lnTo>
                  <a:pt x="15599" y="6347"/>
                </a:lnTo>
                <a:lnTo>
                  <a:pt x="0" y="634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Очень важно для здоровья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Витаминов много есть.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Огурец, томат, морковка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Вызывают интерес.</a:t>
            </a:r>
          </a:p>
        </p:txBody>
      </p:sp>
      <p:pic>
        <p:nvPicPr>
          <p:cNvPr id="1026" name="Picture 2" descr="C:\Users\Samsung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42576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719263" y="188913"/>
            <a:ext cx="5213350" cy="60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Игры в программе</a:t>
            </a:r>
            <a:r>
              <a:rPr lang="en-US" sz="3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mimio</a:t>
            </a:r>
          </a:p>
        </p:txBody>
      </p:sp>
      <p:pic>
        <p:nvPicPr>
          <p:cNvPr id="16391" name="Picture 7" descr="C:\Users\Samsung\Desktop\Фото овощи\20141002_1528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83671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C:\Users\Samsung\Desktop\Фото овощи\20141002_154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1" y="386104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C:\Users\Samsung\Desktop\Фото овощи\20141002_1533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764704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C:\Users\Samsung\Desktop\Фото овощи\20141002_1544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393305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323850" y="549275"/>
            <a:ext cx="4789488" cy="1065213"/>
          </a:xfrm>
          <a:custGeom>
            <a:avLst/>
            <a:gdLst>
              <a:gd name="T0" fmla="*/ 4789488 w 4789488"/>
              <a:gd name="T1" fmla="*/ 532607 h 1065213"/>
              <a:gd name="T2" fmla="*/ 2394744 w 4789488"/>
              <a:gd name="T3" fmla="*/ 1065213 h 1065213"/>
              <a:gd name="T4" fmla="*/ 0 w 4789488"/>
              <a:gd name="T5" fmla="*/ 532607 h 1065213"/>
              <a:gd name="T6" fmla="*/ 2394744 w 4789488"/>
              <a:gd name="T7" fmla="*/ 0 h 1065213"/>
              <a:gd name="T8" fmla="*/ 0 60000 65536"/>
              <a:gd name="T9" fmla="*/ 0 60000 65536"/>
              <a:gd name="T10" fmla="*/ 0 60000 65536"/>
              <a:gd name="T11" fmla="*/ 0 60000 65536"/>
              <a:gd name="T12" fmla="*/ 0 w 4789488"/>
              <a:gd name="T13" fmla="*/ 0 h 1065213"/>
              <a:gd name="T14" fmla="*/ 4789488 w 4789488"/>
              <a:gd name="T15" fmla="*/ 1065213 h 106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9488" h="1065213">
                <a:moveTo>
                  <a:pt x="0" y="0"/>
                </a:moveTo>
                <a:lnTo>
                  <a:pt x="13305" y="0"/>
                </a:lnTo>
                <a:lnTo>
                  <a:pt x="13305" y="2959"/>
                </a:lnTo>
                <a:lnTo>
                  <a:pt x="0" y="295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Мы корзиночки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возьмем,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Урожай в них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соберем</a:t>
            </a: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5940425" y="4508500"/>
            <a:ext cx="2203450" cy="1185863"/>
          </a:xfrm>
          <a:custGeom>
            <a:avLst/>
            <a:gdLst>
              <a:gd name="T0" fmla="*/ 2203450 w 2203450"/>
              <a:gd name="T1" fmla="*/ 592932 h 1185863"/>
              <a:gd name="T2" fmla="*/ 1101725 w 2203450"/>
              <a:gd name="T3" fmla="*/ 1185863 h 1185863"/>
              <a:gd name="T4" fmla="*/ 0 w 2203450"/>
              <a:gd name="T5" fmla="*/ 592932 h 1185863"/>
              <a:gd name="T6" fmla="*/ 1101725 w 2203450"/>
              <a:gd name="T7" fmla="*/ 0 h 1185863"/>
              <a:gd name="T8" fmla="*/ 0 60000 65536"/>
              <a:gd name="T9" fmla="*/ 0 60000 65536"/>
              <a:gd name="T10" fmla="*/ 0 60000 65536"/>
              <a:gd name="T11" fmla="*/ 0 60000 65536"/>
              <a:gd name="T12" fmla="*/ 0 w 2203450"/>
              <a:gd name="T13" fmla="*/ 0 h 1185863"/>
              <a:gd name="T14" fmla="*/ 2203450 w 2203450"/>
              <a:gd name="T15" fmla="*/ 1185863 h 1185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03450" h="1185863">
                <a:moveTo>
                  <a:pt x="0" y="0"/>
                </a:moveTo>
                <a:lnTo>
                  <a:pt x="6121" y="0"/>
                </a:lnTo>
                <a:lnTo>
                  <a:pt x="6121" y="3297"/>
                </a:lnTo>
                <a:lnTo>
                  <a:pt x="0" y="329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Хоровод 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«Урожай»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42672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4267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Group 1"/>
          <p:cNvGraphicFramePr>
            <a:graphicFrameLocks noGrp="1"/>
          </p:cNvGraphicFramePr>
          <p:nvPr/>
        </p:nvGraphicFramePr>
        <p:xfrm>
          <a:off x="250825" y="1268760"/>
          <a:ext cx="8499475" cy="3449480"/>
        </p:xfrm>
        <a:graphic>
          <a:graphicData uri="http://schemas.openxmlformats.org/drawingml/2006/table">
            <a:tbl>
              <a:tblPr/>
              <a:tblGrid>
                <a:gridCol w="3384550"/>
                <a:gridCol w="5114925"/>
              </a:tblGrid>
              <a:tr h="2790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Беседы</a:t>
                      </a: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Чтение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6825">
                <a:tc>
                  <a:txBody>
                    <a:bodyPr/>
                    <a:lstStyle/>
                    <a:p>
                      <a:pPr marL="215900" marR="0" lvl="0" indent="-212725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Где растут овощи?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О пользе овощей и фруктов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Что можно приготовить из овощей?</a:t>
                      </a: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lvl="0" indent="-212725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Песенки, загадки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Стихи: А. Плещеев «Осень»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Сказка ( «Война грибов и ягод», «Три поросенка»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Рассказ В. Осеева «Синие листья»</a:t>
                      </a:r>
                    </a:p>
                    <a:p>
                      <a:pPr marL="215900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5900" algn="l"/>
                          <a:tab pos="663575" algn="l"/>
                          <a:tab pos="1112838" algn="l"/>
                          <a:tab pos="1562100" algn="l"/>
                          <a:tab pos="2011363" algn="l"/>
                          <a:tab pos="2460625" algn="l"/>
                          <a:tab pos="2909888" algn="l"/>
                          <a:tab pos="3359150" algn="l"/>
                          <a:tab pos="3808413" algn="l"/>
                          <a:tab pos="4257675" algn="l"/>
                          <a:tab pos="4706938" algn="l"/>
                          <a:tab pos="5156200" algn="l"/>
                          <a:tab pos="5605463" algn="l"/>
                          <a:tab pos="6054725" algn="l"/>
                          <a:tab pos="6503988" algn="l"/>
                          <a:tab pos="6953250" algn="l"/>
                          <a:tab pos="7402513" algn="l"/>
                          <a:tab pos="7851775" algn="l"/>
                          <a:tab pos="8301038" algn="l"/>
                          <a:tab pos="8750300" algn="l"/>
                          <a:tab pos="9199563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3203575" y="188913"/>
            <a:ext cx="5502275" cy="792162"/>
          </a:xfrm>
          <a:custGeom>
            <a:avLst/>
            <a:gdLst>
              <a:gd name="T0" fmla="*/ 5502275 w 5502275"/>
              <a:gd name="T1" fmla="*/ 396081 h 792163"/>
              <a:gd name="T2" fmla="*/ 2751162 w 5502275"/>
              <a:gd name="T3" fmla="*/ 792151 h 792163"/>
              <a:gd name="T4" fmla="*/ 0 w 5502275"/>
              <a:gd name="T5" fmla="*/ 396081 h 792163"/>
              <a:gd name="T6" fmla="*/ 2751162 w 5502275"/>
              <a:gd name="T7" fmla="*/ 0 h 792163"/>
              <a:gd name="T8" fmla="*/ 0 60000 65536"/>
              <a:gd name="T9" fmla="*/ 0 60000 65536"/>
              <a:gd name="T10" fmla="*/ 0 60000 65536"/>
              <a:gd name="T11" fmla="*/ 0 60000 65536"/>
              <a:gd name="T12" fmla="*/ 0 w 5502275"/>
              <a:gd name="T13" fmla="*/ 0 h 792163"/>
              <a:gd name="T14" fmla="*/ 5502275 w 5502275"/>
              <a:gd name="T15" fmla="*/ 792163 h 7921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02275" h="792163">
                <a:moveTo>
                  <a:pt x="0" y="0"/>
                </a:moveTo>
                <a:lnTo>
                  <a:pt x="15285" y="0"/>
                </a:lnTo>
                <a:lnTo>
                  <a:pt x="15285" y="2203"/>
                </a:lnTo>
                <a:lnTo>
                  <a:pt x="0" y="2203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речи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Group 1"/>
          <p:cNvGraphicFramePr>
            <a:graphicFrameLocks noGrp="1"/>
          </p:cNvGraphicFramePr>
          <p:nvPr/>
        </p:nvGraphicFramePr>
        <p:xfrm>
          <a:off x="684213" y="765175"/>
          <a:ext cx="7562850" cy="1854201"/>
        </p:xfrm>
        <a:graphic>
          <a:graphicData uri="http://schemas.openxmlformats.org/drawingml/2006/table">
            <a:tbl>
              <a:tblPr/>
              <a:tblGrid>
                <a:gridCol w="2519362"/>
                <a:gridCol w="2914650"/>
                <a:gridCol w="2128838"/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6" charset="0"/>
                        </a:rPr>
                        <a:t>Рисование</a:t>
                      </a: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6" charset="0"/>
                        </a:rPr>
                        <a:t>Аппликация</a:t>
                      </a: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ea typeface="Microsoft YaHei" charset="-122"/>
                          <a:cs typeface="Times New Roman" pitchFamily="16" charset="0"/>
                        </a:rPr>
                        <a:t>Лепка</a:t>
                      </a: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«Овощи спрятались»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941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«Овощи на тарелочке»</a:t>
                      </a:r>
                    </a:p>
                  </a:txBody>
                  <a:tcPr marL="90000" marR="90000" marT="10728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«Фрукты: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яблоки и груши»</a:t>
                      </a:r>
                    </a:p>
                  </a:txBody>
                  <a:tcPr marL="90000" marR="90000" marT="10728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448" name="AutoShape 25"/>
          <p:cNvSpPr>
            <a:spLocks noChangeArrowheads="1"/>
          </p:cNvSpPr>
          <p:nvPr/>
        </p:nvSpPr>
        <p:spPr bwMode="auto">
          <a:xfrm>
            <a:off x="684213" y="0"/>
            <a:ext cx="7775575" cy="1217613"/>
          </a:xfrm>
          <a:custGeom>
            <a:avLst/>
            <a:gdLst>
              <a:gd name="T0" fmla="*/ 7775575 w 7775575"/>
              <a:gd name="T1" fmla="*/ 608806 h 1217613"/>
              <a:gd name="T2" fmla="*/ 3887812 w 7775575"/>
              <a:gd name="T3" fmla="*/ 1217612 h 1217613"/>
              <a:gd name="T4" fmla="*/ 0 w 7775575"/>
              <a:gd name="T5" fmla="*/ 608806 h 1217613"/>
              <a:gd name="T6" fmla="*/ 3887812 w 7775575"/>
              <a:gd name="T7" fmla="*/ 0 h 1217613"/>
              <a:gd name="T8" fmla="*/ 0 60000 65536"/>
              <a:gd name="T9" fmla="*/ 0 60000 65536"/>
              <a:gd name="T10" fmla="*/ 0 60000 65536"/>
              <a:gd name="T11" fmla="*/ 0 60000 65536"/>
              <a:gd name="T12" fmla="*/ 0 w 7775575"/>
              <a:gd name="T13" fmla="*/ 0 h 1217613"/>
              <a:gd name="T14" fmla="*/ 7775575 w 7775575"/>
              <a:gd name="T15" fmla="*/ 1217613 h 1217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5575" h="1217613">
                <a:moveTo>
                  <a:pt x="0" y="0"/>
                </a:moveTo>
                <a:lnTo>
                  <a:pt x="21600" y="0"/>
                </a:lnTo>
                <a:lnTo>
                  <a:pt x="21600" y="3384"/>
                </a:lnTo>
                <a:lnTo>
                  <a:pt x="0" y="338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9" name="Picture 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963" y="4602163"/>
            <a:ext cx="2820987" cy="205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0" name="Picture 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63888" y="2657475"/>
            <a:ext cx="2816225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76" name="Picture 20" descr="C:\Users\Samsung\Desktop\Фото овощи\20140925_1002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458112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1547813" y="2349500"/>
            <a:ext cx="6840537" cy="914400"/>
          </a:xfrm>
          <a:custGeom>
            <a:avLst/>
            <a:gdLst>
              <a:gd name="T0" fmla="*/ 6840538 w 6840537"/>
              <a:gd name="T1" fmla="*/ 457200 h 914400"/>
              <a:gd name="T2" fmla="*/ 3420269 w 6840537"/>
              <a:gd name="T3" fmla="*/ 914400 h 914400"/>
              <a:gd name="T4" fmla="*/ 0 w 6840537"/>
              <a:gd name="T5" fmla="*/ 457200 h 914400"/>
              <a:gd name="T6" fmla="*/ 3420269 w 6840537"/>
              <a:gd name="T7" fmla="*/ 0 h 914400"/>
              <a:gd name="T8" fmla="*/ 0 60000 65536"/>
              <a:gd name="T9" fmla="*/ 0 60000 65536"/>
              <a:gd name="T10" fmla="*/ 0 60000 65536"/>
              <a:gd name="T11" fmla="*/ 0 60000 65536"/>
              <a:gd name="T12" fmla="*/ 0 w 6840537"/>
              <a:gd name="T13" fmla="*/ 0 h 914400"/>
              <a:gd name="T14" fmla="*/ 6840537 w 6840537"/>
              <a:gd name="T15" fmla="*/ 914400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40537" h="914400">
                <a:moveTo>
                  <a:pt x="0" y="0"/>
                </a:moveTo>
                <a:lnTo>
                  <a:pt x="19002" y="0"/>
                </a:lnTo>
                <a:lnTo>
                  <a:pt x="19002" y="2541"/>
                </a:lnTo>
                <a:lnTo>
                  <a:pt x="0" y="254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1">
                <a:solidFill>
                  <a:srgbClr val="5E447C"/>
                </a:solidFill>
                <a:latin typeface="Calibri" pitchFamily="34" charset="0"/>
              </a:rPr>
              <a:t>Спасибо за внимание!</a:t>
            </a:r>
          </a:p>
        </p:txBody>
      </p:sp>
      <p:sp>
        <p:nvSpPr>
          <p:cNvPr id="19459" name="Freeform 2"/>
          <p:cNvSpPr>
            <a:spLocks noChangeArrowheads="1"/>
          </p:cNvSpPr>
          <p:nvPr/>
        </p:nvSpPr>
        <p:spPr bwMode="auto">
          <a:xfrm>
            <a:off x="3060700" y="2636838"/>
            <a:ext cx="2592388" cy="647700"/>
          </a:xfrm>
          <a:custGeom>
            <a:avLst/>
            <a:gdLst>
              <a:gd name="T0" fmla="*/ 2592388 w 2592388"/>
              <a:gd name="T1" fmla="*/ 323850 h 647700"/>
              <a:gd name="T2" fmla="*/ 1296194 w 2592388"/>
              <a:gd name="T3" fmla="*/ 647700 h 647700"/>
              <a:gd name="T4" fmla="*/ 0 w 2592388"/>
              <a:gd name="T5" fmla="*/ 323850 h 647700"/>
              <a:gd name="T6" fmla="*/ 1296194 w 2592388"/>
              <a:gd name="T7" fmla="*/ 0 h 647700"/>
              <a:gd name="T8" fmla="*/ 0 60000 65536"/>
              <a:gd name="T9" fmla="*/ 0 60000 65536"/>
              <a:gd name="T10" fmla="*/ 0 60000 65536"/>
              <a:gd name="T11" fmla="*/ 0 60000 65536"/>
              <a:gd name="T12" fmla="*/ 0 w 2592388"/>
              <a:gd name="T13" fmla="*/ 0 h 647700"/>
              <a:gd name="T14" fmla="*/ 2592388 w 2592388"/>
              <a:gd name="T15" fmla="*/ 647700 h 647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2388" h="647700">
                <a:moveTo>
                  <a:pt x="0" y="0"/>
                </a:moveTo>
                <a:lnTo>
                  <a:pt x="7200" y="0"/>
                </a:lnTo>
                <a:lnTo>
                  <a:pt x="7200" y="1799"/>
                </a:lnTo>
                <a:lnTo>
                  <a:pt x="0" y="1799"/>
                </a:lnTo>
                <a:close/>
              </a:path>
            </a:pathLst>
          </a:custGeom>
          <a:solidFill>
            <a:srgbClr val="FFFFFF"/>
          </a:solidFill>
          <a:ln w="25560" cap="flat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Freeform 3"/>
          <p:cNvSpPr>
            <a:spLocks noChangeArrowheads="1"/>
          </p:cNvSpPr>
          <p:nvPr/>
        </p:nvSpPr>
        <p:spPr bwMode="auto">
          <a:xfrm rot="-480000">
            <a:off x="1974850" y="2871788"/>
            <a:ext cx="1366838" cy="1079500"/>
          </a:xfrm>
          <a:custGeom>
            <a:avLst/>
            <a:gdLst>
              <a:gd name="T0" fmla="*/ 1366838 w 1366838"/>
              <a:gd name="T1" fmla="*/ 539750 h 1079500"/>
              <a:gd name="T2" fmla="*/ 683419 w 1366838"/>
              <a:gd name="T3" fmla="*/ 1079500 h 1079500"/>
              <a:gd name="T4" fmla="*/ 0 w 1366838"/>
              <a:gd name="T5" fmla="*/ 539750 h 1079500"/>
              <a:gd name="T6" fmla="*/ 683419 w 1366838"/>
              <a:gd name="T7" fmla="*/ 0 h 1079500"/>
              <a:gd name="T8" fmla="*/ 0 60000 65536"/>
              <a:gd name="T9" fmla="*/ 0 60000 65536"/>
              <a:gd name="T10" fmla="*/ 0 60000 65536"/>
              <a:gd name="T11" fmla="*/ 0 60000 65536"/>
              <a:gd name="T12" fmla="*/ 0 w 1366838"/>
              <a:gd name="T13" fmla="*/ 0 h 1079500"/>
              <a:gd name="T14" fmla="*/ 1366838 w 1366838"/>
              <a:gd name="T15" fmla="*/ 1079500 h 1079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6838" h="1079500">
                <a:moveTo>
                  <a:pt x="0" y="0"/>
                </a:moveTo>
                <a:lnTo>
                  <a:pt x="3799" y="0"/>
                </a:lnTo>
                <a:lnTo>
                  <a:pt x="3799" y="2999"/>
                </a:lnTo>
                <a:lnTo>
                  <a:pt x="0" y="2999"/>
                </a:lnTo>
                <a:close/>
              </a:path>
            </a:pathLst>
          </a:custGeom>
          <a:solidFill>
            <a:srgbClr val="FFFFFF"/>
          </a:solidFill>
          <a:ln w="25560" cap="flat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9144000" cy="7102475"/>
          </a:xfrm>
          <a:custGeom>
            <a:avLst/>
            <a:gdLst>
              <a:gd name="T0" fmla="*/ 9144000 w 9144000"/>
              <a:gd name="T1" fmla="*/ 3551262 h 7102475"/>
              <a:gd name="T2" fmla="*/ 4572000 w 9144000"/>
              <a:gd name="T3" fmla="*/ 7102475 h 7102475"/>
              <a:gd name="T4" fmla="*/ 0 w 9144000"/>
              <a:gd name="T5" fmla="*/ 3551262 h 7102475"/>
              <a:gd name="T6" fmla="*/ 4572000 w 9144000"/>
              <a:gd name="T7" fmla="*/ 0 h 7102475"/>
              <a:gd name="T8" fmla="*/ 0 60000 65536"/>
              <a:gd name="T9" fmla="*/ 0 60000 65536"/>
              <a:gd name="T10" fmla="*/ 0 60000 65536"/>
              <a:gd name="T11" fmla="*/ 0 60000 65536"/>
              <a:gd name="T12" fmla="*/ 0 w 9144000"/>
              <a:gd name="T13" fmla="*/ 0 h 7102475"/>
              <a:gd name="T14" fmla="*/ 9144000 w 9144000"/>
              <a:gd name="T15" fmla="*/ 7102475 h 71024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7102475">
                <a:moveTo>
                  <a:pt x="0" y="0"/>
                </a:moveTo>
                <a:lnTo>
                  <a:pt x="25399" y="0"/>
                </a:lnTo>
                <a:lnTo>
                  <a:pt x="25399" y="19732"/>
                </a:lnTo>
                <a:lnTo>
                  <a:pt x="0" y="1973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12725" algn="ctr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529237"/>
            <a:ext cx="9144000" cy="515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Задачи: </a:t>
            </a:r>
          </a:p>
          <a:p>
            <a:pPr eaLnBrk="0">
              <a:buFont typeface="Times New Roman" pitchFamily="18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обогащать знания детей о сезонных изменениях в природе в осенний период (о дарах осени: овощах, фруктах, грибах;  поведении лесных зверей и птиц осенью);</a:t>
            </a:r>
            <a:endParaRPr lang="ru-RU" sz="2400" dirty="0">
              <a:solidFill>
                <a:schemeClr val="tx1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конкретизировать представления об основных группах растений и животных (среда обитания, потребности, приспособление к сезонным изменениям);</a:t>
            </a:r>
            <a:endParaRPr lang="ru-RU" sz="2400" dirty="0">
              <a:solidFill>
                <a:schemeClr val="tx1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познавательную активность, мышление, воображение;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зрительное восприятие  посредством  использования различных видов деятельности;</a:t>
            </a:r>
            <a:endParaRPr lang="ru-RU" sz="2400" dirty="0">
              <a:solidFill>
                <a:schemeClr val="tx1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 детей умение любоваться осенней природой, чувствовать её красоту;</a:t>
            </a:r>
          </a:p>
          <a:p>
            <a:pPr eaLnBrk="0">
              <a:lnSpc>
                <a:spcPct val="100000"/>
              </a:lnSpc>
              <a:buClrTx/>
              <a:buSzTx/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приобщать родителей к совместной творческой деятельности с детьми.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0" y="404664"/>
            <a:ext cx="8964612" cy="77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Цель</a:t>
            </a:r>
            <a:r>
              <a:rPr lang="ru-RU" sz="2400" dirty="0" smtClean="0">
                <a:solidFill>
                  <a:schemeClr val="tx1"/>
                </a:solidFill>
              </a:rPr>
              <a:t>: Систематизация </a:t>
            </a:r>
            <a:r>
              <a:rPr lang="ru-RU" sz="2400" dirty="0">
                <a:solidFill>
                  <a:schemeClr val="tx1"/>
                </a:solidFill>
              </a:rPr>
              <a:t>знаний детей об осенних явлениях через организацию коррекционно-развивающего обучения.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250825" y="981075"/>
            <a:ext cx="9144000" cy="4357688"/>
          </a:xfrm>
          <a:custGeom>
            <a:avLst/>
            <a:gdLst>
              <a:gd name="T0" fmla="*/ 9144000 w 9144000"/>
              <a:gd name="T1" fmla="*/ 2178844 h 4357688"/>
              <a:gd name="T2" fmla="*/ 4572000 w 9144000"/>
              <a:gd name="T3" fmla="*/ 4357688 h 4357688"/>
              <a:gd name="T4" fmla="*/ 0 w 9144000"/>
              <a:gd name="T5" fmla="*/ 2178844 h 4357688"/>
              <a:gd name="T6" fmla="*/ 4572000 w 9144000"/>
              <a:gd name="T7" fmla="*/ 0 h 4357688"/>
              <a:gd name="T8" fmla="*/ 0 60000 65536"/>
              <a:gd name="T9" fmla="*/ 0 60000 65536"/>
              <a:gd name="T10" fmla="*/ 0 60000 65536"/>
              <a:gd name="T11" fmla="*/ 0 60000 65536"/>
              <a:gd name="T12" fmla="*/ 0 w 9144000"/>
              <a:gd name="T13" fmla="*/ 0 h 4357688"/>
              <a:gd name="T14" fmla="*/ 9144000 w 9144000"/>
              <a:gd name="T15" fmla="*/ 4357688 h 4357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4357688">
                <a:moveTo>
                  <a:pt x="0" y="0"/>
                </a:moveTo>
                <a:lnTo>
                  <a:pt x="25399" y="0"/>
                </a:lnTo>
                <a:lnTo>
                  <a:pt x="25399" y="12106"/>
                </a:lnTo>
                <a:lnTo>
                  <a:pt x="0" y="1210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marL="215900" indent="-212725" algn="ctr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32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Формы реализации</a:t>
            </a:r>
            <a:r>
              <a:rPr lang="ru-RU" sz="32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15900" indent="-21272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Совместная познавательно-исследовательская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marL="215900" indent="-21272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Беседы с детьми.</a:t>
            </a:r>
          </a:p>
          <a:p>
            <a:pPr marL="215900" indent="-21272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(дидактические игры, игры с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использованием компьютерных программ</a:t>
            </a:r>
            <a:r>
              <a:rPr lang="en-US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mimio</a:t>
            </a: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«Фантазеры», интерактивные игры)</a:t>
            </a:r>
          </a:p>
          <a:p>
            <a:pPr marL="215900" indent="-21272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Выполнение работ по изобразительной деятельности и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ручному труду.</a:t>
            </a:r>
          </a:p>
          <a:p>
            <a:pPr marL="215900" indent="-21272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Проведение развлечений</a:t>
            </a:r>
          </a:p>
          <a:p>
            <a:pPr marL="215900" indent="-21272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marL="215900" indent="-21272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Театрализация</a:t>
            </a:r>
          </a:p>
          <a:p>
            <a:pPr marL="215900" indent="-212725">
              <a:lnSpc>
                <a:spcPct val="100000"/>
              </a:lnSpc>
              <a:buFont typeface="Wingdings" pitchFamily="2" charset="2"/>
              <a:buChar char="§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Конкурс совместных работ с родителями из природного материала по теме «Краски осени»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692150"/>
            <a:ext cx="9144000" cy="2651125"/>
          </a:xfrm>
          <a:custGeom>
            <a:avLst/>
            <a:gdLst>
              <a:gd name="T0" fmla="*/ 9144000 w 9144000"/>
              <a:gd name="T1" fmla="*/ 1325575 h 2651125"/>
              <a:gd name="T2" fmla="*/ 4572000 w 9144000"/>
              <a:gd name="T3" fmla="*/ 2651125 h 2651125"/>
              <a:gd name="T4" fmla="*/ 0 w 9144000"/>
              <a:gd name="T5" fmla="*/ 1325575 h 2651125"/>
              <a:gd name="T6" fmla="*/ 4572000 w 9144000"/>
              <a:gd name="T7" fmla="*/ 0 h 2651125"/>
              <a:gd name="T8" fmla="*/ 0 60000 65536"/>
              <a:gd name="T9" fmla="*/ 0 60000 65536"/>
              <a:gd name="T10" fmla="*/ 0 60000 65536"/>
              <a:gd name="T11" fmla="*/ 0 60000 65536"/>
              <a:gd name="T12" fmla="*/ 0 w 9144000"/>
              <a:gd name="T13" fmla="*/ 0 h 2651125"/>
              <a:gd name="T14" fmla="*/ 9144000 w 9144000"/>
              <a:gd name="T15" fmla="*/ 2651125 h 2651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2651125">
                <a:moveTo>
                  <a:pt x="0" y="0"/>
                </a:moveTo>
                <a:lnTo>
                  <a:pt x="25399" y="0"/>
                </a:lnTo>
                <a:lnTo>
                  <a:pt x="25399" y="7366"/>
                </a:lnTo>
                <a:lnTo>
                  <a:pt x="0" y="736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этап. Организационный.</a:t>
            </a:r>
          </a:p>
          <a:p>
            <a:pPr marL="215900" indent="-212725">
              <a:lnSpc>
                <a:spcPct val="100000"/>
              </a:lnSpc>
              <a:buFont typeface="Arial" charset="0"/>
              <a:buChar char="•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составление поэтапного плана работы;</a:t>
            </a:r>
          </a:p>
          <a:p>
            <a:pPr marL="215900" indent="-212725">
              <a:lnSpc>
                <a:spcPct val="100000"/>
              </a:lnSpc>
              <a:buFont typeface="Arial" charset="0"/>
              <a:buChar char="•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подбор методической и художественной литературы по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выбранной теме</a:t>
            </a:r>
          </a:p>
          <a:p>
            <a:pPr marL="215900" indent="-212725">
              <a:lnSpc>
                <a:spcPct val="100000"/>
              </a:lnSpc>
              <a:buFont typeface="Arial" charset="0"/>
              <a:buChar char="•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изготовление необходимого оборудования </a:t>
            </a:r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3068638"/>
            <a:ext cx="8135938" cy="1798637"/>
          </a:xfrm>
          <a:custGeom>
            <a:avLst/>
            <a:gdLst>
              <a:gd name="T0" fmla="*/ 8135938 w 8135938"/>
              <a:gd name="T1" fmla="*/ 899319 h 1798638"/>
              <a:gd name="T2" fmla="*/ 4067969 w 8135938"/>
              <a:gd name="T3" fmla="*/ 1798626 h 1798638"/>
              <a:gd name="T4" fmla="*/ 0 w 8135938"/>
              <a:gd name="T5" fmla="*/ 899319 h 1798638"/>
              <a:gd name="T6" fmla="*/ 4067969 w 8135938"/>
              <a:gd name="T7" fmla="*/ 0 h 1798638"/>
              <a:gd name="T8" fmla="*/ 0 60000 65536"/>
              <a:gd name="T9" fmla="*/ 0 60000 65536"/>
              <a:gd name="T10" fmla="*/ 0 60000 65536"/>
              <a:gd name="T11" fmla="*/ 0 60000 65536"/>
              <a:gd name="T12" fmla="*/ 0 w 8135938"/>
              <a:gd name="T13" fmla="*/ 0 h 1798638"/>
              <a:gd name="T14" fmla="*/ 8135938 w 8135938"/>
              <a:gd name="T15" fmla="*/ 1798638 h 17986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35938" h="1798638">
                <a:moveTo>
                  <a:pt x="0" y="0"/>
                </a:moveTo>
                <a:lnTo>
                  <a:pt x="22600" y="0"/>
                </a:lnTo>
                <a:lnTo>
                  <a:pt x="22600" y="4996"/>
                </a:lnTo>
                <a:lnTo>
                  <a:pt x="0" y="499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этап. Планирование реализации проекта.</a:t>
            </a:r>
          </a:p>
          <a:p>
            <a:pPr marL="215900" indent="-212725">
              <a:lnSpc>
                <a:spcPct val="100000"/>
              </a:lnSpc>
              <a:buFont typeface="Arial" charset="0"/>
              <a:buChar char="•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определение задач воспитательно-образовательной </a:t>
            </a:r>
          </a:p>
          <a:p>
            <a:pPr marL="215900" indent="-212725">
              <a:lnSpc>
                <a:spcPct val="100000"/>
              </a:lnSpc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и коррекционно-развивающей работы;</a:t>
            </a:r>
          </a:p>
          <a:p>
            <a:pPr marL="215900" indent="-212725">
              <a:lnSpc>
                <a:spcPct val="100000"/>
              </a:lnSpc>
              <a:buFont typeface="Arial" charset="0"/>
              <a:buChar char="•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планирование деятельности</a:t>
            </a:r>
          </a:p>
        </p:txBody>
      </p:sp>
      <p:sp>
        <p:nvSpPr>
          <p:cNvPr id="6148" name="AutoShape 1"/>
          <p:cNvSpPr>
            <a:spLocks noChangeArrowheads="1"/>
          </p:cNvSpPr>
          <p:nvPr/>
        </p:nvSpPr>
        <p:spPr bwMode="auto">
          <a:xfrm>
            <a:off x="2268538" y="188913"/>
            <a:ext cx="4603750" cy="515937"/>
          </a:xfrm>
          <a:custGeom>
            <a:avLst/>
            <a:gdLst>
              <a:gd name="T0" fmla="*/ 4605337 w 4605337"/>
              <a:gd name="T1" fmla="*/ 257969 h 515937"/>
              <a:gd name="T2" fmla="*/ 2302669 w 4605337"/>
              <a:gd name="T3" fmla="*/ 515937 h 515937"/>
              <a:gd name="T4" fmla="*/ 0 w 4605337"/>
              <a:gd name="T5" fmla="*/ 257969 h 515937"/>
              <a:gd name="T6" fmla="*/ 2302669 w 4605337"/>
              <a:gd name="T7" fmla="*/ 0 h 515937"/>
              <a:gd name="T8" fmla="*/ 0 60000 65536"/>
              <a:gd name="T9" fmla="*/ 0 60000 65536"/>
              <a:gd name="T10" fmla="*/ 0 60000 65536"/>
              <a:gd name="T11" fmla="*/ 0 60000 65536"/>
              <a:gd name="T12" fmla="*/ 0 w 4605337"/>
              <a:gd name="T13" fmla="*/ 0 h 515937"/>
              <a:gd name="T14" fmla="*/ 4605337 w 4605337"/>
              <a:gd name="T15" fmla="*/ 515937 h 5159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5337" h="515937">
                <a:moveTo>
                  <a:pt x="0" y="0"/>
                </a:moveTo>
                <a:lnTo>
                  <a:pt x="12792" y="0"/>
                </a:lnTo>
                <a:lnTo>
                  <a:pt x="12792" y="1436"/>
                </a:lnTo>
                <a:lnTo>
                  <a:pt x="0" y="143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</p:txBody>
      </p:sp>
      <p:sp>
        <p:nvSpPr>
          <p:cNvPr id="6149" name="AutoShape 1"/>
          <p:cNvSpPr>
            <a:spLocks noChangeArrowheads="1"/>
          </p:cNvSpPr>
          <p:nvPr/>
        </p:nvSpPr>
        <p:spPr bwMode="auto">
          <a:xfrm>
            <a:off x="0" y="4868863"/>
            <a:ext cx="8496300" cy="942975"/>
          </a:xfrm>
          <a:custGeom>
            <a:avLst/>
            <a:gdLst>
              <a:gd name="T0" fmla="*/ 8496944 w 3819525"/>
              <a:gd name="T1" fmla="*/ 471488 h 942975"/>
              <a:gd name="T2" fmla="*/ 4248499 w 3819525"/>
              <a:gd name="T3" fmla="*/ 942975 h 942975"/>
              <a:gd name="T4" fmla="*/ 0 w 3819525"/>
              <a:gd name="T5" fmla="*/ 471488 h 942975"/>
              <a:gd name="T6" fmla="*/ 4248499 w 3819525"/>
              <a:gd name="T7" fmla="*/ 0 h 942975"/>
              <a:gd name="T8" fmla="*/ 0 60000 65536"/>
              <a:gd name="T9" fmla="*/ 0 60000 65536"/>
              <a:gd name="T10" fmla="*/ 0 60000 65536"/>
              <a:gd name="T11" fmla="*/ 0 60000 65536"/>
              <a:gd name="T12" fmla="*/ 0 w 3819525"/>
              <a:gd name="T13" fmla="*/ 0 h 942975"/>
              <a:gd name="T14" fmla="*/ 3819525 w 3819525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9525" h="942975">
                <a:moveTo>
                  <a:pt x="0" y="0"/>
                </a:moveTo>
                <a:lnTo>
                  <a:pt x="10612" y="0"/>
                </a:lnTo>
                <a:lnTo>
                  <a:pt x="10612" y="2621"/>
                </a:lnTo>
                <a:lnTo>
                  <a:pt x="0" y="262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III этап. Реализация проект</a:t>
            </a: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Group 1"/>
          <p:cNvGraphicFramePr>
            <a:graphicFrameLocks noGrp="1"/>
          </p:cNvGraphicFramePr>
          <p:nvPr/>
        </p:nvGraphicFramePr>
        <p:xfrm>
          <a:off x="250825" y="649288"/>
          <a:ext cx="8640961" cy="5681091"/>
        </p:xfrm>
        <a:graphic>
          <a:graphicData uri="http://schemas.openxmlformats.org/drawingml/2006/table">
            <a:tbl>
              <a:tblPr/>
              <a:tblGrid>
                <a:gridCol w="4011875"/>
                <a:gridCol w="2468846"/>
                <a:gridCol w="2160240"/>
              </a:tblGrid>
              <a:tr h="8451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Дидактические игры</a:t>
                      </a:r>
                    </a:p>
                  </a:txBody>
                  <a:tcPr marL="90000" marR="90000" marT="11167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Сюжетно-ролевые игры</a:t>
                      </a:r>
                    </a:p>
                  </a:txBody>
                  <a:tcPr marL="90000" marR="90000" marT="11167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Подвижные, 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подвижно-речевые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игры</a:t>
                      </a:r>
                    </a:p>
                  </a:txBody>
                  <a:tcPr marL="90000" marR="90000" marT="111672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14911">
                <a:tc>
                  <a:txBody>
                    <a:bodyPr/>
                    <a:lstStyle/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Настольные игры на развитие зрительного восприятия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-цвет, форма, величина 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-соотнесение по форме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Char char="-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«Найди фрагмент картины»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-формирование целостного образа предметов («Разрезные картинки», «Части дерева», «Плоды и листья»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Игры на развитие зрительного внимания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- «Что пропало?»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Игры на развитие мышления (обобщение, 4 лишний)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Игры на развитие зрительно-моторной координации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«Оденем куклу на осеннюю прогулку»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itchFamily="2" charset="2"/>
                        <a:buChar char="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88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«Овощной магазин»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«Кукла Катя заболела»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charset="2"/>
                        <a:buChar char="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88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Принеси что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назову»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Соберем овощи 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      в корзину, а фрукты в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ведро»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«В темном лесу есть избушка»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«Хорошо гулять в лесу»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«Листопад»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«Жабка»</a:t>
                      </a: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  <a:p>
                      <a:pPr marL="212725" marR="0" lvl="0" indent="-212725" algn="l" defTabSz="449263" rtl="0" eaLnBrk="1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212725" algn="l"/>
                          <a:tab pos="660400" algn="l"/>
                          <a:tab pos="1109663" algn="l"/>
                          <a:tab pos="1558925" algn="l"/>
                          <a:tab pos="2008188" algn="l"/>
                          <a:tab pos="2457450" algn="l"/>
                          <a:tab pos="2906713" algn="l"/>
                          <a:tab pos="3355975" algn="l"/>
                          <a:tab pos="3805238" algn="l"/>
                          <a:tab pos="4254500" algn="l"/>
                          <a:tab pos="4703763" algn="l"/>
                          <a:tab pos="5153025" algn="l"/>
                          <a:tab pos="5602288" algn="l"/>
                          <a:tab pos="6051550" algn="l"/>
                          <a:tab pos="6500813" algn="l"/>
                          <a:tab pos="6950075" algn="l"/>
                          <a:tab pos="7399338" algn="l"/>
                          <a:tab pos="7848600" algn="l"/>
                          <a:tab pos="8297863" algn="l"/>
                          <a:tab pos="8747125" algn="l"/>
                          <a:tab pos="9196388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90000" marR="90000" marT="118800" marB="4680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4" name="AutoShape 25"/>
          <p:cNvSpPr>
            <a:spLocks noChangeArrowheads="1"/>
          </p:cNvSpPr>
          <p:nvPr/>
        </p:nvSpPr>
        <p:spPr bwMode="auto">
          <a:xfrm>
            <a:off x="2124075" y="0"/>
            <a:ext cx="8604250" cy="823913"/>
          </a:xfrm>
          <a:custGeom>
            <a:avLst/>
            <a:gdLst>
              <a:gd name="T0" fmla="*/ 8604250 w 8604250"/>
              <a:gd name="T1" fmla="*/ 411967 h 823912"/>
              <a:gd name="T2" fmla="*/ 4302125 w 8604250"/>
              <a:gd name="T3" fmla="*/ 823923 h 823912"/>
              <a:gd name="T4" fmla="*/ 0 w 8604250"/>
              <a:gd name="T5" fmla="*/ 411967 h 823912"/>
              <a:gd name="T6" fmla="*/ 4302125 w 8604250"/>
              <a:gd name="T7" fmla="*/ 0 h 823912"/>
              <a:gd name="T8" fmla="*/ 0 60000 65536"/>
              <a:gd name="T9" fmla="*/ 0 60000 65536"/>
              <a:gd name="T10" fmla="*/ 0 60000 65536"/>
              <a:gd name="T11" fmla="*/ 0 60000 65536"/>
              <a:gd name="T12" fmla="*/ 0 w 8604250"/>
              <a:gd name="T13" fmla="*/ 0 h 823912"/>
              <a:gd name="T14" fmla="*/ 8604250 w 8604250"/>
              <a:gd name="T15" fmla="*/ 823912 h 823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04250" h="823912">
                <a:moveTo>
                  <a:pt x="0" y="0"/>
                </a:moveTo>
                <a:lnTo>
                  <a:pt x="23900" y="0"/>
                </a:lnTo>
                <a:lnTo>
                  <a:pt x="23900" y="2288"/>
                </a:lnTo>
                <a:lnTo>
                  <a:pt x="0" y="228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5"/>
          <p:cNvSpPr>
            <a:spLocks noChangeArrowheads="1"/>
          </p:cNvSpPr>
          <p:nvPr/>
        </p:nvSpPr>
        <p:spPr bwMode="auto">
          <a:xfrm>
            <a:off x="1692275" y="260350"/>
            <a:ext cx="8604250" cy="823913"/>
          </a:xfrm>
          <a:custGeom>
            <a:avLst/>
            <a:gdLst>
              <a:gd name="T0" fmla="*/ 8604250 w 8604250"/>
              <a:gd name="T1" fmla="*/ 411967 h 823912"/>
              <a:gd name="T2" fmla="*/ 4302125 w 8604250"/>
              <a:gd name="T3" fmla="*/ 823923 h 823912"/>
              <a:gd name="T4" fmla="*/ 0 w 8604250"/>
              <a:gd name="T5" fmla="*/ 411967 h 823912"/>
              <a:gd name="T6" fmla="*/ 4302125 w 8604250"/>
              <a:gd name="T7" fmla="*/ 0 h 823912"/>
              <a:gd name="T8" fmla="*/ 0 60000 65536"/>
              <a:gd name="T9" fmla="*/ 0 60000 65536"/>
              <a:gd name="T10" fmla="*/ 0 60000 65536"/>
              <a:gd name="T11" fmla="*/ 0 60000 65536"/>
              <a:gd name="T12" fmla="*/ 0 w 8604250"/>
              <a:gd name="T13" fmla="*/ 0 h 823912"/>
              <a:gd name="T14" fmla="*/ 8604250 w 8604250"/>
              <a:gd name="T15" fmla="*/ 823912 h 823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04250" h="823912">
                <a:moveTo>
                  <a:pt x="0" y="0"/>
                </a:moveTo>
                <a:lnTo>
                  <a:pt x="23900" y="0"/>
                </a:lnTo>
                <a:lnTo>
                  <a:pt x="23900" y="2288"/>
                </a:lnTo>
                <a:lnTo>
                  <a:pt x="0" y="228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39750" y="1412875"/>
            <a:ext cx="30241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</a:rPr>
              <a:t>«Три поросенка»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694238" y="1484313"/>
            <a:ext cx="4449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1"/>
                </a:solidFill>
              </a:rPr>
              <a:t>«Звери готовятся к зиме»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78092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780928"/>
            <a:ext cx="3979168" cy="29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5724525" y="260350"/>
            <a:ext cx="5405438" cy="577850"/>
          </a:xfrm>
          <a:custGeom>
            <a:avLst/>
            <a:gdLst>
              <a:gd name="T0" fmla="*/ 5405438 w 5405438"/>
              <a:gd name="T1" fmla="*/ 288925 h 577850"/>
              <a:gd name="T2" fmla="*/ 2702719 w 5405438"/>
              <a:gd name="T3" fmla="*/ 577850 h 577850"/>
              <a:gd name="T4" fmla="*/ 0 w 5405438"/>
              <a:gd name="T5" fmla="*/ 288925 h 577850"/>
              <a:gd name="T6" fmla="*/ 2702719 w 5405438"/>
              <a:gd name="T7" fmla="*/ 0 h 577850"/>
              <a:gd name="T8" fmla="*/ 0 60000 65536"/>
              <a:gd name="T9" fmla="*/ 0 60000 65536"/>
              <a:gd name="T10" fmla="*/ 0 60000 65536"/>
              <a:gd name="T11" fmla="*/ 0 60000 65536"/>
              <a:gd name="T12" fmla="*/ 0 w 5405438"/>
              <a:gd name="T13" fmla="*/ 0 h 577850"/>
              <a:gd name="T14" fmla="*/ 5405438 w 5405438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5438" h="577850">
                <a:moveTo>
                  <a:pt x="0" y="0"/>
                </a:moveTo>
                <a:lnTo>
                  <a:pt x="15015" y="0"/>
                </a:lnTo>
                <a:lnTo>
                  <a:pt x="15015" y="1605"/>
                </a:lnTo>
                <a:lnTo>
                  <a:pt x="0" y="160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по силуэту</a:t>
            </a: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3132138" y="188913"/>
            <a:ext cx="5405437" cy="577850"/>
          </a:xfrm>
          <a:custGeom>
            <a:avLst/>
            <a:gdLst>
              <a:gd name="T0" fmla="*/ 5405437 w 5405438"/>
              <a:gd name="T1" fmla="*/ 288925 h 577850"/>
              <a:gd name="T2" fmla="*/ 2702719 w 5405438"/>
              <a:gd name="T3" fmla="*/ 577850 h 577850"/>
              <a:gd name="T4" fmla="*/ 0 w 5405438"/>
              <a:gd name="T5" fmla="*/ 288925 h 577850"/>
              <a:gd name="T6" fmla="*/ 2702719 w 5405438"/>
              <a:gd name="T7" fmla="*/ 0 h 577850"/>
              <a:gd name="T8" fmla="*/ 0 60000 65536"/>
              <a:gd name="T9" fmla="*/ 0 60000 65536"/>
              <a:gd name="T10" fmla="*/ 0 60000 65536"/>
              <a:gd name="T11" fmla="*/ 0 60000 65536"/>
              <a:gd name="T12" fmla="*/ 0 w 5405438"/>
              <a:gd name="T13" fmla="*/ 0 h 577850"/>
              <a:gd name="T14" fmla="*/ 5405438 w 5405438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5438" h="577850">
                <a:moveTo>
                  <a:pt x="0" y="0"/>
                </a:moveTo>
                <a:lnTo>
                  <a:pt x="15015" y="0"/>
                </a:lnTo>
                <a:lnTo>
                  <a:pt x="15015" y="1605"/>
                </a:lnTo>
                <a:lnTo>
                  <a:pt x="0" y="160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«Определи….»</a:t>
            </a:r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611188" y="260350"/>
            <a:ext cx="5405437" cy="577850"/>
          </a:xfrm>
          <a:custGeom>
            <a:avLst/>
            <a:gdLst>
              <a:gd name="T0" fmla="*/ 5405437 w 5405438"/>
              <a:gd name="T1" fmla="*/ 288925 h 577850"/>
              <a:gd name="T2" fmla="*/ 2702719 w 5405438"/>
              <a:gd name="T3" fmla="*/ 577850 h 577850"/>
              <a:gd name="T4" fmla="*/ 0 w 5405438"/>
              <a:gd name="T5" fmla="*/ 288925 h 577850"/>
              <a:gd name="T6" fmla="*/ 2702719 w 5405438"/>
              <a:gd name="T7" fmla="*/ 0 h 577850"/>
              <a:gd name="T8" fmla="*/ 0 60000 65536"/>
              <a:gd name="T9" fmla="*/ 0 60000 65536"/>
              <a:gd name="T10" fmla="*/ 0 60000 65536"/>
              <a:gd name="T11" fmla="*/ 0 60000 65536"/>
              <a:gd name="T12" fmla="*/ 0 w 5405438"/>
              <a:gd name="T13" fmla="*/ 0 h 577850"/>
              <a:gd name="T14" fmla="*/ 5405438 w 5405438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5438" h="577850">
                <a:moveTo>
                  <a:pt x="0" y="0"/>
                </a:moveTo>
                <a:lnTo>
                  <a:pt x="15015" y="0"/>
                </a:lnTo>
                <a:lnTo>
                  <a:pt x="15015" y="1605"/>
                </a:lnTo>
                <a:lnTo>
                  <a:pt x="0" y="160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по форме</a:t>
            </a:r>
          </a:p>
        </p:txBody>
      </p:sp>
      <p:pic>
        <p:nvPicPr>
          <p:cNvPr id="10254" name="Picture 14" descr="C:\Users\Samsung\Desktop\Фото овощи\20141003_0906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0506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5" name="Picture 15" descr="C:\Users\Samsung\Desktop\Фото овощи\20141003_0906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340768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6" name="Picture 16" descr="C:\Users\Samsung\Desktop\Фото овощи\20141003_0908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126876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7" name="Picture 17" descr="C:\Users\Samsung\Desktop\Фото овощи\20141003_09081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32040" y="4005064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468313" y="0"/>
            <a:ext cx="8353425" cy="981075"/>
          </a:xfrm>
          <a:custGeom>
            <a:avLst/>
            <a:gdLst>
              <a:gd name="T0" fmla="*/ 8358881 w 8352928"/>
              <a:gd name="T1" fmla="*/ 492451 h 980728"/>
              <a:gd name="T2" fmla="*/ 4179441 w 8352928"/>
              <a:gd name="T3" fmla="*/ 984899 h 980728"/>
              <a:gd name="T4" fmla="*/ 0 w 8352928"/>
              <a:gd name="T5" fmla="*/ 492451 h 980728"/>
              <a:gd name="T6" fmla="*/ 4179441 w 8352928"/>
              <a:gd name="T7" fmla="*/ 0 h 980728"/>
              <a:gd name="T8" fmla="*/ 0 60000 65536"/>
              <a:gd name="T9" fmla="*/ 0 60000 65536"/>
              <a:gd name="T10" fmla="*/ 0 60000 65536"/>
              <a:gd name="T11" fmla="*/ 0 60000 65536"/>
              <a:gd name="T12" fmla="*/ 0 w 8352928"/>
              <a:gd name="T13" fmla="*/ 0 h 980728"/>
              <a:gd name="T14" fmla="*/ 8352928 w 8352928"/>
              <a:gd name="T15" fmla="*/ 980728 h 980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52928" h="980728">
                <a:moveTo>
                  <a:pt x="0" y="0"/>
                </a:moveTo>
                <a:lnTo>
                  <a:pt x="13068" y="0"/>
                </a:lnTo>
                <a:lnTo>
                  <a:pt x="13068" y="6347"/>
                </a:lnTo>
                <a:lnTo>
                  <a:pt x="0" y="634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Закрепим полученные знания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в самостоятельной игре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1763" y="3925888"/>
            <a:ext cx="3328987" cy="2620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3250" y="3925888"/>
            <a:ext cx="3505200" cy="264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6275" y="1047750"/>
            <a:ext cx="3468688" cy="260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1763" y="1122363"/>
            <a:ext cx="3378200" cy="252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684213" y="404813"/>
            <a:ext cx="3209925" cy="1187450"/>
          </a:xfrm>
          <a:custGeom>
            <a:avLst/>
            <a:gdLst>
              <a:gd name="T0" fmla="*/ 3209925 w 3209925"/>
              <a:gd name="T1" fmla="*/ 593725 h 1187450"/>
              <a:gd name="T2" fmla="*/ 1604975 w 3209925"/>
              <a:gd name="T3" fmla="*/ 1187450 h 1187450"/>
              <a:gd name="T4" fmla="*/ 0 w 3209925"/>
              <a:gd name="T5" fmla="*/ 593725 h 1187450"/>
              <a:gd name="T6" fmla="*/ 1604975 w 3209925"/>
              <a:gd name="T7" fmla="*/ 0 h 1187450"/>
              <a:gd name="T8" fmla="*/ 0 60000 65536"/>
              <a:gd name="T9" fmla="*/ 0 60000 65536"/>
              <a:gd name="T10" fmla="*/ 0 60000 65536"/>
              <a:gd name="T11" fmla="*/ 0 60000 65536"/>
              <a:gd name="T12" fmla="*/ 0 w 3209925"/>
              <a:gd name="T13" fmla="*/ 0 h 1187450"/>
              <a:gd name="T14" fmla="*/ 3209925 w 3209925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09925" h="1187450">
                <a:moveTo>
                  <a:pt x="0" y="0"/>
                </a:moveTo>
                <a:lnTo>
                  <a:pt x="8919" y="0"/>
                </a:lnTo>
                <a:lnTo>
                  <a:pt x="8919" y="3299"/>
                </a:lnTo>
                <a:lnTo>
                  <a:pt x="0" y="32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Будем дружно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мы играть-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5003800" y="1412875"/>
            <a:ext cx="3811588" cy="1187450"/>
          </a:xfrm>
          <a:custGeom>
            <a:avLst/>
            <a:gdLst>
              <a:gd name="T0" fmla="*/ 3811588 w 3811588"/>
              <a:gd name="T1" fmla="*/ 593725 h 1187450"/>
              <a:gd name="T2" fmla="*/ 1905794 w 3811588"/>
              <a:gd name="T3" fmla="*/ 1187450 h 1187450"/>
              <a:gd name="T4" fmla="*/ 0 w 3811588"/>
              <a:gd name="T5" fmla="*/ 593725 h 1187450"/>
              <a:gd name="T6" fmla="*/ 1905794 w 3811588"/>
              <a:gd name="T7" fmla="*/ 0 h 1187450"/>
              <a:gd name="T8" fmla="*/ 0 60000 65536"/>
              <a:gd name="T9" fmla="*/ 0 60000 65536"/>
              <a:gd name="T10" fmla="*/ 0 60000 65536"/>
              <a:gd name="T11" fmla="*/ 0 60000 65536"/>
              <a:gd name="T12" fmla="*/ 0 w 3811588"/>
              <a:gd name="T13" fmla="*/ 0 h 1187450"/>
              <a:gd name="T14" fmla="*/ 3811588 w 3811588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1588" h="1187450">
                <a:moveTo>
                  <a:pt x="0" y="0"/>
                </a:moveTo>
                <a:lnTo>
                  <a:pt x="10587" y="0"/>
                </a:lnTo>
                <a:lnTo>
                  <a:pt x="10587" y="3299"/>
                </a:lnTo>
                <a:lnTo>
                  <a:pt x="0" y="32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овощи друг другу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>
                <a:solidFill>
                  <a:srgbClr val="000000"/>
                </a:solidFill>
                <a:latin typeface="Calibri" pitchFamily="34" charset="0"/>
              </a:rPr>
              <a:t>передавать.</a:t>
            </a:r>
          </a:p>
        </p:txBody>
      </p:sp>
      <p:pic>
        <p:nvPicPr>
          <p:cNvPr id="1026" name="Picture 2" descr="C:\Users\Samsung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4968552" cy="373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576</Words>
  <Application>Microsoft Office PowerPoint</Application>
  <PresentationFormat>Экран (4:3)</PresentationFormat>
  <Paragraphs>167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36</cp:revision>
  <cp:lastPrinted>1601-01-01T00:00:00Z</cp:lastPrinted>
  <dcterms:created xsi:type="dcterms:W3CDTF">1601-01-01T00:00:00Z</dcterms:created>
  <dcterms:modified xsi:type="dcterms:W3CDTF">2014-12-16T13:52:16Z</dcterms:modified>
</cp:coreProperties>
</file>