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86" autoAdjust="0"/>
    <p:restoredTop sz="94709" autoAdjust="0"/>
  </p:normalViewPr>
  <p:slideViewPr>
    <p:cSldViewPr>
      <p:cViewPr varScale="1">
        <p:scale>
          <a:sx n="70" d="100"/>
          <a:sy n="70" d="100"/>
        </p:scale>
        <p:origin x="-121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03.12.2011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03.12.2011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03.12.2011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03.12.2011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496943" cy="28083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i="1" dirty="0" smtClean="0"/>
              <a:t>ИЗОБРАЗИТЕЛЬНАЯ </a:t>
            </a:r>
            <a:br>
              <a:rPr lang="ru-RU" b="1" i="1" dirty="0" smtClean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smtClean="0"/>
              <a:t>ДЕЯТЕЛЬНОСТЬ ВО </a:t>
            </a:r>
            <a:r>
              <a:rPr lang="en-US" b="1" i="1" dirty="0" smtClean="0"/>
              <a:t>II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smtClean="0"/>
              <a:t>МЛАДШЕЙ ГРУППЕ</a:t>
            </a:r>
            <a:endParaRPr lang="ru-RU" b="1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552" y="4293096"/>
            <a:ext cx="2913551" cy="1944216"/>
          </a:xfrm>
          <a:prstGeom prst="rect">
            <a:avLst/>
          </a:prstGeom>
          <a:ln/>
          <a:effectLst>
            <a:softEdge rad="127000"/>
          </a:effectLst>
          <a:scene3d>
            <a:camera prst="isometricOffAxis2Left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42237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3212976"/>
            <a:ext cx="2476500" cy="3543300"/>
          </a:xfrm>
          <a:prstGeom prst="rect">
            <a:avLst/>
          </a:prstGeom>
          <a:noFill/>
          <a:ln>
            <a:noFill/>
          </a:ln>
          <a:effectLst/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17581" y="1"/>
            <a:ext cx="7175351" cy="1052735"/>
          </a:xfrm>
        </p:spPr>
        <p:txBody>
          <a:bodyPr/>
          <a:lstStyle/>
          <a:p>
            <a:pPr marL="182880" indent="0">
              <a:buNone/>
            </a:pPr>
            <a:r>
              <a:rPr lang="ru-RU" b="1" i="1" dirty="0" smtClean="0"/>
              <a:t>Подведем итоги:</a:t>
            </a:r>
            <a:endParaRPr lang="ru-RU" b="1" i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55576" y="1196753"/>
            <a:ext cx="7632847" cy="3888432"/>
          </a:xfr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dirty="0" smtClean="0"/>
              <a:t>Радуясь своим умением, дети с удовольствием рисуют, объясняя самим себе и окружающим смысл изображаемого.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 smtClean="0"/>
              <a:t>При наличии элементарных умений владеть кисточкой и карандашом дети к 4-м годам проявляют устойчивый интерес к рисованию, а это очень важно для их дальнейшего художественного развития.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5776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11561" y="116632"/>
            <a:ext cx="8064896" cy="792088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r>
              <a:rPr lang="ru-RU" sz="4400" b="1" i="1" dirty="0" smtClean="0"/>
              <a:t>Актуальность</a:t>
            </a:r>
            <a:endParaRPr lang="ru-RU" sz="4400" b="1" i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971600" y="1340768"/>
            <a:ext cx="7056783" cy="4593897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Рисование для трехлетнего ребенка – это та же игра, в которой он активно </a:t>
            </a:r>
            <a:r>
              <a:rPr lang="ru-RU" sz="2800" b="1" dirty="0" smtClean="0">
                <a:solidFill>
                  <a:schemeClr val="tx1"/>
                </a:solidFill>
              </a:rPr>
              <a:t>действует</a:t>
            </a:r>
          </a:p>
          <a:p>
            <a:pPr algn="l"/>
            <a:r>
              <a:rPr lang="ru-RU" sz="2400" b="1" dirty="0" smtClean="0">
                <a:solidFill>
                  <a:schemeClr val="tx1"/>
                </a:solidFill>
              </a:rPr>
              <a:t>  Сам </a:t>
            </a:r>
            <a:r>
              <a:rPr lang="ru-RU" sz="2400" b="1" dirty="0" smtClean="0">
                <a:solidFill>
                  <a:schemeClr val="tx1"/>
                </a:solidFill>
              </a:rPr>
              <a:t>процесс сопровождается:</a:t>
            </a:r>
          </a:p>
          <a:p>
            <a:pPr marL="342900" indent="-342900" algn="l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1"/>
                </a:solidFill>
              </a:rPr>
              <a:t>   Звукоподражанием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marL="342900" indent="-342900" algn="l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1"/>
                </a:solidFill>
              </a:rPr>
              <a:t>   Мимикой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marL="342900" indent="-342900" algn="l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1"/>
                </a:solidFill>
              </a:rPr>
              <a:t>   Движением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marL="342900" indent="-342900" algn="l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1"/>
                </a:solidFill>
              </a:rPr>
              <a:t>   Проговариванием</a:t>
            </a:r>
            <a:endParaRPr lang="ru-RU" sz="2400" b="1" dirty="0" smtClean="0">
              <a:solidFill>
                <a:schemeClr val="tx1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96952"/>
            <a:ext cx="3217540" cy="30575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8188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-2429"/>
            <a:ext cx="7319367" cy="864096"/>
          </a:xfrm>
        </p:spPr>
        <p:txBody>
          <a:bodyPr/>
          <a:lstStyle/>
          <a:p>
            <a:pPr marL="182880" indent="0">
              <a:buNone/>
            </a:pPr>
            <a:r>
              <a:rPr lang="ru-RU" b="1" i="1" dirty="0" smtClean="0"/>
              <a:t>Цель</a:t>
            </a:r>
            <a:endParaRPr lang="ru-RU" b="1" i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971600" y="332656"/>
            <a:ext cx="7581226" cy="4392488"/>
          </a:xfrm>
        </p:spPr>
        <p:txBody>
          <a:bodyPr>
            <a:normAutofit/>
          </a:bodyPr>
          <a:lstStyle/>
          <a:p>
            <a:endParaRPr lang="ru-RU" b="1" i="1" dirty="0" smtClean="0"/>
          </a:p>
          <a:p>
            <a:endParaRPr lang="ru-RU" dirty="0" smtClean="0"/>
          </a:p>
          <a:p>
            <a:r>
              <a:rPr lang="ru-RU" dirty="0" smtClean="0"/>
              <a:t>Занятия </a:t>
            </a:r>
            <a:r>
              <a:rPr lang="ru-RU" dirty="0" smtClean="0"/>
              <a:t>рисованием должны способствовать: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Всестороннему развитию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ребенка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 smtClean="0"/>
              <a:t>Пополнять его знания об окружающем мире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 smtClean="0"/>
              <a:t>Удовлетворять потребность в игре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140968"/>
            <a:ext cx="5904656" cy="266429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275" endPos="40000" dist="101600" dir="5400000" sy="-100000" algn="bl" rotWithShape="0"/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9900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0" y="1196752"/>
            <a:ext cx="1728192" cy="15621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45" y="4099696"/>
            <a:ext cx="1543050" cy="15621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17581" y="116632"/>
            <a:ext cx="7175351" cy="864096"/>
          </a:xfrm>
        </p:spPr>
        <p:txBody>
          <a:bodyPr/>
          <a:lstStyle/>
          <a:p>
            <a:pPr marL="182880" indent="0">
              <a:buNone/>
            </a:pPr>
            <a:r>
              <a:rPr lang="ru-RU" b="1" i="1" dirty="0" smtClean="0"/>
              <a:t>Практическая часть</a:t>
            </a:r>
            <a:endParaRPr lang="ru-RU" b="1" i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99592" y="1124744"/>
            <a:ext cx="7344816" cy="4608512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Задача первых занятий – проведение прямых линий </a:t>
            </a:r>
          </a:p>
          <a:p>
            <a:r>
              <a:rPr lang="ru-RU" dirty="0" smtClean="0"/>
              <a:t>Овладение детьми этим навыком требует многократных упражнений. Подбирая темы для этих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упражнений</a:t>
            </a:r>
            <a:r>
              <a:rPr lang="ru-RU" dirty="0" smtClean="0"/>
              <a:t>, связываем с разнообразными детскими впечатлениями. Используем игровые приемы: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ru-RU" dirty="0" smtClean="0"/>
              <a:t>«Дождик»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ru-RU" dirty="0" smtClean="0"/>
              <a:t>«Травка»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ru-RU" dirty="0" smtClean="0"/>
              <a:t>«Следы»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ru-RU" dirty="0" smtClean="0"/>
              <a:t>«Дорожки</a:t>
            </a:r>
            <a:r>
              <a:rPr lang="ru-RU" dirty="0" smtClean="0"/>
              <a:t>»</a:t>
            </a:r>
          </a:p>
          <a:p>
            <a:pPr marL="342900" indent="-342900">
              <a:buFont typeface="Courier New" pitchFamily="49" charset="0"/>
              <a:buChar char="o"/>
            </a:pPr>
            <a:endParaRPr lang="ru-RU" dirty="0"/>
          </a:p>
          <a:p>
            <a:pPr marL="342900" indent="-342900">
              <a:buFont typeface="Courier New" pitchFamily="49" charset="0"/>
              <a:buChar char="o"/>
            </a:pPr>
            <a:endParaRPr lang="ru-RU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293096"/>
            <a:ext cx="1724025" cy="16478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332627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817581" y="116632"/>
            <a:ext cx="7175351" cy="2304256"/>
          </a:xfrm>
        </p:spPr>
        <p:txBody>
          <a:bodyPr>
            <a:normAutofit fontScale="90000"/>
          </a:bodyPr>
          <a:lstStyle/>
          <a:p>
            <a:pPr marL="182880" indent="0">
              <a:buNone/>
            </a:pPr>
            <a:r>
              <a:rPr lang="ru-RU" sz="3100" b="1" i="1" dirty="0"/>
              <a:t>2</a:t>
            </a:r>
            <a:r>
              <a:rPr lang="ru-RU" sz="3100" b="1" i="1" dirty="0" smtClean="0"/>
              <a:t>.Движение </a:t>
            </a:r>
            <a:r>
              <a:rPr lang="ru-RU" sz="3100" b="1" i="1" dirty="0" smtClean="0"/>
              <a:t>руки ребенка становится увереннее и точнее.</a:t>
            </a:r>
            <a:br>
              <a:rPr lang="ru-RU" sz="3100" b="1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755576" y="1340768"/>
            <a:ext cx="7632847" cy="4593897"/>
          </a:xfrm>
        </p:spPr>
        <p:txBody>
          <a:bodyPr/>
          <a:lstStyle/>
          <a:p>
            <a:r>
              <a:rPr lang="ru-RU" dirty="0" smtClean="0"/>
              <a:t>Ребенок рисует предметы круглой формы.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ru-RU" dirty="0" smtClean="0"/>
              <a:t>«Разноцветные клубочки»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ru-RU" dirty="0" smtClean="0"/>
              <a:t>«Воздушные шарики»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ru-RU" dirty="0" smtClean="0"/>
              <a:t>«Мячики»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ru-RU" dirty="0" smtClean="0"/>
              <a:t>«Бусы»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ru-RU" dirty="0" smtClean="0"/>
              <a:t>«Баранки»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068960"/>
            <a:ext cx="2200275" cy="188595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273872"/>
            <a:ext cx="2304256" cy="13620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852936"/>
            <a:ext cx="1854206" cy="265416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4689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17581" y="1"/>
            <a:ext cx="7175351" cy="980728"/>
          </a:xfrm>
        </p:spPr>
        <p:txBody>
          <a:bodyPr>
            <a:normAutofit fontScale="90000"/>
          </a:bodyPr>
          <a:lstStyle/>
          <a:p>
            <a:pPr marL="182880" indent="0">
              <a:buNone/>
            </a:pPr>
            <a:r>
              <a:rPr lang="ru-RU" sz="2400" dirty="0"/>
              <a:t/>
            </a:r>
            <a:br>
              <a:rPr lang="ru-RU" sz="2400" dirty="0"/>
            </a:br>
            <a:r>
              <a:rPr lang="ru-RU" sz="3100" b="1" i="1" dirty="0" smtClean="0"/>
              <a:t>3.Появляется возможность рисовать самый простой сюжет</a:t>
            </a:r>
            <a:endParaRPr lang="ru-RU" sz="3100" b="1" i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971600" y="1412776"/>
            <a:ext cx="6698605" cy="4593896"/>
          </a:xfrm>
        </p:spPr>
        <p:txBody>
          <a:bodyPr/>
          <a:lstStyle/>
          <a:p>
            <a:pPr marL="342900" indent="-342900">
              <a:buFont typeface="Courier New" pitchFamily="49" charset="0"/>
              <a:buChar char="o"/>
            </a:pPr>
            <a:r>
              <a:rPr lang="ru-RU" dirty="0" smtClean="0"/>
              <a:t>«Колобок катится по дорожке»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ru-RU" dirty="0" smtClean="0"/>
              <a:t>«</a:t>
            </a:r>
            <a:r>
              <a:rPr lang="ru-RU" dirty="0"/>
              <a:t>В</a:t>
            </a:r>
            <a:r>
              <a:rPr lang="ru-RU" dirty="0" smtClean="0"/>
              <a:t>ыглянуло солнышко»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ru-RU" dirty="0" smtClean="0"/>
              <a:t>«Мы скатали снежный ком»</a:t>
            </a:r>
          </a:p>
          <a:p>
            <a:endParaRPr lang="ru-RU" dirty="0" smtClean="0"/>
          </a:p>
          <a:p>
            <a:pPr marL="342900" indent="-342900">
              <a:buFont typeface="Courier New" pitchFamily="49" charset="0"/>
              <a:buChar char="o"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924944"/>
            <a:ext cx="4680520" cy="2304256"/>
          </a:xfrm>
          <a:prstGeom prst="rect">
            <a:avLst/>
          </a:prstGeom>
          <a:noFill/>
          <a:ln>
            <a:noFill/>
          </a:ln>
          <a:effectLst/>
          <a:scene3d>
            <a:camera prst="perspectiveHeroicExtreme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0531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17581" y="116633"/>
            <a:ext cx="7858875" cy="936103"/>
          </a:xfrm>
        </p:spPr>
        <p:txBody>
          <a:bodyPr>
            <a:noAutofit/>
          </a:bodyPr>
          <a:lstStyle/>
          <a:p>
            <a:pPr marL="182880" indent="0">
              <a:buNone/>
            </a:pPr>
            <a:r>
              <a:rPr lang="ru-RU" sz="2800" b="1" i="1" dirty="0" smtClean="0"/>
              <a:t>4. Задание усложняется – нарисовать один круг над другим</a:t>
            </a:r>
            <a:endParaRPr lang="ru-RU" sz="2800" b="1" i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43608" y="1268760"/>
            <a:ext cx="6933154" cy="4521888"/>
          </a:xfrm>
        </p:spPr>
        <p:txBody>
          <a:bodyPr/>
          <a:lstStyle/>
          <a:p>
            <a:pPr marL="342900" indent="-342900">
              <a:buFont typeface="Courier New" pitchFamily="49" charset="0"/>
              <a:buChar char="o"/>
            </a:pPr>
            <a:endParaRPr lang="ru-RU" dirty="0" smtClean="0"/>
          </a:p>
          <a:p>
            <a:pPr marL="342900" indent="-342900">
              <a:buFont typeface="Courier New" pitchFamily="49" charset="0"/>
              <a:buChar char="o"/>
            </a:pPr>
            <a:endParaRPr lang="ru-RU" dirty="0"/>
          </a:p>
          <a:p>
            <a:pPr marL="342900" indent="-342900">
              <a:buFont typeface="Courier New" pitchFamily="49" charset="0"/>
              <a:buChar char="o"/>
            </a:pPr>
            <a:endParaRPr lang="ru-RU" dirty="0" smtClean="0"/>
          </a:p>
          <a:p>
            <a:pPr marL="342900" indent="-342900">
              <a:buFont typeface="Courier New" pitchFamily="49" charset="0"/>
              <a:buChar char="o"/>
            </a:pPr>
            <a:r>
              <a:rPr lang="ru-RU" dirty="0" smtClean="0"/>
              <a:t>«</a:t>
            </a:r>
            <a:r>
              <a:rPr lang="ru-RU" dirty="0" smtClean="0"/>
              <a:t>Неваляшка»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ru-RU" dirty="0" smtClean="0"/>
              <a:t>«Снеговик»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ru-RU" dirty="0" smtClean="0"/>
              <a:t>Пирамидка»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00808"/>
            <a:ext cx="2376265" cy="3744416"/>
          </a:xfrm>
          <a:prstGeom prst="rect">
            <a:avLst/>
          </a:prstGeom>
          <a:noFill/>
          <a:ln>
            <a:noFill/>
          </a:ln>
          <a:effectLst/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32657"/>
            <a:ext cx="2304256" cy="3712567"/>
          </a:xfrm>
          <a:prstGeom prst="rect">
            <a:avLst/>
          </a:prstGeom>
          <a:noFill/>
          <a:ln>
            <a:noFill/>
          </a:ln>
          <a:effectLst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93544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751415" cy="792087"/>
          </a:xfrm>
        </p:spPr>
        <p:txBody>
          <a:bodyPr>
            <a:noAutofit/>
          </a:bodyPr>
          <a:lstStyle/>
          <a:p>
            <a:pPr marL="182880" indent="0">
              <a:buNone/>
            </a:pPr>
            <a:r>
              <a:rPr lang="ru-RU" sz="4000" b="1" i="1" dirty="0" smtClean="0"/>
              <a:t>5. Элементы декоративного рисования</a:t>
            </a:r>
            <a:endParaRPr lang="ru-RU" sz="4000" b="1" i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971600" y="1628801"/>
            <a:ext cx="7128791" cy="4305864"/>
          </a:xfrm>
        </p:spPr>
        <p:txBody>
          <a:bodyPr>
            <a:normAutofit/>
          </a:bodyPr>
          <a:lstStyle/>
          <a:p>
            <a:r>
              <a:rPr lang="ru-RU" dirty="0" smtClean="0"/>
              <a:t>Широкая дорожка украшена точками. Расположение ритмичных мазков между широкой дорожкой.</a:t>
            </a:r>
          </a:p>
          <a:p>
            <a:endParaRPr lang="ru-RU" dirty="0"/>
          </a:p>
          <a:p>
            <a:pPr marL="342900" indent="-342900">
              <a:buFont typeface="Courier New" pitchFamily="49" charset="0"/>
              <a:buChar char="o"/>
            </a:pPr>
            <a:r>
              <a:rPr lang="ru-RU" dirty="0" smtClean="0"/>
              <a:t>«Украсим шарфик»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ru-RU" dirty="0" smtClean="0"/>
              <a:t>«Красивый платочек»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ru-RU" dirty="0" smtClean="0"/>
              <a:t>«Платье для куклы»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ru-RU" dirty="0" smtClean="0"/>
              <a:t>«Осенний ковер»</a:t>
            </a:r>
          </a:p>
          <a:p>
            <a:endParaRPr lang="ru-RU" dirty="0" smtClean="0"/>
          </a:p>
          <a:p>
            <a:pPr marL="342900" indent="-342900">
              <a:buFont typeface="Courier New" pitchFamily="49" charset="0"/>
              <a:buChar char="o"/>
            </a:pPr>
            <a:endParaRPr lang="ru-RU" dirty="0" smtClean="0"/>
          </a:p>
          <a:p>
            <a:pPr marL="342900" indent="-342900">
              <a:buFont typeface="Courier New" pitchFamily="49" charset="0"/>
              <a:buChar char="o"/>
            </a:pP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09120"/>
            <a:ext cx="2808312" cy="2192338"/>
          </a:xfrm>
          <a:prstGeom prst="rect">
            <a:avLst/>
          </a:prstGeom>
          <a:noFill/>
          <a:ln>
            <a:noFill/>
          </a:ln>
          <a:effectLst/>
          <a:scene3d>
            <a:camera prst="isometricTopUp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292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1520" y="1"/>
            <a:ext cx="8136904" cy="908720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sz="4400" b="1" i="1" dirty="0" smtClean="0"/>
              <a:t>Приемы и методы обучения</a:t>
            </a:r>
            <a:endParaRPr lang="ru-RU" sz="4400" b="1" i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43608" y="3284984"/>
            <a:ext cx="7056783" cy="2649681"/>
          </a:xfrm>
        </p:spPr>
        <p:txBody>
          <a:bodyPr/>
          <a:lstStyle/>
          <a:p>
            <a:pPr marL="342900" indent="-342900">
              <a:buFont typeface="Wingdings" pitchFamily="2" charset="2"/>
              <a:buChar char="ü"/>
            </a:pPr>
            <a:r>
              <a:rPr lang="ru-RU" dirty="0" smtClean="0"/>
              <a:t>Словесные (загадки, стихи, рассказы)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 smtClean="0"/>
              <a:t>Наглядные (образец, показ, рассматривание иллюстраций)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 smtClean="0"/>
              <a:t>Игровые (поможем герою, дополни фигуру, дорисуй недостающие детали)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080585"/>
            <a:ext cx="5465588" cy="215684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632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95</TotalTime>
  <Words>275</Words>
  <Application>Microsoft Office PowerPoint</Application>
  <PresentationFormat>Экран (4:3)</PresentationFormat>
  <Paragraphs>58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Кнопка</vt:lpstr>
      <vt:lpstr>ИЗОБРАЗИТЕЛЬНАЯ   ДЕЯТЕЛЬНОСТЬ ВО II   МЛАДШЕЙ ГРУППЕ</vt:lpstr>
      <vt:lpstr>Актуальность</vt:lpstr>
      <vt:lpstr>Цель</vt:lpstr>
      <vt:lpstr>Практическая часть</vt:lpstr>
      <vt:lpstr>2.Движение руки ребенка становится увереннее и точнее.  </vt:lpstr>
      <vt:lpstr> 3.Появляется возможность рисовать самый простой сюжет</vt:lpstr>
      <vt:lpstr>4. Задание усложняется – нарисовать один круг над другим</vt:lpstr>
      <vt:lpstr>5. Элементы декоративного рисования</vt:lpstr>
      <vt:lpstr>Приемы и методы обучения</vt:lpstr>
      <vt:lpstr>Подведем итоги: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ИЗОБРАЗИТЕЛЬНАЯ   ДЕЯТЕЛЬНОСТЬ ВО II   МЛАДШЕЙ ГРУППЕ</dc:title>
  <dc:creator>Вертемягины</dc:creator>
  <cp:lastModifiedBy>Вертемягины</cp:lastModifiedBy>
  <cp:revision>13</cp:revision>
  <dcterms:created xsi:type="dcterms:W3CDTF">2011-12-02T16:05:41Z</dcterms:created>
  <dcterms:modified xsi:type="dcterms:W3CDTF">2011-12-03T18:41:47Z</dcterms:modified>
</cp:coreProperties>
</file>