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sldIdLst>
    <p:sldId id="276" r:id="rId2"/>
    <p:sldId id="265" r:id="rId3"/>
    <p:sldId id="272" r:id="rId4"/>
    <p:sldId id="271" r:id="rId5"/>
    <p:sldId id="267" r:id="rId6"/>
    <p:sldId id="268" r:id="rId7"/>
    <p:sldId id="266" r:id="rId8"/>
    <p:sldId id="273" r:id="rId9"/>
    <p:sldId id="257" r:id="rId10"/>
    <p:sldId id="270" r:id="rId11"/>
    <p:sldId id="258" r:id="rId12"/>
    <p:sldId id="274" r:id="rId13"/>
    <p:sldId id="259" r:id="rId14"/>
    <p:sldId id="263" r:id="rId15"/>
    <p:sldId id="264" r:id="rId16"/>
    <p:sldId id="260" r:id="rId17"/>
    <p:sldId id="275" r:id="rId18"/>
    <p:sldId id="269" r:id="rId19"/>
    <p:sldId id="277" r:id="rId20"/>
  </p:sldIdLst>
  <p:sldSz cx="9144000" cy="6858000" type="screen4x3"/>
  <p:notesSz cx="6858000" cy="9144000"/>
  <p:embeddedFontLs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Palatino Linotype" pitchFamily="18" charset="0"/>
      <p:regular r:id="rId25"/>
      <p:bold r:id="rId26"/>
      <p:italic r:id="rId27"/>
      <p:boldItalic r:id="rId28"/>
    </p:embeddedFont>
    <p:embeddedFont>
      <p:font typeface="Arial Black" pitchFamily="34" charset="0"/>
      <p:bold r:id="rId29"/>
    </p:embeddedFont>
    <p:embeddedFont>
      <p:font typeface="Wingdings 2" pitchFamily="18" charset="2"/>
      <p:regular r:id="rId3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66A5D6-0F37-499E-8CC7-EE4BDB9E1E1D}" type="datetimeFigureOut">
              <a:rPr lang="ru-RU"/>
              <a:pPr>
                <a:defRPr/>
              </a:pPr>
              <a:t>10.12.2011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D6861-E603-4C2C-8F9D-7FED9A9704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5CFB-9F0D-4E3E-8988-9D8BA32011C8}" type="datetimeFigureOut">
              <a:rPr lang="ru-RU"/>
              <a:pPr>
                <a:defRPr/>
              </a:pPr>
              <a:t>10.12.2011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0909-EAEA-40C2-AAC9-625D4D359C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7298B-7D2C-40E7-AB5C-B2181D1A116F}" type="datetimeFigureOut">
              <a:rPr lang="ru-RU"/>
              <a:pPr>
                <a:defRPr/>
              </a:pPr>
              <a:t>10.12.2011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E1A6-7BB4-464F-82BD-63D420D1E7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9ADA-A1E7-4CA4-9D24-D730E28D941E}" type="datetimeFigureOut">
              <a:rPr lang="ru-RU"/>
              <a:pPr>
                <a:defRPr/>
              </a:pPr>
              <a:t>10.12.2011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5B49-E5E1-4F18-9CEA-1F42C38E65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1B0040-876D-408F-BB8E-39E4FC175F52}" type="datetimeFigureOut">
              <a:rPr lang="ru-RU"/>
              <a:pPr>
                <a:defRPr/>
              </a:pPr>
              <a:t>10.12.2011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F4F8E-2C83-49BF-A6CC-B23C4F1950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F259F-8245-461A-967C-96125B807991}" type="datetimeFigureOut">
              <a:rPr lang="ru-RU"/>
              <a:pPr>
                <a:defRPr/>
              </a:pPr>
              <a:t>10.12.2011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4384-035F-4F7B-96D6-0CA747FDAE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ECC0-A269-437E-BAA9-4EC7EF234DB1}" type="datetimeFigureOut">
              <a:rPr lang="ru-RU"/>
              <a:pPr>
                <a:defRPr/>
              </a:pPr>
              <a:t>10.12.2011</a:t>
            </a:fld>
            <a:endParaRPr lang="ru-RU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A2EA-17EC-4A52-A22E-5AA07133C6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332E-4766-4D8C-B834-2538A8B64ECE}" type="datetimeFigureOut">
              <a:rPr lang="ru-RU"/>
              <a:pPr>
                <a:defRPr/>
              </a:pPr>
              <a:t>10.12.2011</a:t>
            </a:fld>
            <a:endParaRPr lang="ru-RU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B83B-7A4E-4DE5-99B1-AC738EC444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530690-C244-4BEF-9BF1-51DE60A53446}" type="datetimeFigureOut">
              <a:rPr lang="ru-RU"/>
              <a:pPr>
                <a:defRPr/>
              </a:pPr>
              <a:t>10.12.2011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600DA0-D6FD-4D29-8BF8-819503C9D0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1546-436B-4469-B96D-D90A0436DA29}" type="datetimeFigureOut">
              <a:rPr lang="ru-RU"/>
              <a:pPr>
                <a:defRPr/>
              </a:pPr>
              <a:t>10.12.2011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C6C7-3302-4C74-B2A8-835DF78AC0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5FDF52-6E8D-4314-B373-B2CCC1D86EB6}" type="datetimeFigureOut">
              <a:rPr lang="ru-RU"/>
              <a:pPr>
                <a:defRPr/>
              </a:pPr>
              <a:t>10.12.2011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834938-8B82-41C0-A8D3-D39E083786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5E6CC3A-5868-4F5C-872D-7910D844442F}" type="datetimeFigureOut">
              <a:rPr lang="ru-RU"/>
              <a:pPr>
                <a:defRPr/>
              </a:pPr>
              <a:t>10.12.2011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F11905A-ED50-4558-9E5E-1CFE60F51B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84" r:id="rId2"/>
    <p:sldLayoutId id="2147484092" r:id="rId3"/>
    <p:sldLayoutId id="2147484085" r:id="rId4"/>
    <p:sldLayoutId id="2147484086" r:id="rId5"/>
    <p:sldLayoutId id="2147484087" r:id="rId6"/>
    <p:sldLayoutId id="2147484093" r:id="rId7"/>
    <p:sldLayoutId id="2147484088" r:id="rId8"/>
    <p:sldLayoutId id="2147484094" r:id="rId9"/>
    <p:sldLayoutId id="2147484089" r:id="rId10"/>
    <p:sldLayoutId id="21474840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484313"/>
            <a:ext cx="8183563" cy="1511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Ознакомление детей  младшего дошкольного  возраста  с графическим рисунком.</a:t>
            </a:r>
            <a:endParaRPr lang="ru-RU" sz="4400" dirty="0"/>
          </a:p>
        </p:txBody>
      </p:sp>
      <p:pic>
        <p:nvPicPr>
          <p:cNvPr id="6148" name="Рисунок 6" descr="Рисунок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3500438"/>
            <a:ext cx="2668587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унок 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420888"/>
            <a:ext cx="3200400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6" name="Рисунок 5" descr="Рисунок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068960"/>
            <a:ext cx="3032566" cy="3020991"/>
          </a:xfrm>
          <a:prstGeom prst="rect">
            <a:avLst/>
          </a:prstGeom>
        </p:spPr>
      </p:pic>
      <p:pic>
        <p:nvPicPr>
          <p:cNvPr id="41988" name="Picture 4" descr="http://nsc.1september.ru/2002/05/1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548680"/>
            <a:ext cx="2857500" cy="2552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90" name="Picture 6" descr="http://www.artsides.ru/big/item_23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692696"/>
            <a:ext cx="2533819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175" y="2636838"/>
            <a:ext cx="8185150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Пятно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64514" name="Picture 2" descr="http://static.freepik.com/free-photo/rooster-silhouette_17-10262158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9" y="188641"/>
            <a:ext cx="2772356" cy="3196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16" name="Picture 4" descr="Co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7" y="3212977"/>
            <a:ext cx="3467463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18" name="Picture 6" descr="http://storage.pressfoto.ru/2011.02/501027117061d946cd4b61fbf875fd70714618917e_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4149081"/>
            <a:ext cx="1686272" cy="1686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20" name="Picture 8" descr="http://nakleikinaavto.ru/pict/mono/12/35_blac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9" y="764705"/>
            <a:ext cx="1882899" cy="1882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22" name="Picture 10" descr="Наклейка Петух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6257" y="4077073"/>
            <a:ext cx="1666875" cy="1666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24" name="Picture 12" descr="http://t0.gstatic.com/images?q=tbn:ANd9GcRdoSkHDu_w-PDIv5jqvfZRE_Q_VpDJ97oAt-A3e3zHZwBRJBq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7864" y="692696"/>
            <a:ext cx="2143125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1188" y="5500688"/>
            <a:ext cx="8183562" cy="1050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9459" name="Рисунок 5" descr="Рисунок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41529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 descr="Рисунок8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2997200"/>
            <a:ext cx="451961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7" descr="Рисунок9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88640"/>
            <a:ext cx="4303712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24400"/>
            <a:ext cx="8183563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Штрих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0484" name="Рисунок 8" descr="Рисунок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404664"/>
            <a:ext cx="3200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11" descr="Рисунок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332656"/>
            <a:ext cx="2643187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2" descr="Рисунок3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4005064"/>
            <a:ext cx="27543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унок1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284984"/>
            <a:ext cx="3705225" cy="3200400"/>
          </a:xfrm>
          <a:prstGeom prst="rect">
            <a:avLst/>
          </a:prstGeom>
        </p:spPr>
      </p:pic>
      <p:pic>
        <p:nvPicPr>
          <p:cNvPr id="9" name="Рисунок 8" descr="Рисунок1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72035"/>
            <a:ext cx="3312368" cy="3923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1507" name="AutoShape 7" descr="http://artnow.ru/img/660000/660991s.jp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08" name="AutoShape 9" descr="http://artnow.ru/img/660000/660991s.jp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09" name="AutoShape 11" descr="http://artnow.ru/img/660000/660991s.jp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Рисунок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04664"/>
            <a:ext cx="4200525" cy="3200400"/>
          </a:xfrm>
          <a:prstGeom prst="rect">
            <a:avLst/>
          </a:prstGeom>
        </p:spPr>
      </p:pic>
      <p:pic>
        <p:nvPicPr>
          <p:cNvPr id="10" name="Рисунок 9" descr="Рисунок1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429000"/>
            <a:ext cx="3409950" cy="3200400"/>
          </a:xfrm>
          <a:prstGeom prst="rect">
            <a:avLst/>
          </a:prstGeom>
        </p:spPr>
      </p:pic>
      <p:pic>
        <p:nvPicPr>
          <p:cNvPr id="11" name="Рисунок 10" descr="Рисуно00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6672"/>
            <a:ext cx="3275463" cy="453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2486025" cy="4267200"/>
          </a:xfrm>
          <a:prstGeom prst="rect">
            <a:avLst/>
          </a:prstGeom>
        </p:spPr>
      </p:pic>
      <p:pic>
        <p:nvPicPr>
          <p:cNvPr id="7" name="Рисунок 6" descr="Рисунок1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60648"/>
            <a:ext cx="3632448" cy="4536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6" name="Рисунок 5" descr="Рисунок1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988568"/>
            <a:ext cx="3456384" cy="3869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836613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Декоративный  образ</a:t>
            </a:r>
            <a:br>
              <a:rPr lang="ru-RU" dirty="0" smtClean="0"/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5" name="AutoShape 9" descr="data:image/jpeg;base64,/9j/4AAQSkZJRgABAQAAAQABAAD/2wBDAAkGBwgHBgkIBwgKCgkLDRYPDQwMDRsUFRAWIB0iIiAdHx8kKDQsJCYxJx8fLT0tMTU3Ojo6Iys/RD84QzQ5Ojf/2wBDAQoKCg0MDRoPDxo3JR8lNzc3Nzc3Nzc3Nzc3Nzc3Nzc3Nzc3Nzc3Nzc3Nzc3Nzc3Nzc3Nzc3Nzc3Nzc3Nzc3Nzf/wAARCACLALoDASIAAhEBAxEB/8QAGwAAAQUBAQAAAAAAAAAAAAAAAQACAwUGBwT/xABCEAABAwEFAwcHCwQCAwAAAAABAAIRAwQFEiExQVFhBiJxkZKx0RMVFlRzgcEUJTIzNDVCQ1JioYKT4fBjciNEsv/EABkBAAIDAQAAAAAAAAAAAAAAAAABAwQFAv/EACoRAAICAQIGAQQCAwAAAAAAAAABAgMRBFESExQhMTMyIiNBYQVSQoHw/9oADAMBAAIRAxEAPwDGsDqj2sYC5ziAANpK9fmu8IysVfsrzXRJvWxgn89mnSF05o3KrRSrU22aGo1DqaSRzwXTeMfYq3ZRF0XjH2Kt2V0RJT9HHcr9dLY52LovH1Kr2U8XTbwM7FX7K6DMojRHRx3F10tjnoum8Nljrj+hHzTb/U63ZXQglCOjjuHXS2OfC6rf6nW7KRuq3+p1uyugRC8totJpkhoBABOajsorqXFJncNVZN4ijF+aLw9Sr9lEXRb/AFOv2VtbNbQ5+B8CdCvbthFVNVqzGQWam2t4lE575ot/qdbsoi6LwnOyVj/QuhRkhBUvSR3I+tlsYDzNeHqVXsoeZ7x9UrdldEGiSOljuHWy2OeeZ7fH2Ssf6URc9vj7HW7K6EiE+ljuHWy2Od+abcD9jrdlEXRbj/6dbsroZaDqkGAaI6WO4dbLY575nvDZYq/YR8zXjsslfsLoQxA6lOa8zmjpY7j62WxzO02WvZXBlppPpvIkBwgkKHCFouW5b5zohx/IH/0VnsTeKpWLgk4ou1zcoqR47kg3xYgI+vb3rp40XMLj++bDl+e3vXT1Z0PxZU13yQkkCjsV4oBGqKARQIcEkAnIAWGQehU9pzdByIcWmeKuYXntNkFY4mnC7+CqesplbD6S1pbVXLuVRLThcJDj8FfDQKuZdj8bS9zcAOcKyUWhqshxOaxk71dkJ4UWFJIJLRKYkUkkCFCcEgkAgBIpBJAZFsSSQ2oGZHlmfnGj7Ed5VBDdxV/yy+8aPsR3lUCyL/YzX0/rR4bkd882H27e9dPlcvuRxN8WLIAeXbl710/YrGh+LK2v+SEiE3cnbFfKAU5NCOaAHBEJoTwgBJwSCKBiIShIIpDEEjqkgUxBSSSQA4IhAJIEFJLYkECEgimkoGjI8sfvCjr9SNnErPyf9C0HLA/ONH2PxKoZKyL/AGM16PWjxXKPnaxH/nb3rpi5lcx+dLH7dneF0smM1PoHiMivr/khyOIDVRzI3SEGkEyTzQpp2tvhiU4xyTNM65BEOA2hROqbxDRrKAqSRnh4HX37k+JLw+5y2egOB0TwoodEnTgnNdIUsZvxICRFNBTlIAQigEUhiQR2JJjEkkkg5Y4JFASoq9dtBmJ2cmABvSbwCTbwiaUpVU62udaA5riKcCG+5WQMgHeJSjJPwd2VSh5HSgUU0ldEaMnyug2+lwojvKoslecrY84UfZDvKpJHBY9/sZr0etFbdLmm9LHET5dmz9wXSHknCNi5ncUG+LD7dneumEc6EVZjW8EGt+SA882NZnqSDswDnlJ4qN5Mxw16/wDCa482oR+Ilo6Bl8VzXZnMv+/ZA1iOR4cS3PNx+jOzim/LQD5Ok1sOaXuqvMAN39G5ec1QQJPNfUwH/qGyR7wIVFaLa+21fkgfDbUcVYt1ImGs6BqepbGg03HDjZSvs5b4S1r39TwCoxjnsnDrmcpnMgNHX0BeGycobxbbGUTZ2VwTmMTgW8JPCNesLw1Sx94OaxsWeg0AMGUlxnPfkOsL1XQxzK1RzgBWe8UyYzAye4/yB7lp2V1whlor0ynZYoo1FG8BVDZpvYTqC0iDuPFesV24Q6HfwvDbaYp2Y2hgOUF8DONp+KAeWDECRvw5j3hYU7p1S+pGxGqNi7MsDXESBnukeKY601AJNMR1/wC9a8zarXjMsjYQCJSyP0czuKinqXJdiSNCi+475VhJ5uDofCc22unIsI4/4CYKeOS5zGkbAAntFBn0zicNBqo1ZdnOUiRwrx4JPlhJiGE8CfBE2yPwg9EqJ1VsGYY39O9CkWVM3OcOGGAuuos8JkfJhjOD0trvJyaBxleV9NtorVcJIBMOnWRuUznNZqc9AEygzA6qTPPcXCd2QVSvU6iSk5foha4WuEAsdDBFMnGBBc10x0r1UTzGs0c0YSJ3BeO7bCywsqBlRzzUfily8d+1Hhw8liaW/jYND07Fe09ry35QowdslFsvdsJpWcu++bRTdhtTXVWHIEAYunitA14ewOEwRKuxmpI5u08qXiRleVv2+lnpRHeVRx0K35Xn5xpexHeVQz09Sy7/AGM0qPXE8dxGL5sOv17e9dLJ16FzG4yfPNhk/nt710ydUUrsVtb8kR1cml2mB4LjwnNRzNnYff1qZwDsQIycIPQo6TSbPg/FTkKOqHZxK8nms8DiTTLdCx8zwcMB6plZ27yW2unLCH08Rj9w0H8Faqs3yVdlVwxUajS17Y1BGf8AvFVNSwfJbxcX1XeTtBJpvaMnOGYJ2bD7zxW//GXJVOEvKM/WQc+GaKynSfStjq8Ocxr3ucdcgwEGeJJVjdjWWe/WUWYywZS8kk5hp/kHqUdqd5Auo1Hikx7TRNRoyzzaen4FS1alN1az2oNAqtD8YwwQcZdP896s62b4E/wTfxkFOySXnBsKRBa5rthIIVdUabJWaw5U3GGH4KazWplamLQydAKjd3FeutTp2ikadRoLXDLhxCy7K1bEuJyqmeIgDOkAd7N44LxXlUqMZTtVla4tpkisxrZOHf7o3bSpqzH2Vwa9wI2Hf4FPpWpjwHScWX/br2rOhNU24mv9MtShzq/pZUsv2zVACcYGkmoNN4BOnWphb21ThsIc9wOb5ED36L0VrBZq1U1TQpSdoaM/4/leqz2QUmZBrGj9OqlslppPNUHn9vsR1x1CWLJrH6QAcLMVV0TGZylPNoLQPI0ySTzTESeA+KaKT3uDaLMzq927evdZrK2g4uJLqhyxHZ0blxRRObz4R3bdGKx+RULMQRUrman6Ro1ee/6zrPY2PpuLXB4541AOqsQmV6NOvTNOtTa9p2OC0uWlHCKcLFzFKXdFVd9qqWmtgdUMYZOEQclbhoAhoyTKNCnRaW02gSZMDVSJwgorBzdZGUswWAYRuCaQnSmuK6I8mP5Xn5xo+xHeVRSrzlh940vYjvKoo6VkXv7jNij1xK+4/vmxZfnNXS9q5ncZJvmxe2aulOdGqsaZJweSrrn9SHCZTgADI96Ziy1TgcpViuuMWyi5MGCWmm7Q5gqN1mD6LqclmeIEaAjMGFKToEnOyI4wnlQfEhZ7NFbXo42RaKGKmQG1qe0DUFvAEmCNJheXzLaaVN7bLWp16I59Ekw9k6jcQVftMk9KcxwwmBGasdUpQ4WRwjwT415KKyeVoNB8mZZqGuILRu4jhqFeWWsHMYWAtY7Rp+B2hJ8TiLQXaTtRFNjXyBEbBpPQq0Xh9i9bqI2Luu5O4MqDA9oc06grzOu+hI8nLY0Go8VM13OMbBCTXalOXBP5LJBGyUXlM8rbPUNVzKRZzYxOLjlw0T20nvrii/mANxREznCmspyquGrqh/jL4IuIFrpO/Y4DjofguY01rwid2ybxk9LGNYIaI9+aM5xCjc/CUZglTp5KpICEZUTSMI4pwKFIB6CbiSmQnlCCU0lOTCUZGZHlf940cvyR3lUOW5XfLA/ONLL8kbeJVHj/AGhY+of3GbNHqiV1yPAvmxe2aujVzmFzW6HRfNhlwzrtXQ3uMtmZnRSRlipoqa75okklgjUhSNdL8O6O5Q5wJygpzQ7ymmsFOMpKSKJO0y4SjOY60wFFuvuKnefAiQOIE8JTmnLoUZ+hA2iE7MnL9S6im2BINWgp428XKOYcE4O1aVIogEbTvQc7AwkbpSO33JtQjC6dIXLXbB1Hyg2Hm2SlOsSe9Grk6g7dUjrBCioOIotYRoMI3GFJVGKlAIBkETvldx8kniZMXS88E8OzXmL3vaSMpBGWoKNIkMaHAzGcpJtPBy44WScO5gR8pmQo5G9HYumuwsEmLmk7UQclCDr0JwdzUI5JpyTHHMoNcoqjoQs4GZXleR5xo5D6n4lUUu4K35WuJvCkQR9T8SqTP9Q61lX+xmzQvtRKezvqULTRtFPDjpODmzmJV07lRebsyLNlpNM+KzfvKTnOAyJ610nLxkklXGfyRpfSu8zkRZY3eTPinDlVeeXNs2X/ABnxWa3IwDrmjjnucdPV/U0npbeQOfyWfZnxSPK+8B6t2D4rOtY3cE/C3cEuZLcXIq/qX45ZXnmGss/9s+KeOV976llm7B8Vm/wzxSLjvT5tn4Y1RU/8UaUcrr1Jz+Tf2z4qRvK68Rm4Wb+2fFZlv0QnSRolzrNw6ev+qNL6XXg7KLP2D4o+lV4RGGzZ/sPis40y0Sn6aJc+zcXT17GhZyrvBuQFn4/+M+KeOVF4OH0aHvYfFZtziNCkXuyzTV1m4OivY0o5UXh+IWf+2fFH0pt26h2D4rPA81OcIiEdRZuLkV7Gg9Krds8h2D4p3pTbzsodj/KzoKcw5lHPs3DkV7Gg9KLeNlDsHxRHKm37fI9g+KzpJxHNIOM6o59m4civY0XpVb91H+2fFNdyot7tlHsHxVAXEEZpOcd6XUWbnSor2PdeFuqXhVbVtGHE1uHmiMl5ZbxTGOMao4jvUTk28sljFRWE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3556" name="Рисунок 7" descr="Рисунок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3213100"/>
            <a:ext cx="31718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8" descr="Рисунок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996952"/>
            <a:ext cx="288925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9" descr="Рисунок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341438"/>
            <a:ext cx="31527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10" descr="Рисунок5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476250"/>
            <a:ext cx="25431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Детские   работы</a:t>
            </a:r>
            <a:endParaRPr lang="ru-RU" dirty="0"/>
          </a:p>
        </p:txBody>
      </p:sp>
      <p:sp>
        <p:nvSpPr>
          <p:cNvPr id="24580" name="AutoShape 5" descr="data:image/jpeg;base64,/9j/4AAQSkZJRgABAQAAAQABAAD/2wBDAAkGBwgHBgkIBwgKCgkLDRYPDQwMDRsUFRAWIB0iIiAdHx8kKDQsJCYxJx8fLT0tMTU3Ojo6Iys/RD84QzQ5Ojf/2wBDAQoKCg0MDRoPDxo3JR8lNzc3Nzc3Nzc3Nzc3Nzc3Nzc3Nzc3Nzc3Nzc3Nzc3Nzc3Nzc3Nzc3Nzc3Nzc3Nzc3Nzf/wAARCACLALoDASIAAhEBAxEB/8QAGwAAAQUBAQAAAAAAAAAAAAAAAQACAwUGBwT/xABCEAABAwEFAwcHCwQCAwAAAAABAAIRAwQFEiExQVFhBiJxkZKx0RMVFlRzgcEUJTIzNDVCQ1JioYKT4fBjciNEsv/EABkBAAIDAQAAAAAAAAAAAAAAAAABAwQFAv/EACoRAAICAQIGAQQCAwAAAAAAAAABAgMRBFESExQhMTMyIiNBYQVSQoHw/9oADAMBAAIRAxEAPwDGsDqj2sYC5ziAANpK9fmu8IysVfsrzXRJvWxgn89mnSF05o3KrRSrU22aGo1DqaSRzwXTeMfYq3ZRF0XjH2Kt2V0RJT9HHcr9dLY52LovH1Kr2U8XTbwM7FX7K6DMojRHRx3F10tjnoum8Nljrj+hHzTb/U63ZXQglCOjjuHXS2OfC6rf6nW7KRuq3+p1uyugRC8totJpkhoBABOajsorqXFJncNVZN4ijF+aLw9Sr9lEXRb/AFOv2VtbNbQ5+B8CdCvbthFVNVqzGQWam2t4lE575ot/qdbsoi6LwnOyVj/QuhRkhBUvSR3I+tlsYDzNeHqVXsoeZ7x9UrdldEGiSOljuHWy2OeeZ7fH2Ssf6URc9vj7HW7K6EiE+ljuHWy2Od+abcD9jrdlEXRbj/6dbsroZaDqkGAaI6WO4dbLY575nvDZYq/YR8zXjsslfsLoQxA6lOa8zmjpY7j62WxzO02WvZXBlppPpvIkBwgkKHCFouW5b5zohx/IH/0VnsTeKpWLgk4ou1zcoqR47kg3xYgI+vb3rp40XMLj++bDl+e3vXT1Z0PxZU13yQkkCjsV4oBGqKARQIcEkAnIAWGQehU9pzdByIcWmeKuYXntNkFY4mnC7+CqesplbD6S1pbVXLuVRLThcJDj8FfDQKuZdj8bS9zcAOcKyUWhqshxOaxk71dkJ4UWFJIJLRKYkUkkCFCcEgkAgBIpBJAZFsSSQ2oGZHlmfnGj7Ed5VBDdxV/yy+8aPsR3lUCyL/YzX0/rR4bkd882H27e9dPlcvuRxN8WLIAeXbl710/YrGh+LK2v+SEiE3cnbFfKAU5NCOaAHBEJoTwgBJwSCKBiIShIIpDEEjqkgUxBSSSQA4IhAJIEFJLYkECEgimkoGjI8sfvCjr9SNnErPyf9C0HLA/ONH2PxKoZKyL/AGM16PWjxXKPnaxH/nb3rpi5lcx+dLH7dneF0smM1PoHiMivr/khyOIDVRzI3SEGkEyTzQpp2tvhiU4xyTNM65BEOA2hROqbxDRrKAqSRnh4HX37k+JLw+5y2egOB0TwoodEnTgnNdIUsZvxICRFNBTlIAQigEUhiQR2JJjEkkkg5Y4JFASoq9dtBmJ2cmABvSbwCTbwiaUpVU62udaA5riKcCG+5WQMgHeJSjJPwd2VSh5HSgUU0ldEaMnyug2+lwojvKoslecrY84UfZDvKpJHBY9/sZr0etFbdLmm9LHET5dmz9wXSHknCNi5ncUG+LD7dneumEc6EVZjW8EGt+SA882NZnqSDswDnlJ4qN5Mxw16/wDCa482oR+Ilo6Bl8VzXZnMv+/ZA1iOR4cS3PNx+jOzim/LQD5Ok1sOaXuqvMAN39G5ec1QQJPNfUwH/qGyR7wIVFaLa+21fkgfDbUcVYt1ImGs6BqepbGg03HDjZSvs5b4S1r39TwCoxjnsnDrmcpnMgNHX0BeGycobxbbGUTZ2VwTmMTgW8JPCNesLw1Sx94OaxsWeg0AMGUlxnPfkOsL1XQxzK1RzgBWe8UyYzAye4/yB7lp2V1whlor0ynZYoo1FG8BVDZpvYTqC0iDuPFesV24Q6HfwvDbaYp2Y2hgOUF8DONp+KAeWDECRvw5j3hYU7p1S+pGxGqNi7MsDXESBnukeKY601AJNMR1/wC9a8zarXjMsjYQCJSyP0czuKinqXJdiSNCi+475VhJ5uDofCc22unIsI4/4CYKeOS5zGkbAAntFBn0zicNBqo1ZdnOUiRwrx4JPlhJiGE8CfBE2yPwg9EqJ1VsGYY39O9CkWVM3OcOGGAuuos8JkfJhjOD0trvJyaBxleV9NtorVcJIBMOnWRuUznNZqc9AEygzA6qTPPcXCd2QVSvU6iSk5foha4WuEAsdDBFMnGBBc10x0r1UTzGs0c0YSJ3BeO7bCywsqBlRzzUfily8d+1Hhw8liaW/jYND07Fe09ry35QowdslFsvdsJpWcu++bRTdhtTXVWHIEAYunitA14ewOEwRKuxmpI5u08qXiRleVv2+lnpRHeVRx0K35Xn5xpexHeVQz09Sy7/AGM0qPXE8dxGL5sOv17e9dLJ16FzG4yfPNhk/nt710ydUUrsVtb8kR1cml2mB4LjwnNRzNnYff1qZwDsQIycIPQo6TSbPg/FTkKOqHZxK8nms8DiTTLdCx8zwcMB6plZ27yW2unLCH08Rj9w0H8Faqs3yVdlVwxUajS17Y1BGf8AvFVNSwfJbxcX1XeTtBJpvaMnOGYJ2bD7zxW//GXJVOEvKM/WQc+GaKynSfStjq8Ocxr3ucdcgwEGeJJVjdjWWe/WUWYywZS8kk5hp/kHqUdqd5Auo1Hikx7TRNRoyzzaen4FS1alN1az2oNAqtD8YwwQcZdP896s62b4E/wTfxkFOySXnBsKRBa5rthIIVdUabJWaw5U3GGH4KazWplamLQydAKjd3FeutTp2ikadRoLXDLhxCy7K1bEuJyqmeIgDOkAd7N44LxXlUqMZTtVla4tpkisxrZOHf7o3bSpqzH2Vwa9wI2Hf4FPpWpjwHScWX/br2rOhNU24mv9MtShzq/pZUsv2zVACcYGkmoNN4BOnWphb21ThsIc9wOb5ED36L0VrBZq1U1TQpSdoaM/4/leqz2QUmZBrGj9OqlslppPNUHn9vsR1x1CWLJrH6QAcLMVV0TGZylPNoLQPI0ySTzTESeA+KaKT3uDaLMzq927evdZrK2g4uJLqhyxHZ0blxRRObz4R3bdGKx+RULMQRUrman6Ro1ee/6zrPY2PpuLXB4541AOqsQmV6NOvTNOtTa9p2OC0uWlHCKcLFzFKXdFVd9qqWmtgdUMYZOEQclbhoAhoyTKNCnRaW02gSZMDVSJwgorBzdZGUswWAYRuCaQnSmuK6I8mP5Xn5xo+xHeVRSrzlh940vYjvKoo6VkXv7jNij1xK+4/vmxZfnNXS9q5ncZJvmxe2aulOdGqsaZJweSrrn9SHCZTgADI96Ziy1TgcpViuuMWyi5MGCWmm7Q5gqN1mD6LqclmeIEaAjMGFKToEnOyI4wnlQfEhZ7NFbXo42RaKGKmQG1qe0DUFvAEmCNJheXzLaaVN7bLWp16I59Ekw9k6jcQVftMk9KcxwwmBGasdUpQ4WRwjwT415KKyeVoNB8mZZqGuILRu4jhqFeWWsHMYWAtY7Rp+B2hJ8TiLQXaTtRFNjXyBEbBpPQq0Xh9i9bqI2Luu5O4MqDA9oc06grzOu+hI8nLY0Go8VM13OMbBCTXalOXBP5LJBGyUXlM8rbPUNVzKRZzYxOLjlw0T20nvrii/mANxREznCmspyquGrqh/jL4IuIFrpO/Y4DjofguY01rwid2ybxk9LGNYIaI9+aM5xCjc/CUZglTp5KpICEZUTSMI4pwKFIB6CbiSmQnlCCU0lOTCUZGZHlf940cvyR3lUOW5XfLA/ONLL8kbeJVHj/AGhY+of3GbNHqiV1yPAvmxe2aujVzmFzW6HRfNhlwzrtXQ3uMtmZnRSRlipoqa75okklgjUhSNdL8O6O5Q5wJygpzQ7ymmsFOMpKSKJO0y4SjOY60wFFuvuKnefAiQOIE8JTmnLoUZ+hA2iE7MnL9S6im2BINWgp428XKOYcE4O1aVIogEbTvQc7AwkbpSO33JtQjC6dIXLXbB1Hyg2Hm2SlOsSe9Grk6g7dUjrBCioOIotYRoMI3GFJVGKlAIBkETvldx8kniZMXS88E8OzXmL3vaSMpBGWoKNIkMaHAzGcpJtPBy44WScO5gR8pmQo5G9HYumuwsEmLmk7UQclCDr0JwdzUI5JpyTHHMoNcoqjoQs4GZXleR5xo5D6n4lUUu4K35WuJvCkQR9T8SqTP9Q61lX+xmzQvtRKezvqULTRtFPDjpODmzmJV07lRebsyLNlpNM+KzfvKTnOAyJ610nLxkklXGfyRpfSu8zkRZY3eTPinDlVeeXNs2X/ABnxWa3IwDrmjjnucdPV/U0npbeQOfyWfZnxSPK+8B6t2D4rOtY3cE/C3cEuZLcXIq/qX45ZXnmGss/9s+KeOV976llm7B8Vm/wzxSLjvT5tn4Y1RU/8UaUcrr1Jz+Tf2z4qRvK68Rm4Wb+2fFZlv0QnSRolzrNw6ev+qNL6XXg7KLP2D4o+lV4RGGzZ/sPis40y0Sn6aJc+zcXT17GhZyrvBuQFn4/+M+KeOVF4OH0aHvYfFZtziNCkXuyzTV1m4OivY0o5UXh+IWf+2fFH0pt26h2D4rPA81OcIiEdRZuLkV7Gg9Krds8h2D4p3pTbzsodj/KzoKcw5lHPs3DkV7Gg9KLeNlDsHxRHKm37fI9g+KzpJxHNIOM6o59m4civY0XpVb91H+2fFNdyot7tlHsHxVAXEEZpOcd6XUWbnSor2PdeFuqXhVbVtGHE1uHmiMl5ZbxTGOMao4jvUTk28sljFRWE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395288" y="476250"/>
            <a:ext cx="38163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Он носом в землю постучит, Взмахнет крылом и закричит. Кричит он даже сонный, Крикун неугомонный. Ку-ка-ре-ку кричит он звонко, Хлопает крыльями громко-громко, Курочек верный пастух, Как зовут его? (Петух)</a:t>
            </a:r>
          </a:p>
        </p:txBody>
      </p:sp>
      <p:pic>
        <p:nvPicPr>
          <p:cNvPr id="6" name="Рисунок 5" descr="кккккккк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628800"/>
            <a:ext cx="4987280" cy="3740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183562" cy="1050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Примерный вариант перспективного планирования темы </a:t>
            </a:r>
            <a:r>
              <a:rPr lang="ru-RU" sz="2400" i="1" dirty="0" smtClean="0">
                <a:solidFill>
                  <a:schemeClr val="tx2">
                    <a:satMod val="130000"/>
                  </a:schemeClr>
                </a:solidFill>
              </a:rPr>
              <a:t>(в аспекте ФГТ)</a:t>
            </a:r>
            <a:endParaRPr lang="ru-RU" sz="2400" dirty="0"/>
          </a:p>
        </p:txBody>
      </p:sp>
      <p:graphicFrame>
        <p:nvGraphicFramePr>
          <p:cNvPr id="24609" name="Group 33"/>
          <p:cNvGraphicFramePr>
            <a:graphicFrameLocks noGrp="1"/>
          </p:cNvGraphicFramePr>
          <p:nvPr/>
        </p:nvGraphicFramePr>
        <p:xfrm>
          <a:off x="539552" y="1340768"/>
          <a:ext cx="8136904" cy="5045313"/>
        </p:xfrm>
        <a:graphic>
          <a:graphicData uri="http://schemas.openxmlformats.org/drawingml/2006/table">
            <a:tbl>
              <a:tblPr/>
              <a:tblGrid>
                <a:gridCol w="1143471"/>
                <a:gridCol w="1349391"/>
                <a:gridCol w="1180912"/>
                <a:gridCol w="1491349"/>
                <a:gridCol w="1396192"/>
                <a:gridCol w="1575589"/>
              </a:tblGrid>
              <a:tr h="25319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Тема,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основные задачи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Формы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Интеграция с другими образовательными областями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Совместная деятельность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Самостоятельная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деятельность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детей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Взаимодействие родителями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Непосредственная образовательная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В режимные моменты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6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haroni" pitchFamily="2" charset="-79"/>
                        </a:rPr>
                        <a:t>«Домашние птицы»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/октябрь –ноябрь/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«Пету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шок»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Palatino Linotype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</a:rPr>
                        <a:t>(«Я – художник график»)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Экспериментирование: «Секреты графических материалов»»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-Занятие: «Птичий  двор»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Рисование «Зернышко  для петушка»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рассматривание  иллюстраций;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* 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Чтение детям рассказа К. Д. Ушинского «Петушок с семьей»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*проблемная ситуация : 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Может  ли  жить петух дома?»;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Просмотр –звуковой  диафильм  по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 сказке А.С Пушкина«Сказка о золотом  петушке»;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пластические этюды «Разные линии»;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Пальчиковая гимнастика «Покормим петушка»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дидактическая игра (пазлы): «Домашние  птицы»;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выставка :петушок  в детской книжной графике;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с  участием родителей организация выставки  из домашней коллекции.: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«Мини игрушки»;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экскурсия во двор;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конкурс: «Рисуем птичий  двор –дома»;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чтение  потешек.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подвижная игра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Петух, лиса и куры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экология (Где живет петух, что ест и пр.);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183562" cy="10509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Работу  подготовила</a:t>
            </a:r>
            <a:br>
              <a:rPr lang="ru-RU" dirty="0" smtClean="0"/>
            </a:br>
            <a:r>
              <a:rPr lang="ru-RU" dirty="0" smtClean="0"/>
              <a:t>воспитатель МОБУ </a:t>
            </a:r>
            <a:br>
              <a:rPr lang="ru-RU" dirty="0" smtClean="0"/>
            </a:br>
            <a:r>
              <a:rPr lang="ru-RU" dirty="0" smtClean="0"/>
              <a:t>Алексинская  СОШ.</a:t>
            </a:r>
            <a:br>
              <a:rPr lang="ru-RU" dirty="0" smtClean="0"/>
            </a:br>
            <a:r>
              <a:rPr lang="ru-RU" dirty="0" smtClean="0"/>
              <a:t>                   Соболева  </a:t>
            </a:r>
            <a:br>
              <a:rPr lang="ru-RU" dirty="0" smtClean="0"/>
            </a:br>
            <a:r>
              <a:rPr lang="ru-RU" dirty="0" smtClean="0"/>
              <a:t>                       Ирина </a:t>
            </a:r>
            <a:br>
              <a:rPr lang="ru-RU" dirty="0" smtClean="0"/>
            </a:br>
            <a:r>
              <a:rPr lang="ru-RU" dirty="0" smtClean="0"/>
              <a:t>                      Станиславовна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" name="Рисунок 7" descr="Рисунок5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8850" y="2636912"/>
            <a:ext cx="3105150" cy="3895725"/>
          </a:xfrm>
          <a:prstGeom prst="rect">
            <a:avLst/>
          </a:prstGeom>
        </p:spPr>
      </p:pic>
      <p:pic>
        <p:nvPicPr>
          <p:cNvPr id="9" name="Рисунок 8" descr="Рисунок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708920"/>
            <a:ext cx="2667000" cy="3676650"/>
          </a:xfrm>
          <a:prstGeom prst="rect">
            <a:avLst/>
          </a:prstGeom>
        </p:spPr>
      </p:pic>
      <p:pic>
        <p:nvPicPr>
          <p:cNvPr id="9223" name="Рисунок 16" descr="Рисунок1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16632"/>
            <a:ext cx="3290887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исунок0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924944"/>
            <a:ext cx="3200400" cy="3648075"/>
          </a:xfrm>
          <a:prstGeom prst="rect">
            <a:avLst/>
          </a:prstGeom>
        </p:spPr>
      </p:pic>
      <p:pic>
        <p:nvPicPr>
          <p:cNvPr id="9220" name="Рисунок 13" descr="Рисунок9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188640"/>
            <a:ext cx="366395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Петушок с семьёй   </a:t>
            </a:r>
            <a:r>
              <a:rPr lang="ru-RU" sz="1300" dirty="0" smtClean="0">
                <a:solidFill>
                  <a:schemeClr val="accent4">
                    <a:lumMod val="75000"/>
                  </a:schemeClr>
                </a:solidFill>
              </a:rPr>
              <a:t>Ушинский Константин Дмитриевич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95288" y="908050"/>
            <a:ext cx="82089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Ходит по двору петушок: на голове красный гребешок, под носом красная бородка. Нос у Пети долотцом, хвост у Пети колесом, на хвосте узоры, на ногах шпоры. Лапами Петя кучу разгребает, курочек с цыплятами созывает:</a:t>
            </a:r>
          </a:p>
          <a:p>
            <a:r>
              <a:rPr lang="ru-RU" sz="1200" dirty="0"/>
              <a:t>- Курочки-хохлатушки! Хлопотуньи-хозяюшки! Пестренькие-рябенькие, черненькие-беленькие! Собирайтесь с цыплятками, с малыми ребятками: я вам зернышко припас!</a:t>
            </a:r>
          </a:p>
          <a:p>
            <a:r>
              <a:rPr lang="ru-RU" sz="1200" dirty="0"/>
              <a:t>Курочки с цыплятами собрались, разкудахталися; зернышком не поделились, передрались.</a:t>
            </a:r>
          </a:p>
          <a:p>
            <a:r>
              <a:rPr lang="ru-RU" sz="1200" dirty="0"/>
              <a:t>Петя-петушок беспорядков не любит - сейчас семью помирил: ту за хохол, того за вихор, сам зернышко съел, на плетень взлетел, крыльями замахал, во все горло заорал: «Ку-ка-ре-ку!»</a:t>
            </a:r>
          </a:p>
        </p:txBody>
      </p:sp>
      <p:pic>
        <p:nvPicPr>
          <p:cNvPr id="6" name="Рисунок 5" descr="Рисунок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4551681" cy="2955636"/>
          </a:xfrm>
          <a:prstGeom prst="rect">
            <a:avLst/>
          </a:prstGeom>
        </p:spPr>
      </p:pic>
      <p:pic>
        <p:nvPicPr>
          <p:cNvPr id="7" name="Рисунок 6" descr="Рисунок1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789040"/>
            <a:ext cx="42672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103" y="2276872"/>
            <a:ext cx="3804841" cy="4303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75" y="5084763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1268" name="Picture 2" descr="Потешки о петуш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Потешки о петуш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Потешки о петуш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07950" y="115888"/>
            <a:ext cx="2573338" cy="16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Петушок, петушок,</a:t>
            </a:r>
            <a:br>
              <a:rPr lang="ru-RU" sz="1400" dirty="0"/>
            </a:br>
            <a:r>
              <a:rPr lang="ru-RU" sz="1400" dirty="0"/>
              <a:t>Золотой гребешок,</a:t>
            </a:r>
            <a:br>
              <a:rPr lang="ru-RU" sz="1400" dirty="0"/>
            </a:br>
            <a:r>
              <a:rPr lang="ru-RU" sz="1400" dirty="0"/>
              <a:t>Маслина головушка,</a:t>
            </a:r>
            <a:br>
              <a:rPr lang="ru-RU" sz="1400" dirty="0"/>
            </a:br>
            <a:r>
              <a:rPr lang="ru-RU" sz="1400" dirty="0"/>
              <a:t>Шелкова бородушка,</a:t>
            </a:r>
            <a:br>
              <a:rPr lang="ru-RU" sz="1400" dirty="0"/>
            </a:br>
            <a:r>
              <a:rPr lang="ru-RU" sz="1400" dirty="0"/>
              <a:t>Что ты рано встаешь,</a:t>
            </a:r>
            <a:br>
              <a:rPr lang="ru-RU" sz="1400" dirty="0"/>
            </a:br>
            <a:r>
              <a:rPr lang="ru-RU" sz="1400" dirty="0"/>
              <a:t>Голосисто поешь,</a:t>
            </a:r>
            <a:br>
              <a:rPr lang="ru-RU" sz="1400" dirty="0"/>
            </a:br>
            <a:r>
              <a:rPr lang="ru-RU" sz="1400" dirty="0"/>
              <a:t>Деткам спать не даешь? </a:t>
            </a:r>
          </a:p>
        </p:txBody>
      </p:sp>
      <p:sp>
        <p:nvSpPr>
          <p:cNvPr id="11272" name="Прямоугольник 6"/>
          <p:cNvSpPr>
            <a:spLocks noChangeArrowheads="1"/>
          </p:cNvSpPr>
          <p:nvPr/>
        </p:nvSpPr>
        <p:spPr bwMode="auto">
          <a:xfrm>
            <a:off x="2987675" y="404813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Жил на свете Петушок –</a:t>
            </a:r>
            <a:endParaRPr lang="ru-RU" dirty="0"/>
          </a:p>
          <a:p>
            <a:r>
              <a:rPr lang="ru-RU" i="1" dirty="0"/>
              <a:t>Золотые перышки,</a:t>
            </a:r>
            <a:endParaRPr lang="ru-RU" dirty="0"/>
          </a:p>
          <a:p>
            <a:r>
              <a:rPr lang="ru-RU" i="1" dirty="0"/>
              <a:t>Ярко красный гребешок</a:t>
            </a:r>
            <a:endParaRPr lang="ru-RU" dirty="0"/>
          </a:p>
          <a:p>
            <a:r>
              <a:rPr lang="ru-RU" i="1" dirty="0"/>
              <a:t>На шальной головушке.</a:t>
            </a:r>
            <a:endParaRPr lang="ru-RU" dirty="0"/>
          </a:p>
          <a:p>
            <a:r>
              <a:rPr lang="ru-RU" i="1" dirty="0"/>
              <a:t>Громко, звонко голосил,</a:t>
            </a:r>
            <a:endParaRPr lang="ru-RU" dirty="0"/>
          </a:p>
          <a:p>
            <a:r>
              <a:rPr lang="ru-RU" i="1" dirty="0"/>
              <a:t>Крылья раскрывая,</a:t>
            </a:r>
            <a:endParaRPr lang="ru-RU" dirty="0"/>
          </a:p>
          <a:p>
            <a:r>
              <a:rPr lang="ru-RU" i="1" dirty="0"/>
              <a:t>На рассвете всех будил,</a:t>
            </a:r>
            <a:endParaRPr lang="ru-RU" dirty="0"/>
          </a:p>
          <a:p>
            <a:r>
              <a:rPr lang="ru-RU" i="1" dirty="0"/>
              <a:t>Новый день встречая.</a:t>
            </a:r>
            <a:endParaRPr lang="ru-RU" dirty="0"/>
          </a:p>
          <a:p>
            <a:r>
              <a:rPr lang="ru-RU" i="1" dirty="0"/>
              <a:t/>
            </a:r>
            <a:br>
              <a:rPr lang="ru-RU" i="1" dirty="0"/>
            </a:br>
            <a:endParaRPr lang="ru-RU" dirty="0"/>
          </a:p>
          <a:p>
            <a:endParaRPr lang="ru-RU" dirty="0"/>
          </a:p>
        </p:txBody>
      </p:sp>
      <p:sp>
        <p:nvSpPr>
          <p:cNvPr id="11273" name="Прямоугольник 7"/>
          <p:cNvSpPr>
            <a:spLocks noChangeArrowheads="1"/>
          </p:cNvSpPr>
          <p:nvPr/>
        </p:nvSpPr>
        <p:spPr bwMode="auto">
          <a:xfrm>
            <a:off x="5867400" y="476250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Чистил перышки в росе,</a:t>
            </a:r>
            <a:endParaRPr lang="ru-RU" dirty="0"/>
          </a:p>
          <a:p>
            <a:r>
              <a:rPr lang="ru-RU" i="1" dirty="0"/>
              <a:t>Гребешок ровнял,</a:t>
            </a:r>
            <a:endParaRPr lang="ru-RU" dirty="0"/>
          </a:p>
          <a:p>
            <a:r>
              <a:rPr lang="ru-RU" i="1" dirty="0"/>
              <a:t>И всегда во всей красе</a:t>
            </a:r>
            <a:endParaRPr lang="ru-RU" dirty="0"/>
          </a:p>
          <a:p>
            <a:r>
              <a:rPr lang="ru-RU" i="1" dirty="0"/>
              <a:t>На забор взлетал.</a:t>
            </a:r>
            <a:endParaRPr lang="ru-RU" dirty="0"/>
          </a:p>
          <a:p>
            <a:r>
              <a:rPr lang="ru-RU" i="1" dirty="0"/>
              <a:t>Кукарекать Петушок</a:t>
            </a:r>
            <a:endParaRPr lang="ru-RU" dirty="0"/>
          </a:p>
          <a:p>
            <a:r>
              <a:rPr lang="ru-RU" i="1" dirty="0"/>
              <a:t>Просто обожал,</a:t>
            </a:r>
            <a:endParaRPr lang="ru-RU" dirty="0"/>
          </a:p>
          <a:p>
            <a:r>
              <a:rPr lang="ru-RU" i="1" dirty="0"/>
              <a:t>И будильника звонок</a:t>
            </a:r>
            <a:endParaRPr lang="ru-RU" dirty="0"/>
          </a:p>
          <a:p>
            <a:r>
              <a:rPr lang="ru-RU" i="1" dirty="0"/>
              <a:t>Смело заменял.</a:t>
            </a:r>
            <a:endParaRPr lang="ru-RU" dirty="0"/>
          </a:p>
          <a:p>
            <a:r>
              <a:rPr lang="ru-RU" i="1" dirty="0"/>
              <a:t>Ранним утром, ровно в пять</a:t>
            </a:r>
            <a:endParaRPr lang="ru-RU" dirty="0"/>
          </a:p>
          <a:p>
            <a:r>
              <a:rPr lang="ru-RU" i="1" dirty="0"/>
              <a:t>Лился голосок,</a:t>
            </a:r>
            <a:endParaRPr lang="ru-RU" dirty="0"/>
          </a:p>
          <a:p>
            <a:r>
              <a:rPr lang="ru-RU" i="1" dirty="0"/>
              <a:t>И рассветный луч проспать</a:t>
            </a:r>
            <a:endParaRPr lang="ru-RU" dirty="0"/>
          </a:p>
          <a:p>
            <a:r>
              <a:rPr lang="ru-RU" i="1" dirty="0"/>
              <a:t>Уж никто не мог.</a:t>
            </a:r>
            <a:endParaRPr lang="ru-RU" dirty="0"/>
          </a:p>
          <a:p>
            <a:r>
              <a:rPr lang="ru-RU" i="1" dirty="0"/>
              <a:t>Все, лишь слыша его трель,</a:t>
            </a:r>
            <a:endParaRPr lang="ru-RU" dirty="0"/>
          </a:p>
          <a:p>
            <a:r>
              <a:rPr lang="ru-RU" i="1" dirty="0"/>
              <a:t>Сразу просыпались,</a:t>
            </a:r>
            <a:endParaRPr lang="ru-RU" dirty="0"/>
          </a:p>
          <a:p>
            <a:r>
              <a:rPr lang="ru-RU" i="1" dirty="0"/>
              <a:t>Открывали настежь дверь,</a:t>
            </a:r>
            <a:endParaRPr lang="ru-RU" dirty="0"/>
          </a:p>
          <a:p>
            <a:r>
              <a:rPr lang="ru-RU" i="1" dirty="0"/>
              <a:t>Солнцу улыбались.</a:t>
            </a:r>
            <a:endParaRPr lang="ru-RU" dirty="0"/>
          </a:p>
          <a:p>
            <a:r>
              <a:rPr lang="ru-RU" i="1" dirty="0"/>
              <a:t>Петушок всех поднимал</a:t>
            </a:r>
            <a:endParaRPr lang="ru-RU" dirty="0"/>
          </a:p>
          <a:p>
            <a:r>
              <a:rPr lang="ru-RU" i="1" dirty="0"/>
              <a:t>Много-много лет,</a:t>
            </a:r>
            <a:endParaRPr lang="ru-RU" dirty="0"/>
          </a:p>
          <a:p>
            <a:r>
              <a:rPr lang="ru-RU" i="1" dirty="0"/>
              <a:t>И ни разу не проспал</a:t>
            </a:r>
            <a:endParaRPr lang="ru-RU" dirty="0"/>
          </a:p>
          <a:p>
            <a:r>
              <a:rPr lang="ru-RU" i="1" dirty="0"/>
              <a:t>Утренний рассвет.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4300" y="0"/>
            <a:ext cx="12700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Петушок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9" descr="Рисунок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8425" y="2781300"/>
            <a:ext cx="39655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9972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Экспериментирование с материалом</a:t>
            </a:r>
            <a:endParaRPr lang="ru-RU" dirty="0"/>
          </a:p>
        </p:txBody>
      </p:sp>
      <p:pic>
        <p:nvPicPr>
          <p:cNvPr id="8" name="Рисунок 7" descr="Рисунок1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60032" y="476672"/>
            <a:ext cx="3600400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Рисунок 9" descr="Рисунок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60350"/>
            <a:ext cx="42433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0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221088"/>
            <a:ext cx="4267200" cy="2105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Перо</a:t>
            </a:r>
            <a:endParaRPr lang="ru-RU" dirty="0"/>
          </a:p>
        </p:txBody>
      </p:sp>
      <p:pic>
        <p:nvPicPr>
          <p:cNvPr id="13318" name="Рисунок 15" descr="Рисунок4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88913"/>
            <a:ext cx="372745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320480" cy="2938871"/>
          </a:xfrm>
          <a:prstGeom prst="rect">
            <a:avLst/>
          </a:prstGeom>
        </p:spPr>
      </p:pic>
      <p:pic>
        <p:nvPicPr>
          <p:cNvPr id="9" name="Рисунок 8" descr="Рисунок1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492896"/>
            <a:ext cx="3162300" cy="3971925"/>
          </a:xfrm>
          <a:prstGeom prst="rect">
            <a:avLst/>
          </a:prstGeom>
        </p:spPr>
      </p:pic>
      <p:pic>
        <p:nvPicPr>
          <p:cNvPr id="13316" name="Рисунок 13" descr="Рисунок2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708920"/>
            <a:ext cx="40989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4" descr="Рисунок3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4149080"/>
            <a:ext cx="3084512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Рисунок 3" descr="Рисунок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99248"/>
            <a:ext cx="5001420" cy="585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Рисунок 3" descr="Рисунок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6192688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213" y="2349500"/>
            <a:ext cx="8185150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Линия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26" name="Picture 2" descr="http://t0.gstatic.com/images?q=tbn:ANd9GcRaruxxLmig-V2qjvtKhRdH7lBmpzVZ35zmQ2bCIH3WBWDh_ocD3yy_By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620689"/>
            <a:ext cx="1944216" cy="1378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thumbs.dreamstime.com/thumblarge_466/1262515128k8y3E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7635" y="692697"/>
            <a:ext cx="2865439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www.artsides.ru/mini/item_23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1" y="1196752"/>
            <a:ext cx="1428751" cy="120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art.school548.ru/yroki/30/30.files/image0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9" y="2420888"/>
            <a:ext cx="1171575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://t3.gstatic.com/images?q=tbn:ANd9GcTE05X21s0uWn9YUMJtwdUsGQ6hJyGFlznaafVn5lkgRM5ws5Qho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7745" y="3861048"/>
            <a:ext cx="1809751" cy="2524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http://www.raskraskin.ru/wp-content/main/2010_01/big-strong-cock-coloring-pag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016" y="4293096"/>
            <a:ext cx="175288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653</TotalTime>
  <Words>481</Words>
  <Application>Microsoft Office PowerPoint</Application>
  <PresentationFormat>Экран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Verdana</vt:lpstr>
      <vt:lpstr>Palatino Linotype</vt:lpstr>
      <vt:lpstr>Arial Black</vt:lpstr>
      <vt:lpstr>Aharoni</vt:lpstr>
      <vt:lpstr>Times New Roman</vt:lpstr>
      <vt:lpstr>Wingdings 2</vt:lpstr>
      <vt:lpstr>Аспект</vt:lpstr>
      <vt:lpstr>   Ознакомление детей  младшего дошкольного  возраста  с графическим рисунком.</vt:lpstr>
      <vt:lpstr>Слайд 2</vt:lpstr>
      <vt:lpstr> Петушок с семьёй   Ушинский Константин Дмитриевич </vt:lpstr>
      <vt:lpstr>Слайд 4</vt:lpstr>
      <vt:lpstr>Экспериментирование с материалом</vt:lpstr>
      <vt:lpstr> Перо</vt:lpstr>
      <vt:lpstr>Слайд 7</vt:lpstr>
      <vt:lpstr>Слайд 8</vt:lpstr>
      <vt:lpstr>Линия</vt:lpstr>
      <vt:lpstr>Слайд 10</vt:lpstr>
      <vt:lpstr>Пятно</vt:lpstr>
      <vt:lpstr>Слайд 12</vt:lpstr>
      <vt:lpstr> Штрих</vt:lpstr>
      <vt:lpstr>Слайд 14</vt:lpstr>
      <vt:lpstr>Слайд 15</vt:lpstr>
      <vt:lpstr>Декоративный  образ </vt:lpstr>
      <vt:lpstr>Детские   работы</vt:lpstr>
      <vt:lpstr>Примерный вариант перспективного планирования темы (в аспекте ФГТ)</vt:lpstr>
      <vt:lpstr>   Работу  подготовила воспитатель МОБУ  Алексинская  СОШ.                    Соболева                          Ирина                        Станиславовна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92</cp:revision>
  <dcterms:created xsi:type="dcterms:W3CDTF">2011-10-23T13:45:02Z</dcterms:created>
  <dcterms:modified xsi:type="dcterms:W3CDTF">2011-12-10T19:57:34Z</dcterms:modified>
  <cp:contentStatus/>
</cp:coreProperties>
</file>