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5E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9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3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5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5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5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4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7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7C80"/>
            </a:gs>
            <a:gs pos="50000">
              <a:srgbClr val="FFFF99"/>
            </a:gs>
            <a:gs pos="100000">
              <a:srgbClr val="00D05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DBDA-A25A-4E5F-B359-9EDFA82445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76362-7DBE-463D-BFE4-B4A0BC061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0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8556" y="0"/>
            <a:ext cx="3240002" cy="1907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u="none" strike="noStrike" kern="1200" cap="none" spc="0" baseline="0" dirty="0">
                <a:uFillTx/>
                <a:latin typeface="Times New Roman" pitchFamily="18"/>
                <a:ea typeface="SimSun" pitchFamily="2"/>
                <a:cs typeface="Mangal" pitchFamily="2"/>
              </a:rPr>
              <a:t>Правила движения,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u="none" strike="noStrike" kern="1200" cap="none" spc="0" baseline="0" dirty="0">
                <a:uFillTx/>
                <a:latin typeface="Times New Roman" pitchFamily="18"/>
                <a:ea typeface="SimSun" pitchFamily="2"/>
                <a:cs typeface="Mangal" pitchFamily="2"/>
              </a:rPr>
              <a:t>Все без исключения,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u="none" strike="noStrike" kern="1200" cap="none" spc="0" baseline="0" dirty="0">
                <a:uFillTx/>
                <a:latin typeface="Times New Roman" pitchFamily="18"/>
                <a:ea typeface="SimSun" pitchFamily="2"/>
                <a:cs typeface="Mangal" pitchFamily="2"/>
              </a:rPr>
              <a:t>Знать должны зверюшки: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u="none" strike="noStrike" kern="1200" cap="none" spc="0" baseline="0" dirty="0">
                <a:uFillTx/>
                <a:latin typeface="Times New Roman" pitchFamily="18"/>
                <a:ea typeface="SimSun" pitchFamily="2"/>
                <a:cs typeface="Mangal" pitchFamily="2"/>
              </a:rPr>
              <a:t>Барсуки и хрюшки,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u="none" strike="noStrike" kern="1200" cap="none" spc="0" baseline="0" dirty="0">
                <a:uFillTx/>
                <a:latin typeface="Times New Roman" pitchFamily="18"/>
                <a:ea typeface="SimSun" pitchFamily="2"/>
                <a:cs typeface="Mangal" pitchFamily="2"/>
              </a:rPr>
              <a:t>Зайцы и тигрята,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u="none" strike="noStrike" kern="1200" cap="none" spc="0" baseline="0" dirty="0">
                <a:uFillTx/>
                <a:latin typeface="Times New Roman" pitchFamily="18"/>
                <a:ea typeface="SimSun" pitchFamily="2"/>
                <a:cs typeface="Mangal" pitchFamily="2"/>
              </a:rPr>
              <a:t>Пони и котята.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u="none" strike="noStrike" kern="1200" cap="none" spc="0" baseline="0" dirty="0">
                <a:uFillTx/>
                <a:latin typeface="Times New Roman" pitchFamily="18"/>
                <a:ea typeface="SimSun" pitchFamily="2"/>
                <a:cs typeface="Mangal" pitchFamily="2"/>
              </a:rPr>
              <a:t>Вам, ребята, тоже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u="none" strike="noStrike" kern="1200" cap="none" spc="0" baseline="0" dirty="0">
                <a:uFillTx/>
                <a:latin typeface="Times New Roman" pitchFamily="18"/>
                <a:ea typeface="SimSun" pitchFamily="2"/>
                <a:cs typeface="Mangal" pitchFamily="2"/>
              </a:rPr>
              <a:t>Все их надо знать.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0587" y="2564903"/>
            <a:ext cx="9164587" cy="4297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  <a:ea typeface="SimSun" pitchFamily="2"/>
                <a:cs typeface="Mangal" pitchFamily="2"/>
              </a:rPr>
              <a:t>Тематический проект:</a:t>
            </a:r>
            <a:endParaRPr lang="ru-RU" sz="2800" b="1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  <a:ea typeface="SimSun" pitchFamily="2"/>
                <a:cs typeface="Mangal" pitchFamily="2"/>
              </a:rPr>
              <a:t>«Детский сад ― </a:t>
            </a:r>
            <a:r>
              <a:rPr lang="ru-RU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Book Antiqua" pitchFamily="18"/>
                <a:ea typeface="SimSun" pitchFamily="2"/>
                <a:cs typeface="Mangal" pitchFamily="2"/>
              </a:rPr>
              <a:t>наукоград</a:t>
            </a:r>
            <a:r>
              <a:rPr lang="ru-RU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  <a:ea typeface="SimSun" pitchFamily="2"/>
                <a:cs typeface="Mangal" pitchFamily="2"/>
              </a:rPr>
              <a:t>»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 smtClean="0">
                <a:solidFill>
                  <a:srgbClr val="000000"/>
                </a:solidFill>
                <a:latin typeface="Book Antiqua" pitchFamily="18"/>
                <a:ea typeface="SimSun" pitchFamily="2"/>
                <a:cs typeface="Mangal" pitchFamily="2"/>
              </a:rPr>
              <a:t>Тема: «Безопасный город (безопасная дорога)»</a:t>
            </a:r>
            <a:endParaRPr lang="ru-RU" sz="2800" b="1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800" b="1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  <a:ea typeface="SimSun" pitchFamily="2"/>
                <a:cs typeface="Mangal" pitchFamily="2"/>
              </a:rPr>
              <a:t>Авторы проекта: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  <a:ea typeface="SimSun" pitchFamily="2"/>
                <a:cs typeface="Mangal" pitchFamily="2"/>
              </a:rPr>
              <a:t>Комиссарова Галина Васильевна,</a:t>
            </a:r>
            <a:endParaRPr lang="ru-RU" sz="24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  <a:ea typeface="SimSun" pitchFamily="2"/>
                <a:cs typeface="Mangal" pitchFamily="2"/>
              </a:rPr>
              <a:t>Мартынова Людмила Валерьевна,</a:t>
            </a:r>
            <a:endParaRPr lang="ru-RU" sz="24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  <a:ea typeface="SimSun" pitchFamily="2"/>
                <a:cs typeface="Mangal" pitchFamily="2"/>
              </a:rPr>
              <a:t>воспитатели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  <a:ea typeface="SimSun" pitchFamily="2"/>
                <a:cs typeface="Mangal" pitchFamily="2"/>
              </a:rPr>
              <a:t>ГБОУ СОШ №2077</a:t>
            </a:r>
            <a:endParaRPr lang="ru-RU" sz="24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SimSun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5061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/>
        </p:nvSpPr>
        <p:spPr>
          <a:xfrm>
            <a:off x="323528" y="332656"/>
            <a:ext cx="8208916" cy="57174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717" marR="0" lvl="0" indent="-342717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Игровая деятельность </a:t>
            </a:r>
            <a:r>
              <a:rPr lang="ru-RU" sz="4000" b="1" i="1" u="none" strike="noStrike" kern="1200" cap="none" spc="0" baseline="0" dirty="0" smtClean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по </a:t>
            </a: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обучению детей ПДД</a:t>
            </a: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8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Сюжетно-ролевые игры:</a:t>
            </a: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«Автобус», </a:t>
            </a:r>
            <a:r>
              <a:rPr lang="ru-RU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«</a:t>
            </a: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Поезд</a:t>
            </a:r>
            <a:r>
              <a:rPr lang="ru-RU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»,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Шофёры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», </a:t>
            </a:r>
            <a:r>
              <a:rPr lang="ru-RU" sz="2400" b="1" dirty="0"/>
              <a:t>«Мы – водители</a:t>
            </a:r>
            <a:r>
              <a:rPr lang="ru-RU" sz="2400" b="1" dirty="0" smtClean="0"/>
              <a:t>»,</a:t>
            </a:r>
          </a:p>
          <a:p>
            <a:pPr marL="342717" lvl="0" indent="-342717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dirty="0"/>
              <a:t>«Автомобиль и пешеходы</a:t>
            </a:r>
            <a:r>
              <a:rPr lang="ru-RU" sz="2400" b="1" dirty="0" smtClean="0"/>
              <a:t>», «</a:t>
            </a:r>
            <a:r>
              <a:rPr lang="ru-RU" sz="2400" b="1" dirty="0"/>
              <a:t>Светофор».</a:t>
            </a:r>
            <a:endParaRPr lang="ru-RU" sz="24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8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Дидактические игры:</a:t>
            </a:r>
          </a:p>
          <a:p>
            <a:pPr marL="342717" lvl="0" indent="-342717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dirty="0"/>
              <a:t>«Один-много», «Назови машину», </a:t>
            </a:r>
            <a:r>
              <a:rPr lang="ru-RU" sz="2400" b="1" dirty="0" smtClean="0"/>
              <a:t>«Подумай – отгадай»,</a:t>
            </a:r>
          </a:p>
          <a:p>
            <a:pPr marL="342717" lvl="0" indent="-342717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dirty="0" smtClean="0"/>
              <a:t>«</a:t>
            </a:r>
            <a:r>
              <a:rPr lang="ru-RU" sz="2400" b="1" dirty="0"/>
              <a:t>Собираюсь на прогулку», </a:t>
            </a:r>
            <a:r>
              <a:rPr lang="ru-RU" sz="2400" b="1" dirty="0" smtClean="0"/>
              <a:t>«Разрешено – запрещено»,</a:t>
            </a:r>
          </a:p>
          <a:p>
            <a:pPr marL="342717" lvl="0" indent="-342717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dirty="0" smtClean="0"/>
              <a:t>«</a:t>
            </a:r>
            <a:r>
              <a:rPr lang="ru-RU" sz="2400" b="1" dirty="0"/>
              <a:t>Обведи по контуру круг», </a:t>
            </a:r>
            <a:r>
              <a:rPr lang="ru-RU" sz="2400" b="1" dirty="0" smtClean="0"/>
              <a:t>«</a:t>
            </a:r>
            <a:r>
              <a:rPr lang="ru-RU" sz="2400" b="1" dirty="0"/>
              <a:t>Дорожные знаки</a:t>
            </a:r>
            <a:r>
              <a:rPr lang="ru-RU" sz="2400" b="1" dirty="0" smtClean="0"/>
              <a:t>»,</a:t>
            </a:r>
          </a:p>
          <a:p>
            <a:pPr marL="342717" lvl="0" indent="-342717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dirty="0" smtClean="0"/>
              <a:t>«На дороге».</a:t>
            </a:r>
          </a:p>
          <a:p>
            <a:pPr marL="342717" lvl="0" indent="-342717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4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Подвижная игра:</a:t>
            </a: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«Цветные автомобили», </a:t>
            </a:r>
            <a:r>
              <a:rPr lang="ru-RU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«</a:t>
            </a: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Красный, желтый, зеленый», </a:t>
            </a: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«Воробушки и автомобиль», </a:t>
            </a:r>
            <a:r>
              <a:rPr lang="ru-RU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«</a:t>
            </a: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Поезд», «Автобус».</a:t>
            </a:r>
          </a:p>
        </p:txBody>
      </p:sp>
    </p:spTree>
    <p:extLst>
      <p:ext uri="{BB962C8B-B14F-4D97-AF65-F5344CB8AC3E}">
        <p14:creationId xmlns:p14="http://schemas.microsoft.com/office/powerpoint/2010/main" val="26550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33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342717" marR="0" lvl="0" indent="-342717" algn="ctr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800" b="1" i="0" u="none" strike="noStrike" kern="1200" cap="none" spc="0" baseline="0" dirty="0">
              <a:solidFill>
                <a:srgbClr val="00008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342717" marR="0" lvl="0" indent="-342717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Продуктивная деятельность </a:t>
            </a:r>
            <a:r>
              <a:rPr lang="ru-RU" sz="4000" b="1" i="1" u="none" strike="noStrike" kern="1200" cap="none" spc="0" baseline="0" dirty="0" smtClean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по </a:t>
            </a: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обучению детей ПДД</a:t>
            </a:r>
          </a:p>
          <a:p>
            <a:pPr marL="342717" marR="0" lvl="0" indent="-342717" algn="just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342717" indent="-342717" algn="ctr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Конструирование</a:t>
            </a:r>
          </a:p>
          <a:p>
            <a:pPr marL="342717" indent="-342717" algn="ctr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800" i="1" dirty="0">
              <a:solidFill>
                <a:srgbClr val="000000"/>
              </a:solidFill>
              <a:latin typeface="Times New Roman" panose="02020603050405020304" pitchFamily="18" charset="0"/>
              <a:ea typeface="SimSun" pitchFamily="2"/>
              <a:cs typeface="Times New Roman" panose="02020603050405020304" pitchFamily="18" charset="0"/>
            </a:endParaRPr>
          </a:p>
          <a:p>
            <a:pPr marL="342717" indent="-342717" algn="ctr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Рисование</a:t>
            </a:r>
          </a:p>
          <a:p>
            <a:pPr marL="342717" indent="-342717" algn="ctr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800" i="1" dirty="0">
              <a:solidFill>
                <a:srgbClr val="000000"/>
              </a:solidFill>
              <a:latin typeface="Times New Roman" panose="02020603050405020304" pitchFamily="18" charset="0"/>
              <a:ea typeface="SimSun" pitchFamily="2"/>
              <a:cs typeface="Times New Roman" panose="02020603050405020304" pitchFamily="18" charset="0"/>
            </a:endParaRPr>
          </a:p>
          <a:p>
            <a:pPr marL="342717" indent="-342717" algn="ctr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Лепка</a:t>
            </a:r>
          </a:p>
          <a:p>
            <a:pPr marL="342717" indent="-342717" algn="ctr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800" i="1" dirty="0">
              <a:solidFill>
                <a:srgbClr val="000000"/>
              </a:solidFill>
              <a:latin typeface="Times New Roman" panose="02020603050405020304" pitchFamily="18" charset="0"/>
              <a:ea typeface="SimSun" pitchFamily="2"/>
              <a:cs typeface="Times New Roman" panose="02020603050405020304" pitchFamily="18" charset="0"/>
            </a:endParaRPr>
          </a:p>
          <a:p>
            <a:pPr marL="342717" indent="-342717" algn="ctr">
              <a:lnSpc>
                <a:spcPct val="80000"/>
              </a:lnSpc>
              <a:spcBef>
                <a:spcPts val="450"/>
              </a:spcBef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Аппликация</a:t>
            </a:r>
          </a:p>
          <a:p>
            <a:pPr marL="342717" marR="0" lvl="0" indent="-342717" algn="just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anose="02020603050405020304" pitchFamily="18" charset="0"/>
              <a:ea typeface="SimSun" pitchFamily="2"/>
              <a:cs typeface="Times New Roman" panose="02020603050405020304" pitchFamily="18" charset="0"/>
            </a:endParaRPr>
          </a:p>
          <a:p>
            <a:pPr marL="342717" marR="0" lvl="0" indent="-342717" algn="just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8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SimSun" pitchFamily="2"/>
              <a:cs typeface="Times New Roman" panose="02020603050405020304" pitchFamily="18" charset="0"/>
            </a:endParaRPr>
          </a:p>
          <a:p>
            <a:pPr marL="342717" marR="0" lvl="0" indent="-342717" algn="ctr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На темы: </a:t>
            </a:r>
          </a:p>
          <a:p>
            <a:pPr marL="342717" marR="0" lvl="0" indent="-342717" algn="ctr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«</a:t>
            </a:r>
            <a:r>
              <a:rPr lang="ru-RU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Улица», «Транспорт», </a:t>
            </a:r>
            <a:r>
              <a:rPr lang="ru-R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«Дорожные знаки», «</a:t>
            </a:r>
            <a:r>
              <a:rPr lang="ru-RU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Светофор»</a:t>
            </a: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800" b="0" i="0" u="none" strike="noStrike" kern="1200" cap="none" spc="0" baseline="0" dirty="0">
              <a:solidFill>
                <a:srgbClr val="00008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342717" marR="0" lvl="0" indent="-342717" algn="ctr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4000" b="1" i="0" u="none" strike="noStrike" kern="1200" cap="none" spc="0" baseline="0" dirty="0">
              <a:solidFill>
                <a:srgbClr val="00008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519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60001" cy="60908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3 этап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Заключительный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b="0" i="0" u="none" strike="noStrike" kern="1200" cap="none" spc="0" baseline="0" dirty="0" smtClean="0">
              <a:solidFill>
                <a:srgbClr val="00008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b="0" i="0" u="none" strike="noStrike" kern="1200" cap="none" spc="0" baseline="0" dirty="0">
              <a:solidFill>
                <a:srgbClr val="00008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algn="just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1. Закрепление у детей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знаний </a:t>
            </a:r>
            <a:r>
              <a:rPr lang="ru-RU" sz="24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правил дорожного движения и навыков безопасного поведения на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дороге</a:t>
            </a: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;</a:t>
            </a:r>
          </a:p>
          <a:p>
            <a:pPr algn="just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2</a:t>
            </a:r>
            <a:r>
              <a:rPr lang="ru-RU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. Обобщение результатов работы в форме фотоколлажа</a:t>
            </a: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;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355600" marR="0" lvl="0" indent="-3556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3. Презентация опыта работы на педагогическом </a:t>
            </a: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совете.</a:t>
            </a:r>
            <a:endParaRPr lang="ru-RU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404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6479996" cy="1513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Цель: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Формировать представление о правилах </a:t>
            </a:r>
            <a:r>
              <a:rPr lang="ru-RU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поведения </a:t>
            </a:r>
            <a:r>
              <a:rPr lang="ru-RU" sz="24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на дороге и </a:t>
            </a:r>
            <a:r>
              <a:rPr lang="ru-RU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на </a:t>
            </a:r>
            <a:r>
              <a:rPr lang="ru-RU" sz="24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улице.</a:t>
            </a:r>
            <a:endParaRPr lang="ru-RU" sz="2400" b="1" i="1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291" y="2331357"/>
            <a:ext cx="8280001" cy="45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Задачи:</a:t>
            </a:r>
          </a:p>
          <a:p>
            <a:pPr marL="177800" lvl="0" indent="-177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1.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Формировать у детей представление о правилах поведения на дороге</a:t>
            </a:r>
            <a:r>
              <a:rPr lang="ru-RU" sz="24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.</a:t>
            </a:r>
            <a:endParaRPr lang="ru-RU" sz="2400" b="1" i="1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177800" lvl="0" indent="-177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2</a:t>
            </a:r>
            <a:r>
              <a:rPr lang="ru-RU" sz="24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.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 Познакомить с сигналами светофора и пешеходным переходом</a:t>
            </a:r>
            <a:r>
              <a:rPr lang="ru-RU" sz="24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.</a:t>
            </a:r>
            <a:endParaRPr lang="ru-RU" sz="2400" b="1" i="1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177800" lvl="0" indent="-177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3.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Формировать знания правил перехода улицы по светофору</a:t>
            </a:r>
            <a:r>
              <a:rPr lang="ru-RU" sz="24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.</a:t>
            </a:r>
          </a:p>
          <a:p>
            <a:pPr marL="177800" lvl="0" indent="-177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4.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Воспитывать дисциплинированность и сознательное выполнение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ПДД.</a:t>
            </a:r>
          </a:p>
          <a:p>
            <a:pPr marL="177800" indent="-177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 Развивать внимание, память, мышление, речь, активизировать словарь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4320000" cy="11325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280099"/>
                </a:solidFill>
                <a:uFillTx/>
                <a:latin typeface="Albany" pitchFamily="34"/>
                <a:ea typeface="Lucida Sans Unicode" pitchFamily="2"/>
                <a:cs typeface="Tahoma" pitchFamily="2"/>
              </a:rPr>
              <a:t> </a:t>
            </a: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340768"/>
            <a:ext cx="8460001" cy="53698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indent="3556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причиной ДТП являются именно дети. Приводят к этому элементарные незнания основ ПДД и безучастное отношение взрослых к поведению детей на проезжей части. </a:t>
            </a:r>
          </a:p>
          <a:p>
            <a:pPr indent="3556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нас, воспитателей, требуется не столько обучение детей ПДД, сколько формирование у них навыков безопасного поведения и развитие познавательных процессов, необходимых для правильной ориентации на улице. </a:t>
            </a:r>
          </a:p>
          <a:p>
            <a:pPr indent="3556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знать о возможной опасности на дорогах, но в то же время не испытывать боязни на улице,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чувство страха в момент опасности парализует способность правильно ориентироваться в обстановке. </a:t>
            </a:r>
          </a:p>
          <a:p>
            <a:pPr indent="3556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почему с самого раннего возраста необходимо учить детей безопасному поведению на улицах, дорогах и соблюдать ПДД.</a:t>
            </a:r>
            <a:endParaRPr lang="ru-RU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SimSun" pitchFamily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3022924" cy="76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Гипотеза: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827584" y="1196752"/>
            <a:ext cx="7704856" cy="4248472"/>
          </a:xfrm>
          <a:prstGeom prst="cloudCallout">
            <a:avLst/>
          </a:prstGeom>
          <a:noFill/>
          <a:scene3d>
            <a:camera prst="orthographicFront">
              <a:rot lat="0" lon="10799999" rev="1079999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Если дети с ранних лет поймут и усвоят правила дорожного движения, они смогут избежать опасных ситуаций и сохранить свою жизнь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SimSun" pitchFamily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11" y="260648"/>
            <a:ext cx="7776149" cy="8285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b="1" i="1" u="none" strike="noStrike" kern="1200" cap="none" spc="0" baseline="0" dirty="0">
              <a:solidFill>
                <a:srgbClr val="000080"/>
              </a:solidFill>
              <a:uFillTx/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Ожидаемые результаты</a:t>
            </a:r>
            <a:r>
              <a:rPr lang="ru-RU" sz="4000" b="1" i="1" u="none" strike="noStrike" kern="1200" cap="none" spc="0" baseline="0" dirty="0">
                <a:solidFill>
                  <a:srgbClr val="99284C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/>
            </a:r>
            <a:br>
              <a:rPr lang="ru-RU" sz="4000" b="1" i="1" u="none" strike="noStrike" kern="1200" cap="none" spc="0" baseline="0" dirty="0">
                <a:solidFill>
                  <a:srgbClr val="99284C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</a:br>
            <a:endParaRPr lang="ru-RU" sz="4000" b="1" i="1" u="none" strike="noStrike" kern="1200" cap="none" spc="0" baseline="0" dirty="0">
              <a:solidFill>
                <a:srgbClr val="99284C"/>
              </a:solidFill>
              <a:uFillTx/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712970" cy="53641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R="0" lvl="0" indent="3556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К </a:t>
            </a: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окончанию проекта </a:t>
            </a: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сформировать 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у </a:t>
            </a: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детей знания правил дорожного движения и навыков безопасного поведения на дороге.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R="0" lvl="0" indent="3556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Создать </a:t>
            </a: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необходимые условия для организации деятельности ДОУ по обучению детей дошкольного возраста ПДД (предметно-развивающая среда):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Разработать конспекты 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НОД;</a:t>
            </a: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Игрушки и игровое оборудование;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Наглядно-дидактические пособия;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Картотека сюжетно-ролевых игр и атрибуты к ним;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Картотека дидактических игр;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Картотека подвижных игр;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Картотека со стихами и 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загадками;</a:t>
            </a: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355600" algn="l"/>
              </a:tabLst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Создать уголок ПДД в группе.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R="0" lvl="0" indent="3556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Вызвать </a:t>
            </a: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интерес у родителей к проблеме обучения детей дорожной 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грамоте и </a:t>
            </a: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безопасному поведению на дороге.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R="0" lvl="0" indent="3556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Оформить </a:t>
            </a: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фотоколлаж на тему: «Как мы изучали ПДД».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680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208912" cy="5760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Этапы проведения проекта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b="1" i="1" u="none" strike="noStrike" kern="1200" cap="none" spc="0" baseline="0" dirty="0" smtClean="0">
              <a:solidFill>
                <a:srgbClr val="000080"/>
              </a:solidFill>
              <a:uFillTx/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b="1" i="1" u="none" strike="noStrike" kern="1200" cap="none" spc="0" baseline="0" dirty="0">
              <a:solidFill>
                <a:srgbClr val="000080"/>
              </a:solidFill>
              <a:uFillTx/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i="1" u="none" strike="noStrike" kern="1200" cap="none" spc="0" baseline="0" dirty="0" smtClean="0">
              <a:solidFill>
                <a:srgbClr val="000080"/>
              </a:solidFill>
              <a:uFillTx/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i="1" u="none" strike="noStrike" kern="1200" cap="none" spc="0" baseline="0" dirty="0">
              <a:solidFill>
                <a:srgbClr val="000080"/>
              </a:solidFill>
              <a:uFillTx/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  <a:p>
            <a:pPr marR="0" lvl="0" indent="355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1</a:t>
            </a:r>
            <a:r>
              <a:rPr lang="ru-RU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. Подготовительный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1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  <a:p>
            <a:pPr marR="0" lvl="0" indent="355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2</a:t>
            </a:r>
            <a:r>
              <a:rPr lang="ru-RU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. </a:t>
            </a:r>
            <a:r>
              <a:rPr lang="ru-RU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Реализация проекта</a:t>
            </a:r>
            <a:endParaRPr lang="ru-RU" sz="3600" b="1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1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Lucida Sans Unicode" pitchFamily="2"/>
              <a:cs typeface="Times New Roman" panose="02020603050405020304" pitchFamily="18" charset="0"/>
            </a:endParaRPr>
          </a:p>
          <a:p>
            <a:pPr marR="0" lvl="0" indent="355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3</a:t>
            </a:r>
            <a:r>
              <a:rPr lang="ru-RU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. Заключительный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36259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6299996" cy="11343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1 этап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anose="02020603050405020304" pitchFamily="18" charset="0"/>
                <a:ea typeface="Lucida Sans Unicode" pitchFamily="2"/>
                <a:cs typeface="Times New Roman" panose="02020603050405020304" pitchFamily="18" charset="0"/>
              </a:rPr>
              <a:t>Подготовительный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771" y="2348879"/>
            <a:ext cx="8501852" cy="39311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Постановка цели и задач.</a:t>
            </a:r>
          </a:p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Определение методов исследования.</a:t>
            </a:r>
          </a:p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Составление </a:t>
            </a:r>
            <a:r>
              <a:rPr lang="ru-RU" sz="2400" b="0" i="0" u="none" strike="noStrike" kern="1200" cap="none" spc="0" baseline="0" dirty="0" smtClean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календарно-тематического </a:t>
            </a: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плана по ПДД.</a:t>
            </a:r>
          </a:p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Подбор наглядно-иллюстративного материала.</a:t>
            </a:r>
          </a:p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Подбор художественной литературы по теме.</a:t>
            </a:r>
          </a:p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Изготовление атрибутов для сюжетно-ролевых игр.</a:t>
            </a:r>
          </a:p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Создание картотеки дидактических </a:t>
            </a:r>
            <a:r>
              <a:rPr lang="ru-RU" sz="2400" b="0" i="0" u="none" strike="noStrike" kern="1200" cap="none" spc="0" baseline="0" dirty="0" smtClean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игр</a:t>
            </a: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.</a:t>
            </a:r>
          </a:p>
          <a:p>
            <a:pPr marL="355600" marR="0" lvl="0" indent="-355600" algn="just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Оформление настольного макета дороги с пешеходным переходом, перекрёстком и улицами города.</a:t>
            </a:r>
          </a:p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Подбор материала для продуктивной деятельности</a:t>
            </a:r>
            <a:r>
              <a:rPr lang="ru-RU" sz="2400" b="0" i="0" u="none" strike="noStrike" kern="1200" cap="none" spc="0" baseline="0" dirty="0" smtClean="0">
                <a:solidFill>
                  <a:srgbClr val="262626"/>
                </a:solidFill>
                <a:uFillTx/>
                <a:latin typeface="Times New Roman" panose="02020603050405020304" pitchFamily="18" charset="0"/>
                <a:ea typeface="SimSun" pitchFamily="2"/>
                <a:cs typeface="Times New Roman" panose="02020603050405020304" pitchFamily="18" charset="0"/>
              </a:rPr>
              <a:t>.</a:t>
            </a:r>
            <a:endParaRPr lang="ru-RU" sz="2400" b="0" i="0" u="none" strike="noStrike" kern="1200" cap="none" spc="0" baseline="0" dirty="0">
              <a:solidFill>
                <a:srgbClr val="262626"/>
              </a:solidFill>
              <a:uFillTx/>
              <a:latin typeface="Times New Roman" panose="02020603050405020304" pitchFamily="18" charset="0"/>
              <a:ea typeface="SimSun" pitchFamily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7"/>
            <a:ext cx="8280001" cy="1296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2 этап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none" strike="noStrike" kern="1200" cap="none" spc="0" baseline="0" dirty="0" smtClean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Реализация проекта</a:t>
            </a:r>
            <a:endParaRPr lang="ru-RU" sz="4000" b="1" i="1" u="none" strike="noStrike" kern="1200" cap="none" spc="0" baseline="0" dirty="0">
              <a:solidFill>
                <a:srgbClr val="00008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08920"/>
            <a:ext cx="8479193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Ø"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dirty="0">
                <a:latin typeface="Times New Roman" pitchFamily="18"/>
                <a:ea typeface="SimSun" pitchFamily="2"/>
                <a:cs typeface="Mangal" pitchFamily="2"/>
              </a:rPr>
              <a:t>Познавательная </a:t>
            </a:r>
            <a:r>
              <a:rPr lang="ru-RU" sz="2400" b="1" dirty="0" smtClean="0">
                <a:latin typeface="Times New Roman" pitchFamily="18"/>
                <a:ea typeface="SimSun" pitchFamily="2"/>
                <a:cs typeface="Mangal" pitchFamily="2"/>
              </a:rPr>
              <a:t>деятельность по </a:t>
            </a:r>
            <a:r>
              <a:rPr lang="ru-RU" sz="2400" b="1" dirty="0">
                <a:latin typeface="Times New Roman" pitchFamily="18"/>
                <a:ea typeface="SimSun" pitchFamily="2"/>
                <a:cs typeface="Mangal" pitchFamily="2"/>
              </a:rPr>
              <a:t>обучению детей </a:t>
            </a:r>
            <a:r>
              <a:rPr lang="ru-RU" sz="2400" b="1" dirty="0" smtClean="0">
                <a:latin typeface="Times New Roman" pitchFamily="18"/>
                <a:ea typeface="SimSun" pitchFamily="2"/>
                <a:cs typeface="Mangal" pitchFamily="2"/>
              </a:rPr>
              <a:t>ПДД</a:t>
            </a:r>
          </a:p>
          <a:p>
            <a:pPr marL="342900" lvl="0" indent="-342900" algn="just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Ø"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400" b="1" dirty="0">
              <a:latin typeface="Times New Roman" pitchFamily="18"/>
              <a:ea typeface="SimSun" pitchFamily="2"/>
              <a:cs typeface="Mangal" pitchFamily="2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Ø"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dirty="0">
                <a:latin typeface="Times New Roman" pitchFamily="18"/>
                <a:ea typeface="SimSun" pitchFamily="2"/>
                <a:cs typeface="Mangal" pitchFamily="2"/>
              </a:rPr>
              <a:t>Игровая деятельность </a:t>
            </a:r>
            <a:r>
              <a:rPr lang="ru-RU" sz="2400" b="1" dirty="0" smtClean="0">
                <a:latin typeface="Times New Roman" pitchFamily="18"/>
                <a:ea typeface="SimSun" pitchFamily="2"/>
                <a:cs typeface="Mangal" pitchFamily="2"/>
              </a:rPr>
              <a:t>по </a:t>
            </a:r>
            <a:r>
              <a:rPr lang="ru-RU" sz="2400" b="1" dirty="0">
                <a:latin typeface="Times New Roman" pitchFamily="18"/>
                <a:ea typeface="SimSun" pitchFamily="2"/>
                <a:cs typeface="Mangal" pitchFamily="2"/>
              </a:rPr>
              <a:t>обучению детей </a:t>
            </a:r>
            <a:r>
              <a:rPr lang="ru-RU" sz="2400" b="1" dirty="0" smtClean="0">
                <a:latin typeface="Times New Roman" pitchFamily="18"/>
                <a:ea typeface="SimSun" pitchFamily="2"/>
                <a:cs typeface="Mangal" pitchFamily="2"/>
              </a:rPr>
              <a:t>ПДД</a:t>
            </a:r>
          </a:p>
          <a:p>
            <a:pPr marL="342900" lvl="0" indent="-342900" algn="just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Ø"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400" b="1" dirty="0">
              <a:latin typeface="Times New Roman" pitchFamily="18"/>
              <a:ea typeface="SimSun" pitchFamily="2"/>
              <a:cs typeface="Mangal" pitchFamily="2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Ø"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400" b="1" dirty="0">
                <a:latin typeface="Times New Roman" pitchFamily="18"/>
                <a:ea typeface="SimSun" pitchFamily="2"/>
                <a:cs typeface="Mangal" pitchFamily="2"/>
              </a:rPr>
              <a:t>Продуктивная деятельность </a:t>
            </a:r>
            <a:r>
              <a:rPr lang="ru-RU" sz="2400" b="1" dirty="0" smtClean="0">
                <a:latin typeface="Times New Roman" pitchFamily="18"/>
                <a:ea typeface="SimSun" pitchFamily="2"/>
                <a:cs typeface="Mangal" pitchFamily="2"/>
              </a:rPr>
              <a:t>по </a:t>
            </a:r>
            <a:r>
              <a:rPr lang="ru-RU" sz="2400" b="1" dirty="0">
                <a:latin typeface="Times New Roman" pitchFamily="18"/>
                <a:ea typeface="SimSun" pitchFamily="2"/>
                <a:cs typeface="Mangal" pitchFamily="2"/>
              </a:rPr>
              <a:t>обучению детей </a:t>
            </a:r>
            <a:r>
              <a:rPr lang="ru-RU" sz="2400" b="1" dirty="0" smtClean="0">
                <a:latin typeface="Times New Roman" pitchFamily="18"/>
                <a:ea typeface="SimSun" pitchFamily="2"/>
                <a:cs typeface="Mangal" pitchFamily="2"/>
              </a:rPr>
              <a:t>ПДД</a:t>
            </a:r>
            <a:endParaRPr lang="ru-RU" sz="2400" b="1" dirty="0"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389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332656"/>
            <a:ext cx="8460001" cy="5214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342717" marR="0" lvl="0" indent="-342717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Познавательная </a:t>
            </a:r>
            <a:r>
              <a:rPr lang="ru-RU" sz="4000" b="1" i="1" u="none" strike="noStrike" kern="1200" cap="none" spc="0" baseline="0" dirty="0" smtClean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деятельность по </a:t>
            </a:r>
            <a:r>
              <a:rPr lang="ru-RU" sz="4000" b="1" i="1" u="none" strike="noStrike" kern="1200" cap="none" spc="0" baseline="0" dirty="0">
                <a:solidFill>
                  <a:srgbClr val="00008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обучению детей ПДД</a:t>
            </a: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600" b="1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600" b="1" dirty="0"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600" b="1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342717" marR="0" lvl="0" indent="-342717" algn="l" defTabSz="914400" rtl="0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6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Тематические занятия (НОД</a:t>
            </a:r>
            <a:r>
              <a:rPr lang="ru-RU" sz="2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).</a:t>
            </a:r>
          </a:p>
          <a:p>
            <a:pPr marR="0" lvl="0" algn="l" defTabSz="914400" rtl="0" fontAlgn="auto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SzPct val="45000"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Знакомство с профессией сотрудника </a:t>
            </a:r>
            <a:r>
              <a:rPr lang="ru-RU" sz="2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ДПС, </a:t>
            </a:r>
            <a:r>
              <a:rPr lang="ru-RU" sz="2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шофера</a:t>
            </a:r>
            <a:r>
              <a:rPr lang="ru-RU" sz="2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.</a:t>
            </a:r>
          </a:p>
          <a:p>
            <a:pPr marR="0" lvl="0" algn="l" defTabSz="914400" rtl="0" fontAlgn="auto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SzPct val="45000"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Отгадывание загадок</a:t>
            </a:r>
            <a:r>
              <a:rPr lang="ru-RU" sz="2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.</a:t>
            </a:r>
          </a:p>
          <a:p>
            <a:pPr marR="0" lvl="0" algn="l" defTabSz="914400" rtl="0" fontAlgn="auto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SzPct val="45000"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endParaRPr lang="ru-RU" sz="2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ru-RU" sz="2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Mangal" pitchFamily="2"/>
              </a:rPr>
              <a:t>Чтение художественной литературы по теме.</a:t>
            </a:r>
          </a:p>
        </p:txBody>
      </p:sp>
    </p:spTree>
    <p:extLst>
      <p:ext uri="{BB962C8B-B14F-4D97-AF65-F5344CB8AC3E}">
        <p14:creationId xmlns:p14="http://schemas.microsoft.com/office/powerpoint/2010/main" val="24310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655</Words>
  <Application>Microsoft Office PowerPoint</Application>
  <PresentationFormat>Экран (4:3)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</dc:creator>
  <cp:lastModifiedBy>Alexander</cp:lastModifiedBy>
  <cp:revision>14</cp:revision>
  <dcterms:created xsi:type="dcterms:W3CDTF">2014-12-07T18:48:36Z</dcterms:created>
  <dcterms:modified xsi:type="dcterms:W3CDTF">2014-12-07T21:06:14Z</dcterms:modified>
</cp:coreProperties>
</file>