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303" r:id="rId3"/>
    <p:sldId id="309" r:id="rId4"/>
    <p:sldId id="308" r:id="rId5"/>
    <p:sldId id="310" r:id="rId6"/>
    <p:sldId id="307" r:id="rId7"/>
    <p:sldId id="305" r:id="rId8"/>
    <p:sldId id="287" r:id="rId9"/>
    <p:sldId id="312" r:id="rId10"/>
    <p:sldId id="311" r:id="rId11"/>
    <p:sldId id="272" r:id="rId12"/>
    <p:sldId id="266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3399"/>
    <a:srgbClr val="0099CC"/>
    <a:srgbClr val="FB673F"/>
    <a:srgbClr val="FFFF99"/>
    <a:srgbClr val="FFFF00"/>
    <a:srgbClr val="00CCFF"/>
    <a:srgbClr val="FF7C80"/>
    <a:srgbClr val="CC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69" autoAdjust="0"/>
    <p:restoredTop sz="94660"/>
  </p:normalViewPr>
  <p:slideViewPr>
    <p:cSldViewPr>
      <p:cViewPr varScale="1">
        <p:scale>
          <a:sx n="106" d="100"/>
          <a:sy n="106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DF16D2-CCA3-45A7-A842-E475A5954893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8F8741-E2BA-4FFE-A2C1-868E7885F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95515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4830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8F8741-E2BA-4FFE-A2C1-868E7885FFAF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9" name="Rectangle 1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3107" name="Group 35"/>
          <p:cNvGrpSpPr>
            <a:grpSpLocks/>
          </p:cNvGrpSpPr>
          <p:nvPr/>
        </p:nvGrpSpPr>
        <p:grpSpPr bwMode="auto">
          <a:xfrm>
            <a:off x="2286000" y="0"/>
            <a:ext cx="2287588" cy="4960938"/>
            <a:chOff x="1440" y="0"/>
            <a:chExt cx="1441" cy="3125"/>
          </a:xfrm>
        </p:grpSpPr>
        <p:sp>
          <p:nvSpPr>
            <p:cNvPr id="3080" name="Rectangle 8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6" name="Rectangle 14"/>
            <p:cNvSpPr>
              <a:spLocks noChangeArrowheads="1"/>
            </p:cNvSpPr>
            <p:nvPr userDrawn="1"/>
          </p:nvSpPr>
          <p:spPr bwMode="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2">
                    <a:alpha val="7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1" name="Rectangle 19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5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1" name="Group 39"/>
          <p:cNvGrpSpPr>
            <a:grpSpLocks/>
          </p:cNvGrpSpPr>
          <p:nvPr/>
        </p:nvGrpSpPr>
        <p:grpSpPr bwMode="auto">
          <a:xfrm>
            <a:off x="4575175" y="0"/>
            <a:ext cx="2286000" cy="3716338"/>
            <a:chOff x="2882" y="0"/>
            <a:chExt cx="1440" cy="2341"/>
          </a:xfrm>
        </p:grpSpPr>
        <p:sp>
          <p:nvSpPr>
            <p:cNvPr id="3084" name="Rectangle 12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5" name="Rectangle 13"/>
            <p:cNvSpPr>
              <a:spLocks noChangeArrowheads="1"/>
            </p:cNvSpPr>
            <p:nvPr userDrawn="1"/>
          </p:nvSpPr>
          <p:spPr bwMode="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30000"/>
                  </a:schemeClr>
                </a:gs>
                <a:gs pos="50000">
                  <a:schemeClr val="hlink">
                    <a:alpha val="7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2" name="Rectangle 20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5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2" name="Group 40"/>
          <p:cNvGrpSpPr>
            <a:grpSpLocks/>
          </p:cNvGrpSpPr>
          <p:nvPr/>
        </p:nvGrpSpPr>
        <p:grpSpPr bwMode="auto">
          <a:xfrm>
            <a:off x="6858000" y="0"/>
            <a:ext cx="2286000" cy="4941888"/>
            <a:chOff x="4320" y="0"/>
            <a:chExt cx="1440" cy="3113"/>
          </a:xfrm>
        </p:grpSpPr>
        <p:sp>
          <p:nvSpPr>
            <p:cNvPr id="3083" name="Rectangle 11"/>
            <p:cNvSpPr>
              <a:spLocks noChangeArrowheads="1"/>
            </p:cNvSpPr>
            <p:nvPr userDrawn="1"/>
          </p:nvSpPr>
          <p:spPr bwMode="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7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110" name="Group 38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3081" name="Rectangle 9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82" name="Rectangle 10"/>
              <p:cNvSpPr>
                <a:spLocks noChangeArrowheads="1"/>
              </p:cNvSpPr>
              <p:nvPr userDrawn="1"/>
            </p:nvSpPr>
            <p:spPr bwMode="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7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093" name="Rectangle 21"/>
              <p:cNvSpPr>
                <a:spLocks noChangeArrowheads="1"/>
              </p:cNvSpPr>
              <p:nvPr userDrawn="1"/>
            </p:nvSpPr>
            <p:spPr bwMode="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5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106" name="Group 34"/>
          <p:cNvGrpSpPr>
            <a:grpSpLocks/>
          </p:cNvGrpSpPr>
          <p:nvPr/>
        </p:nvGrpSpPr>
        <p:grpSpPr bwMode="auto">
          <a:xfrm>
            <a:off x="0" y="0"/>
            <a:ext cx="2286000" cy="3714750"/>
            <a:chOff x="0" y="0"/>
            <a:chExt cx="1440" cy="2340"/>
          </a:xfrm>
        </p:grpSpPr>
        <p:sp>
          <p:nvSpPr>
            <p:cNvPr id="3079" name="Rectangle 7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7" name="Rectangle 15"/>
            <p:cNvSpPr>
              <a:spLocks noChangeArrowheads="1"/>
            </p:cNvSpPr>
            <p:nvPr userDrawn="1"/>
          </p:nvSpPr>
          <p:spPr bwMode="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88" name="Rectangle 16"/>
            <p:cNvSpPr>
              <a:spLocks noChangeArrowheads="1"/>
            </p:cNvSpPr>
            <p:nvPr userDrawn="1"/>
          </p:nvSpPr>
          <p:spPr bwMode="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30000"/>
                  </a:schemeClr>
                </a:gs>
                <a:gs pos="50000">
                  <a:schemeClr val="accent1">
                    <a:alpha val="7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3000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4" name="Rectangle 22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3113" name="Group 41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3096" name="Rectangle 24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7" name="Rectangle 25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8" name="Rectangle 26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099" name="Rectangle 27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8600" y="5334000"/>
            <a:ext cx="8686800" cy="863600"/>
          </a:xfrm>
        </p:spPr>
        <p:txBody>
          <a:bodyPr/>
          <a:lstStyle>
            <a:lvl1pPr algn="ctr">
              <a:defRPr sz="4600"/>
            </a:lvl1pPr>
          </a:lstStyle>
          <a:p>
            <a:pPr lvl="0"/>
            <a:r>
              <a:rPr lang="ru-RU" noProof="0" smtClean="0"/>
              <a:t>Образец заголовка</a:t>
            </a:r>
            <a:endParaRPr lang="en-US" noProof="0" dirty="0" smtClean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6159500"/>
            <a:ext cx="6400800" cy="342900"/>
          </a:xfrm>
        </p:spPr>
        <p:txBody>
          <a:bodyPr/>
          <a:lstStyle>
            <a:lvl1pPr marL="0" indent="0" algn="ctr">
              <a:buFontTx/>
              <a:buNone/>
              <a:defRPr sz="1800">
                <a:latin typeface="Times New Roman" pitchFamily="18" charset="0"/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  <a:endParaRPr lang="en-US" noProof="0" smtClean="0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477000"/>
            <a:ext cx="1676400" cy="244475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6629400" y="6477000"/>
            <a:ext cx="1219200" cy="244475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001000" y="6477000"/>
            <a:ext cx="685800" cy="244475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748171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947548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58763"/>
            <a:ext cx="2057400" cy="5918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58763"/>
            <a:ext cx="6019800" cy="5918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191099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9853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таблицы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15013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диаграммы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241825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7315200" cy="94456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457200" y="1524000"/>
            <a:ext cx="8229600" cy="4652963"/>
          </a:xfrm>
        </p:spPr>
        <p:txBody>
          <a:bodyPr/>
          <a:lstStyle/>
          <a:p>
            <a:r>
              <a:rPr lang="ru-RU" smtClean="0"/>
              <a:t>Вставка рисунка SmartArt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24776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00357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59263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877402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652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3890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508580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762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70665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59302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2286000" y="0"/>
            <a:ext cx="2287588" cy="6858000"/>
            <a:chOff x="1440" y="0"/>
            <a:chExt cx="1441" cy="3125"/>
          </a:xfrm>
        </p:grpSpPr>
        <p:sp>
          <p:nvSpPr>
            <p:cNvPr id="1032" name="Rectangle 8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3" name="Rectangle 9"/>
            <p:cNvSpPr>
              <a:spLocks noChangeArrowheads="1"/>
            </p:cNvSpPr>
            <p:nvPr userDrawn="1"/>
          </p:nvSpPr>
          <p:spPr bwMode="ltGray">
            <a:xfrm>
              <a:off x="1681" y="0"/>
              <a:ext cx="1053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gamma/>
                    <a:tint val="0"/>
                    <a:invGamma/>
                    <a:alpha val="0"/>
                  </a:schemeClr>
                </a:gs>
                <a:gs pos="5000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4" name="Rectangle 10"/>
            <p:cNvSpPr>
              <a:spLocks noChangeArrowheads="1"/>
            </p:cNvSpPr>
            <p:nvPr userDrawn="1"/>
          </p:nvSpPr>
          <p:spPr bwMode="ltGray">
            <a:xfrm>
              <a:off x="1440" y="0"/>
              <a:ext cx="1441" cy="3125"/>
            </a:xfrm>
            <a:prstGeom prst="rect">
              <a:avLst/>
            </a:prstGeom>
            <a:gradFill rotWithShape="1">
              <a:gsLst>
                <a:gs pos="0">
                  <a:schemeClr val="accent2">
                    <a:alpha val="20000"/>
                  </a:schemeClr>
                </a:gs>
                <a:gs pos="100000">
                  <a:schemeClr val="accent2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5" name="Group 11"/>
          <p:cNvGrpSpPr>
            <a:grpSpLocks/>
          </p:cNvGrpSpPr>
          <p:nvPr/>
        </p:nvGrpSpPr>
        <p:grpSpPr bwMode="auto">
          <a:xfrm>
            <a:off x="4575175" y="0"/>
            <a:ext cx="2286000" cy="5137150"/>
            <a:chOff x="2882" y="0"/>
            <a:chExt cx="1440" cy="2341"/>
          </a:xfrm>
        </p:grpSpPr>
        <p:sp>
          <p:nvSpPr>
            <p:cNvPr id="1036" name="Rectangle 12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7" name="Rectangle 13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81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  <a:alpha val="0"/>
                  </a:schemeClr>
                </a:gs>
                <a:gs pos="5000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38" name="Rectangle 14"/>
            <p:cNvSpPr>
              <a:spLocks noChangeArrowheads="1"/>
            </p:cNvSpPr>
            <p:nvPr userDrawn="1"/>
          </p:nvSpPr>
          <p:spPr bwMode="ltGray">
            <a:xfrm>
              <a:off x="2882" y="0"/>
              <a:ext cx="1440" cy="2341"/>
            </a:xfrm>
            <a:prstGeom prst="rect">
              <a:avLst/>
            </a:prstGeom>
            <a:gradFill rotWithShape="1">
              <a:gsLst>
                <a:gs pos="0">
                  <a:schemeClr val="hlink">
                    <a:alpha val="20000"/>
                  </a:schemeClr>
                </a:gs>
                <a:gs pos="100000">
                  <a:schemeClr val="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39" name="Group 15"/>
          <p:cNvGrpSpPr>
            <a:grpSpLocks/>
          </p:cNvGrpSpPr>
          <p:nvPr/>
        </p:nvGrpSpPr>
        <p:grpSpPr bwMode="auto">
          <a:xfrm>
            <a:off x="6858000" y="0"/>
            <a:ext cx="2286000" cy="6831013"/>
            <a:chOff x="4320" y="0"/>
            <a:chExt cx="1440" cy="3113"/>
          </a:xfrm>
        </p:grpSpPr>
        <p:sp>
          <p:nvSpPr>
            <p:cNvPr id="1040" name="Rectangle 16"/>
            <p:cNvSpPr>
              <a:spLocks noChangeArrowheads="1"/>
            </p:cNvSpPr>
            <p:nvPr userDrawn="1"/>
          </p:nvSpPr>
          <p:spPr bwMode="ltGray">
            <a:xfrm>
              <a:off x="4320" y="0"/>
              <a:ext cx="112" cy="2655"/>
            </a:xfrm>
            <a:prstGeom prst="rect">
              <a:avLst/>
            </a:prstGeom>
            <a:gradFill rotWithShape="1">
              <a:gsLst>
                <a:gs pos="0">
                  <a:schemeClr val="folHlink">
                    <a:gamma/>
                    <a:tint val="0"/>
                    <a:invGamma/>
                    <a:alpha val="0"/>
                  </a:schemeClr>
                </a:gs>
                <a:gs pos="50000">
                  <a:schemeClr val="folHlink">
                    <a:alpha val="20000"/>
                  </a:schemeClr>
                </a:gs>
                <a:gs pos="100000">
                  <a:schemeClr val="folHlink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41" name="Group 17"/>
            <p:cNvGrpSpPr>
              <a:grpSpLocks/>
            </p:cNvGrpSpPr>
            <p:nvPr userDrawn="1"/>
          </p:nvGrpSpPr>
          <p:grpSpPr bwMode="auto">
            <a:xfrm>
              <a:off x="4320" y="0"/>
              <a:ext cx="1440" cy="3113"/>
              <a:chOff x="4320" y="0"/>
              <a:chExt cx="1440" cy="3113"/>
            </a:xfrm>
          </p:grpSpPr>
          <p:sp>
            <p:nvSpPr>
              <p:cNvPr id="1042" name="Rectangle 18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3" name="Rectangle 19"/>
              <p:cNvSpPr>
                <a:spLocks noChangeArrowheads="1"/>
              </p:cNvSpPr>
              <p:nvPr userDrawn="1"/>
            </p:nvSpPr>
            <p:spPr bwMode="ltGray">
              <a:xfrm>
                <a:off x="5420" y="0"/>
                <a:ext cx="340" cy="2655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  <a:gs pos="5000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44" name="Rectangle 20"/>
              <p:cNvSpPr>
                <a:spLocks noChangeArrowheads="1"/>
              </p:cNvSpPr>
              <p:nvPr userDrawn="1"/>
            </p:nvSpPr>
            <p:spPr bwMode="ltGray">
              <a:xfrm>
                <a:off x="4320" y="0"/>
                <a:ext cx="1440" cy="3113"/>
              </a:xfrm>
              <a:prstGeom prst="rect">
                <a:avLst/>
              </a:prstGeom>
              <a:gradFill rotWithShape="1">
                <a:gsLst>
                  <a:gs pos="0">
                    <a:schemeClr val="folHlink">
                      <a:alpha val="20000"/>
                    </a:schemeClr>
                  </a:gs>
                  <a:gs pos="100000">
                    <a:schemeClr val="folHlink">
                      <a:gamma/>
                      <a:tint val="0"/>
                      <a:invGamma/>
                      <a:alpha val="0"/>
                    </a:scheme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1045" name="Group 21"/>
          <p:cNvGrpSpPr>
            <a:grpSpLocks/>
          </p:cNvGrpSpPr>
          <p:nvPr/>
        </p:nvGrpSpPr>
        <p:grpSpPr bwMode="auto">
          <a:xfrm>
            <a:off x="0" y="0"/>
            <a:ext cx="2286000" cy="5135563"/>
            <a:chOff x="0" y="0"/>
            <a:chExt cx="1440" cy="2340"/>
          </a:xfrm>
        </p:grpSpPr>
        <p:sp>
          <p:nvSpPr>
            <p:cNvPr id="1046" name="Rectangle 22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7" name="Rectangle 23"/>
            <p:cNvSpPr>
              <a:spLocks noChangeArrowheads="1"/>
            </p:cNvSpPr>
            <p:nvPr userDrawn="1"/>
          </p:nvSpPr>
          <p:spPr bwMode="ltGray">
            <a:xfrm>
              <a:off x="1338" y="0"/>
              <a:ext cx="102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8" name="Rectangle 24"/>
            <p:cNvSpPr>
              <a:spLocks noChangeArrowheads="1"/>
            </p:cNvSpPr>
            <p:nvPr userDrawn="1"/>
          </p:nvSpPr>
          <p:spPr bwMode="ltGray">
            <a:xfrm>
              <a:off x="0" y="0"/>
              <a:ext cx="486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  <a:alpha val="0"/>
                  </a:schemeClr>
                </a:gs>
                <a:gs pos="5000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49" name="Rectangle 25"/>
            <p:cNvSpPr>
              <a:spLocks noChangeArrowheads="1"/>
            </p:cNvSpPr>
            <p:nvPr userDrawn="1"/>
          </p:nvSpPr>
          <p:spPr bwMode="ltGray">
            <a:xfrm>
              <a:off x="0" y="0"/>
              <a:ext cx="1440" cy="2340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alpha val="20000"/>
                  </a:schemeClr>
                </a:gs>
                <a:gs pos="100000">
                  <a:schemeClr val="accent1">
                    <a:gamma/>
                    <a:tint val="0"/>
                    <a:invGamma/>
                    <a:alpha val="0"/>
                  </a:scheme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grpSp>
        <p:nvGrpSpPr>
          <p:cNvPr id="1069" name="Group 45"/>
          <p:cNvGrpSpPr>
            <a:grpSpLocks/>
          </p:cNvGrpSpPr>
          <p:nvPr/>
        </p:nvGrpSpPr>
        <p:grpSpPr bwMode="auto">
          <a:xfrm>
            <a:off x="0" y="0"/>
            <a:ext cx="9144000" cy="171450"/>
            <a:chOff x="0" y="0"/>
            <a:chExt cx="5760" cy="108"/>
          </a:xfrm>
        </p:grpSpPr>
        <p:sp>
          <p:nvSpPr>
            <p:cNvPr id="1050" name="Rectangle 26"/>
            <p:cNvSpPr>
              <a:spLocks noChangeArrowheads="1"/>
            </p:cNvSpPr>
            <p:nvPr userDrawn="1"/>
          </p:nvSpPr>
          <p:spPr bwMode="gray">
            <a:xfrm>
              <a:off x="0" y="0"/>
              <a:ext cx="1440" cy="108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1" name="Rectangle 27"/>
            <p:cNvSpPr>
              <a:spLocks noChangeArrowheads="1"/>
            </p:cNvSpPr>
            <p:nvPr userDrawn="1"/>
          </p:nvSpPr>
          <p:spPr bwMode="gray">
            <a:xfrm>
              <a:off x="1440" y="0"/>
              <a:ext cx="1441" cy="108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2" name="Rectangle 28"/>
            <p:cNvSpPr>
              <a:spLocks noChangeArrowheads="1"/>
            </p:cNvSpPr>
            <p:nvPr userDrawn="1"/>
          </p:nvSpPr>
          <p:spPr bwMode="gray">
            <a:xfrm>
              <a:off x="2882" y="0"/>
              <a:ext cx="1440" cy="108"/>
            </a:xfrm>
            <a:prstGeom prst="rect">
              <a:avLst/>
            </a:prstGeom>
            <a:solidFill>
              <a:schemeClr val="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53" name="Rectangle 29"/>
            <p:cNvSpPr>
              <a:spLocks noChangeArrowheads="1"/>
            </p:cNvSpPr>
            <p:nvPr userDrawn="1"/>
          </p:nvSpPr>
          <p:spPr bwMode="gray">
            <a:xfrm>
              <a:off x="4320" y="0"/>
              <a:ext cx="1440" cy="108"/>
            </a:xfrm>
            <a:prstGeom prst="rect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652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E221216E-CE01-4DD3-94A2-564AF9F3CC75}" type="datetimeFigureOut">
              <a:rPr lang="ru-RU" smtClean="0"/>
              <a:pPr/>
              <a:t>24.10.2014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31BB0D3-3D94-4F8F-BA83-5781AA6CA43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1070" name="Group 46"/>
          <p:cNvGrpSpPr>
            <a:grpSpLocks/>
          </p:cNvGrpSpPr>
          <p:nvPr/>
        </p:nvGrpSpPr>
        <p:grpSpPr bwMode="auto">
          <a:xfrm>
            <a:off x="0" y="176213"/>
            <a:ext cx="7696200" cy="1117600"/>
            <a:chOff x="0" y="111"/>
            <a:chExt cx="4848" cy="768"/>
          </a:xfrm>
        </p:grpSpPr>
        <p:sp>
          <p:nvSpPr>
            <p:cNvPr id="1063" name="Rectangle 39"/>
            <p:cNvSpPr>
              <a:spLocks noChangeArrowheads="1"/>
            </p:cNvSpPr>
            <p:nvPr userDrawn="1"/>
          </p:nvSpPr>
          <p:spPr bwMode="hidden">
            <a:xfrm rot="-5400000">
              <a:off x="2394" y="-1578"/>
              <a:ext cx="60" cy="4848"/>
            </a:xfrm>
            <a:prstGeom prst="rect">
              <a:avLst/>
            </a:prstGeom>
            <a:gradFill rotWithShape="1">
              <a:gsLst>
                <a:gs pos="0">
                  <a:srgbClr val="FFFFFF">
                    <a:gamma/>
                    <a:tint val="0"/>
                    <a:invGamma/>
                    <a:alpha val="0"/>
                  </a:srgbClr>
                </a:gs>
                <a:gs pos="50000">
                  <a:srgbClr val="FFFFFF">
                    <a:alpha val="35001"/>
                  </a:srgbClr>
                </a:gs>
                <a:gs pos="100000">
                  <a:srgbClr val="FFFFFF">
                    <a:gamma/>
                    <a:tint val="0"/>
                    <a:invGamma/>
                    <a:alpha val="0"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68" name="Group 44"/>
            <p:cNvGrpSpPr>
              <a:grpSpLocks/>
            </p:cNvGrpSpPr>
            <p:nvPr userDrawn="1"/>
          </p:nvGrpSpPr>
          <p:grpSpPr bwMode="auto">
            <a:xfrm>
              <a:off x="0" y="111"/>
              <a:ext cx="4327" cy="768"/>
              <a:chOff x="0" y="111"/>
              <a:chExt cx="4327" cy="768"/>
            </a:xfrm>
          </p:grpSpPr>
          <p:sp>
            <p:nvSpPr>
              <p:cNvPr id="1065" name="Rectangle 41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6" name="Rectangle 42"/>
              <p:cNvSpPr>
                <a:spLocks noChangeArrowheads="1"/>
              </p:cNvSpPr>
              <p:nvPr userDrawn="1"/>
            </p:nvSpPr>
            <p:spPr bwMode="hidden">
              <a:xfrm rot="-5400000">
                <a:off x="1754" y="-1643"/>
                <a:ext cx="181" cy="3690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gamma/>
                      <a:tint val="0"/>
                      <a:invGamma/>
                      <a:alpha val="0"/>
                    </a:srgbClr>
                  </a:gs>
                  <a:gs pos="5000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 userDrawn="1"/>
            </p:nvSpPr>
            <p:spPr bwMode="hidden">
              <a:xfrm rot="-5400000">
                <a:off x="1780" y="-1669"/>
                <a:ext cx="768" cy="4327"/>
              </a:xfrm>
              <a:prstGeom prst="rect">
                <a:avLst/>
              </a:prstGeom>
              <a:gradFill rotWithShape="1">
                <a:gsLst>
                  <a:gs pos="0">
                    <a:srgbClr val="FFFFFF">
                      <a:alpha val="35001"/>
                    </a:srgbClr>
                  </a:gs>
                  <a:gs pos="100000">
                    <a:srgbClr val="FFFFFF">
                      <a:gamma/>
                      <a:tint val="0"/>
                      <a:invGamma/>
                      <a:alpha val="0"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258763"/>
            <a:ext cx="7315200" cy="944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71" name="Rectangle 47"/>
          <p:cNvSpPr>
            <a:spLocks noChangeArrowheads="1"/>
          </p:cNvSpPr>
          <p:nvPr/>
        </p:nvSpPr>
        <p:spPr bwMode="gray">
          <a:xfrm>
            <a:off x="0" y="6751638"/>
            <a:ext cx="9144000" cy="106362"/>
          </a:xfrm>
          <a:prstGeom prst="rect">
            <a:avLst/>
          </a:prstGeom>
          <a:solidFill>
            <a:srgbClr val="C0C0C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484784"/>
            <a:ext cx="7380312" cy="2376264"/>
          </a:xfrm>
        </p:spPr>
        <p:txBody>
          <a:bodyPr/>
          <a:lstStyle/>
          <a:p>
            <a:r>
              <a:rPr lang="ru-RU" sz="4000" dirty="0" smtClean="0"/>
              <a:t>Познавательно-речевое развитие дошкольников</a:t>
            </a:r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2000" i="1" dirty="0" smtClean="0">
                <a:latin typeface="Georgia" pitchFamily="18" charset="0"/>
              </a:rPr>
              <a:t>(муниципальное методическое объединение ДОУ)</a:t>
            </a:r>
            <a:endParaRPr lang="ru-RU" sz="2000" i="1" dirty="0">
              <a:solidFill>
                <a:srgbClr val="003399"/>
              </a:solidFill>
              <a:latin typeface="Georgia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4005064"/>
            <a:ext cx="6400800" cy="342900"/>
          </a:xfrm>
        </p:spPr>
        <p:txBody>
          <a:bodyPr/>
          <a:lstStyle/>
          <a:p>
            <a:pPr algn="r"/>
            <a:r>
              <a:rPr lang="ru-RU" sz="1600" b="1" dirty="0" smtClean="0"/>
              <a:t>Панарина Наталья Александровна</a:t>
            </a:r>
          </a:p>
          <a:p>
            <a:pPr algn="r"/>
            <a:r>
              <a:rPr lang="ru-RU" sz="1600" b="1" dirty="0" smtClean="0"/>
              <a:t>Старший воспитатель</a:t>
            </a:r>
          </a:p>
          <a:p>
            <a:pPr algn="r"/>
            <a:r>
              <a:rPr lang="ru-RU" sz="1600" b="1" dirty="0" smtClean="0"/>
              <a:t>МБДОУ  детский  сад № 6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3491880" y="6021288"/>
            <a:ext cx="207473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ЗАТО Озерный 201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2" name="Picture 2" descr="делимся опытом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32240" y="188640"/>
            <a:ext cx="2124095" cy="2599791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323528" y="476672"/>
            <a:ext cx="77048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детский сад № 6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malch108 копия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 flipH="1">
            <a:off x="0" y="4005064"/>
            <a:ext cx="3131840" cy="281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27111804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764704"/>
            <a:ext cx="8712968" cy="865981"/>
          </a:xfrm>
        </p:spPr>
        <p:txBody>
          <a:bodyPr/>
          <a:lstStyle/>
          <a:p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400" dirty="0">
              <a:ln>
                <a:solidFill>
                  <a:srgbClr val="7030A0"/>
                </a:solidFill>
              </a:ln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285728"/>
            <a:ext cx="7643866" cy="62786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Критерием успешного продвижения ребёнка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является комплекс показателей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исследовательской деятельности к концу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дошкольного возраста. Ребенок:</a:t>
            </a:r>
            <a:endParaRPr lang="ru-RU" sz="2400" b="1" dirty="0" smtClean="0">
              <a:solidFill>
                <a:srgbClr val="002060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Проявляет интерес к предметам и явлениям, лежащим за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пределами конкретной ситуации, задает вопросы: "зачем?",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"почему?", "как?";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Обнаруживает стремление объяснить связь фактов, используя рассуждения ("потому что..");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Стремится к упорядочиванию,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систематизации конкретных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материалов, вещей (коллекции);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Проявляет интерес к символическим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"языкам": пытается самостоятельно «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читать" схемы, карты, чертежи и делать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что-то по ним (лепить, конструировать);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Самостоятельно составляет схемы,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карты, пиктограммы;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Записывает истории, наблюдения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(осваивает письмо как средство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b="1" dirty="0" smtClean="0">
                <a:solidFill>
                  <a:srgbClr val="003399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систематизации и коммуникации).</a:t>
            </a:r>
            <a:endParaRPr lang="ru-RU" b="1" dirty="0" smtClean="0">
              <a:solidFill>
                <a:srgbClr val="003399"/>
              </a:solidFill>
              <a:latin typeface="Arial" pitchFamily="34" charset="0"/>
            </a:endParaRPr>
          </a:p>
        </p:txBody>
      </p:sp>
      <p:pic>
        <p:nvPicPr>
          <p:cNvPr id="4" name="Picture 2" descr="C:\Documents and Settings\Admin\Мои документы\Занятие Суховой\DSCN011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6016" y="3212976"/>
            <a:ext cx="4286248" cy="321504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3" descr="E:\фото\DSCN3128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767736" y="188640"/>
            <a:ext cx="2376264" cy="21602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7315200" cy="944562"/>
          </a:xfrm>
        </p:spPr>
        <p:txBody>
          <a:bodyPr/>
          <a:lstStyle/>
          <a:p>
            <a:r>
              <a:rPr lang="ru-RU" dirty="0" smtClean="0">
                <a:solidFill>
                  <a:srgbClr val="003399"/>
                </a:solidFill>
              </a:rPr>
              <a:t/>
            </a:r>
            <a:br>
              <a:rPr lang="ru-RU" dirty="0" smtClean="0">
                <a:solidFill>
                  <a:srgbClr val="003399"/>
                </a:solidFill>
              </a:rPr>
            </a:br>
            <a:endParaRPr lang="ru-RU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0" y="1844824"/>
            <a:ext cx="86044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B673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142844" y="458021"/>
            <a:ext cx="8429684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Речь часто определяется как озвученная мысль или форма существования ребенка. Потому, заботясь о богатстве, активности, связности речи, мы решаем проблему продуктивности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мышления. По содержанию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речи, ее грамотности мы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судим об интеллектуальном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уровне дошкольника,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определяя его готовность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к школе, т.е., перефразируя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</a:rPr>
              <a:t>пословицу, можно сказать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“Встречают по одежке,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а провожают по уму, о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котором судят по речи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Georgia" pitchFamily="18" charset="0"/>
                <a:ea typeface="Times New Roman" pitchFamily="18" charset="0"/>
              </a:rPr>
              <a:t>человека”.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Georgia" pitchFamily="18" charset="0"/>
            </a:endParaRPr>
          </a:p>
        </p:txBody>
      </p:sp>
      <p:pic>
        <p:nvPicPr>
          <p:cNvPr id="104450" name="Picture 2" descr="K:\фото 24 октября\DSCN1516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14876" y="1714488"/>
            <a:ext cx="4258124" cy="3714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539552" y="1484784"/>
            <a:ext cx="7920880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Спасибо за внимание!  </a:t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b="1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ln>
                  <a:solidFill>
                    <a:srgbClr val="7030A0"/>
                  </a:solidFill>
                </a:ln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n>
                <a:solidFill>
                  <a:srgbClr val="7030A0"/>
                </a:solidFill>
              </a:ln>
              <a:solidFill>
                <a:srgbClr val="0070C0"/>
              </a:solidFill>
            </a:endParaRPr>
          </a:p>
        </p:txBody>
      </p:sp>
      <p:pic>
        <p:nvPicPr>
          <p:cNvPr id="102401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857356" y="2285992"/>
            <a:ext cx="5286412" cy="396480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7" name="Picture 1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188640"/>
            <a:ext cx="2265631" cy="16690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47864" y="258762"/>
            <a:ext cx="5796136" cy="2018109"/>
          </a:xfrm>
        </p:spPr>
        <p:txBody>
          <a:bodyPr/>
          <a:lstStyle/>
          <a:p>
            <a:pPr algn="r"/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/>
              <a:t/>
            </a:r>
            <a:br>
              <a:rPr lang="ru-RU" sz="2400" i="1" dirty="0" smtClean="0"/>
            </a:b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Прежде чем давать знания,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надо научить думать,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воспринимать, наблюдать.</a:t>
            </a:r>
            <a: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sz="2400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sz="2400" i="1" dirty="0" smtClean="0">
                <a:solidFill>
                  <a:srgbClr val="002060"/>
                </a:solidFill>
                <a:latin typeface="Georgia" pitchFamily="18" charset="0"/>
              </a:rPr>
              <a:t>В. Сухомлинский</a:t>
            </a:r>
            <a:r>
              <a:rPr lang="ru-RU" dirty="0" smtClean="0">
                <a:solidFill>
                  <a:srgbClr val="002060"/>
                </a:solidFill>
                <a:latin typeface="Georgia" pitchFamily="18" charset="0"/>
              </a:rPr>
              <a:t/>
            </a:r>
            <a:br>
              <a:rPr lang="ru-RU" dirty="0" smtClean="0">
                <a:solidFill>
                  <a:srgbClr val="002060"/>
                </a:solidFill>
                <a:latin typeface="Georgia" pitchFamily="18" charset="0"/>
              </a:rPr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79512" y="1798143"/>
            <a:ext cx="619268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Развитие познавательно – речевой деятельности является одним из важнейших разделов дошкольной педагогики и направлено на умственное развитие ребенка. Чем лучше будет организована познавательно – речевая деятельность детей, тем выше гарантии успешности школьного обучения.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rgbClr val="C00000"/>
                </a:solidFill>
              </a:rPr>
              <a:t>Познавательно – речевое развитие включает в себя несколько областей: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Познавательное развитие;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Речевое 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Социально-коммуникативное развитие; </a:t>
            </a:r>
          </a:p>
          <a:p>
            <a:pPr>
              <a:buFont typeface="Wingdings" pitchFamily="2" charset="2"/>
              <a:buChar char="Ø"/>
            </a:pPr>
            <a:r>
              <a:rPr lang="ru-RU" sz="2000" b="1" i="1" dirty="0" smtClean="0">
                <a:solidFill>
                  <a:srgbClr val="002060"/>
                </a:solidFill>
                <a:latin typeface="Georgia" pitchFamily="18" charset="0"/>
              </a:rPr>
              <a:t>Художественно -эстетическое развитие.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Georgia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156176" y="4077072"/>
            <a:ext cx="2843808" cy="2538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2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0" y="-12700"/>
            <a:ext cx="9161463" cy="687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7950" y="4676775"/>
            <a:ext cx="3384550" cy="199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2555776" y="188640"/>
            <a:ext cx="6588224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Цель:</a:t>
            </a:r>
          </a:p>
          <a:p>
            <a:r>
              <a:rPr lang="ru-RU" dirty="0" smtClean="0"/>
              <a:t> </a:t>
            </a:r>
            <a: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  <a:t>развивать у детей дошкольного возраста познавательно-речевые способности (восприятие, мышление, память, внимание, воображение), которые представляют собой разные формы ориентации ребенка в окружающем мире, в себе самом и регулируют его деятельность.</a:t>
            </a:r>
            <a:br>
              <a:rPr lang="ru-RU" sz="2800" b="1" i="1" dirty="0" smtClean="0">
                <a:solidFill>
                  <a:srgbClr val="002060"/>
                </a:solidFill>
                <a:latin typeface="Georgia" pitchFamily="18" charset="0"/>
                <a:cs typeface="Times New Roman" pitchFamily="18" charset="0"/>
              </a:rPr>
            </a:br>
            <a:endParaRPr lang="ru-RU" sz="2800" dirty="0">
              <a:solidFill>
                <a:srgbClr val="002060"/>
              </a:solidFill>
              <a:latin typeface="Georgia" pitchFamily="18" charset="0"/>
            </a:endParaRPr>
          </a:p>
        </p:txBody>
      </p:sp>
      <p:pic>
        <p:nvPicPr>
          <p:cNvPr id="7" name="Рисунок 2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134837" y="548680"/>
            <a:ext cx="2398429" cy="33123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51520" y="0"/>
            <a:ext cx="8712968" cy="72943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36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 воспитания: </a:t>
            </a:r>
            <a:endParaRPr lang="ru-RU" sz="36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2400" b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познавательную сферу детей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802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информацией через занятия, наблюдения, экспериментальную деятельность, речь.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err="1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Обогощать</a:t>
            </a: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эмоционально-чувственную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сферу детей в процессе непосредственного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7030A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общения с предметами, явлениями, людьми.</a:t>
            </a:r>
            <a:endParaRPr lang="ru-RU" sz="2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FB673F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Помочь упорядочить сведения об окружающем мире, формировать представления его целостности.</a:t>
            </a:r>
            <a:endParaRPr lang="ru-RU" sz="2400" b="1" dirty="0" smtClean="0">
              <a:solidFill>
                <a:srgbClr val="FB673F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99CC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Формировать бережное отношение к окружающему миру, закреплять положительные эмоции, умение их проявлять.</a:t>
            </a:r>
            <a:endParaRPr lang="ru-RU" sz="2400" b="1" dirty="0" smtClean="0">
              <a:solidFill>
                <a:srgbClr val="0099CC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0033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Создавать условия, способствующие выявлению и поддержанию интересов, проявления самостоятельности и познавательно-речевой деятельности.</a:t>
            </a:r>
            <a:endParaRPr lang="ru-RU" sz="2400" b="1" dirty="0" smtClean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57200" algn="l"/>
              </a:tabLst>
            </a:pPr>
            <a: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Поддерживать условия для развития познавательно-речевых процессов дошкольников во всех видах деятельности.</a:t>
            </a:r>
            <a:br>
              <a:rPr lang="ru-RU" sz="2400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ru-RU" sz="2400" dirty="0" smtClean="0">
                <a:solidFill>
                  <a:srgbClr val="008020"/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</a:br>
            <a:endParaRPr lang="ru-RU" sz="2400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84132" y="188640"/>
            <a:ext cx="2559868" cy="26319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wheel spokes="3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Rectangle 1"/>
          <p:cNvSpPr>
            <a:spLocks noChangeArrowheads="1"/>
          </p:cNvSpPr>
          <p:nvPr/>
        </p:nvSpPr>
        <p:spPr bwMode="auto">
          <a:xfrm>
            <a:off x="0" y="126351"/>
            <a:ext cx="9144000" cy="6432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Вся работа строится на следующих принципах: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интеграции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позволяет  знакомить детей с разными областями знаний, тесно связанных между собой.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принцип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деятельности 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rgbClr val="002060"/>
                </a:solidFill>
                <a:ea typeface="Calibri" pitchFamily="34" charset="0"/>
                <a:cs typeface="Times New Roman" pitchFamily="18" charset="0"/>
              </a:rPr>
              <a:t>интерактивности</a:t>
            </a:r>
            <a:r>
              <a:rPr kumimoji="0" lang="ru-RU" sz="2400" b="1" i="1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предоставляет ребенку возможность реализовывать разные виды детской деятельности, поддерживать детскую инициативу.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научности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подразумевает, что все сведения должны достоверно объяснять различные процессы, явления на доступном и в то же время научном уровне.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</a:t>
            </a:r>
            <a:r>
              <a:rPr kumimoji="0" lang="ru-RU" sz="2400" b="1" i="1" u="none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природосообразности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позволяет учитывать психофизиологические особенности детей каждого возраста, следовать объективным законам их развития и создавать условия для раскрытия личностного потенциала ребенка;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принцип партнерства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связан тесно с реализацией прав ребенка, обеспечивает тесное сотрудничество взрослых и детей.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>
    <p:pull dir="l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K:\100NIKON\DSCN1404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9512" y="3212976"/>
            <a:ext cx="4896544" cy="33123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611560" y="1392635"/>
            <a:ext cx="853244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Наглядные -  наблюдения, рассматривание картин, демонстрация фильмов, презентаций, слайдов и т.д.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Практические – упражнения, игры, эксперименты и опты,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моделирование, проектная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деятельность.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Словесные – рассказ, чтение,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вопросы, беседы,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использование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lang="ru-RU" sz="2000" b="1" i="1" dirty="0" smtClean="0">
                <a:solidFill>
                  <a:srgbClr val="008020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художественного слова.</a:t>
            </a:r>
            <a:b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rgbClr val="008020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</a:b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Georgia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260648"/>
            <a:ext cx="88204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Приемы и технологии, используемые в ДОУ при формировании познавательно-речевой деятельности детей:</a:t>
            </a:r>
            <a:endParaRPr lang="ru-RU" sz="2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5778" name="Object 2"/>
          <p:cNvGraphicFramePr>
            <a:graphicFrameLocks noChangeAspect="1"/>
          </p:cNvGraphicFramePr>
          <p:nvPr/>
        </p:nvGraphicFramePr>
        <p:xfrm>
          <a:off x="179512" y="1"/>
          <a:ext cx="8784976" cy="7990960"/>
        </p:xfrm>
        <a:graphic>
          <a:graphicData uri="http://schemas.openxmlformats.org/presentationml/2006/ole">
            <p:oleObj spid="_x0000_s75778" name="Document" r:id="rId3" imgW="7307364" imgH="9447819" progId="Word.Document.8">
              <p:embed/>
            </p:oleObj>
          </a:graphicData>
        </a:graphic>
      </p:graphicFrame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i="1" dirty="0">
              <a:solidFill>
                <a:srgbClr val="0033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5076056" y="167824"/>
            <a:ext cx="406794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Georgia" pitchFamily="18" charset="0"/>
                <a:ea typeface="Times New Roman" pitchFamily="18" charset="0"/>
                <a:cs typeface="Times New Roman" pitchFamily="18" charset="0"/>
              </a:rPr>
              <a:t>«Что я слышу — забываю. Что я вижу — я помню. Что я делаю — я понимаю».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rgbClr val="333333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Конфуций.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" descr="http://russian.cri.cn/mmsource/images/2009/12/04/juanshu-2a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260648"/>
            <a:ext cx="2195736" cy="12420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07504" y="1628800"/>
            <a:ext cx="6157918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ru-RU" sz="2400" b="1" dirty="0" smtClean="0">
                <a:solidFill>
                  <a:srgbClr val="002060"/>
                </a:solidFill>
              </a:rPr>
              <a:t>Доступные и интересные дошкольникам типы исследований: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3399"/>
                </a:solidFill>
              </a:rPr>
              <a:t>Опыты (экспериментирование).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3399"/>
                </a:solidFill>
              </a:rPr>
              <a:t>Коллекционирование (классификационная работа).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3399"/>
                </a:solidFill>
              </a:rPr>
              <a:t>Путешествие по карте.</a:t>
            </a:r>
          </a:p>
          <a:p>
            <a:pPr lvl="0">
              <a:lnSpc>
                <a:spcPct val="150000"/>
              </a:lnSpc>
              <a:buFont typeface="Wingdings" pitchFamily="2" charset="2"/>
              <a:buChar char="Ø"/>
            </a:pPr>
            <a:r>
              <a:rPr lang="ru-RU" b="1" i="1" dirty="0" smtClean="0">
                <a:solidFill>
                  <a:srgbClr val="003399"/>
                </a:solidFill>
              </a:rPr>
              <a:t>Путешествие по «Назад в прошлое".</a:t>
            </a:r>
          </a:p>
          <a:p>
            <a:pPr>
              <a:lnSpc>
                <a:spcPct val="150000"/>
              </a:lnSpc>
              <a:buFont typeface="Arial" charset="0"/>
              <a:buNone/>
            </a:pPr>
            <a:endParaRPr lang="ru-RU" dirty="0" smtClean="0"/>
          </a:p>
        </p:txBody>
      </p:sp>
      <p:pic>
        <p:nvPicPr>
          <p:cNvPr id="7" name="Рисунок 6" descr="J:\100NIKON\DSCN3467.JPG"/>
          <p:cNvPicPr/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932040" y="3068960"/>
            <a:ext cx="3960440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J:\100NIKON\DSCN3473.JPG"/>
          <p:cNvPicPr/>
          <p:nvPr/>
        </p:nvPicPr>
        <p:blipFill>
          <a:blip r:embed="rId4" cstate="screen"/>
          <a:srcRect l="-603"/>
          <a:stretch>
            <a:fillRect/>
          </a:stretch>
        </p:blipFill>
        <p:spPr bwMode="auto">
          <a:xfrm>
            <a:off x="395536" y="4509120"/>
            <a:ext cx="2808312" cy="22322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spd="med">
    <p:comb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57200" y="258763"/>
            <a:ext cx="1828784" cy="944562"/>
          </a:xfrm>
          <a:gradFill rotWithShape="0">
            <a:gsLst>
              <a:gs pos="0">
                <a:srgbClr val="FDEADA">
                  <a:alpha val="0"/>
                </a:srgbClr>
              </a:gs>
              <a:gs pos="39999">
                <a:srgbClr val="FAC090">
                  <a:alpha val="23999"/>
                </a:srgbClr>
              </a:gs>
              <a:gs pos="70000">
                <a:srgbClr val="E46C0A">
                  <a:alpha val="41999"/>
                </a:srgbClr>
              </a:gs>
              <a:gs pos="100000">
                <a:srgbClr val="FF0000">
                  <a:alpha val="59999"/>
                </a:srgbClr>
              </a:gs>
            </a:gsLst>
          </a:gra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solidFill>
                <a:schemeClr val="bg1"/>
              </a:solidFill>
              <a:effectLst/>
            </a:endParaRPr>
          </a:p>
        </p:txBody>
      </p:sp>
      <p:sp>
        <p:nvSpPr>
          <p:cNvPr id="52227" name="Rectangle 3"/>
          <p:cNvSpPr>
            <a:spLocks noGrp="1"/>
          </p:cNvSpPr>
          <p:nvPr>
            <p:ph type="body" idx="4294967295"/>
          </p:nvPr>
        </p:nvSpPr>
        <p:spPr>
          <a:xfrm>
            <a:off x="179513" y="188640"/>
            <a:ext cx="8535892" cy="6383631"/>
          </a:xfrm>
        </p:spPr>
        <p:txBody>
          <a:bodyPr/>
          <a:lstStyle/>
          <a:p>
            <a:pPr>
              <a:buNone/>
            </a:pPr>
            <a:r>
              <a:rPr lang="ru-RU" sz="2400" dirty="0" smtClean="0">
                <a:solidFill>
                  <a:srgbClr val="002060"/>
                </a:solidFill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</a:rPr>
              <a:t>Исследовательская деятельность, как стержневая, может быть "обрамлена" другими видами деятельности. Возможны следующие сочетания:</a:t>
            </a:r>
          </a:p>
          <a:p>
            <a:pPr lvl="0"/>
            <a:r>
              <a:rPr lang="ru-RU" sz="2000" b="1" i="1" dirty="0" smtClean="0">
                <a:latin typeface="Georgia" pitchFamily="18" charset="0"/>
              </a:rPr>
              <a:t>Чтение небольшого художественного произведения, водящего в конкретную тему - затем собственно исследовательская деятельность.</a:t>
            </a:r>
          </a:p>
          <a:p>
            <a:pPr lvl="0"/>
            <a:r>
              <a:rPr lang="ru-RU" sz="2000" b="1" i="1" dirty="0" smtClean="0">
                <a:latin typeface="Georgia" pitchFamily="18" charset="0"/>
              </a:rPr>
              <a:t>Исследовательская деятельность - затем продуктивная деятельность, продолжающая тему.</a:t>
            </a:r>
          </a:p>
          <a:p>
            <a:pPr lvl="0"/>
            <a:r>
              <a:rPr lang="ru-RU" sz="2000" b="1" i="1" dirty="0" smtClean="0">
                <a:latin typeface="Georgia" pitchFamily="18" charset="0"/>
              </a:rPr>
              <a:t>Исследовательская деятельность - затем сюжетно-ролевая игра.</a:t>
            </a:r>
          </a:p>
          <a:p>
            <a:pPr>
              <a:lnSpc>
                <a:spcPct val="90000"/>
              </a:lnSpc>
              <a:buFont typeface="Arial" charset="0"/>
              <a:buNone/>
            </a:pPr>
            <a:endParaRPr lang="ru-RU" b="0" dirty="0" smtClean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screen">
            <a:extLst/>
          </a:blip>
          <a:stretch>
            <a:fillRect/>
          </a:stretch>
        </p:blipFill>
        <p:spPr>
          <a:xfrm>
            <a:off x="4357686" y="3714752"/>
            <a:ext cx="4288173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screen">
            <a:extLst/>
          </a:blip>
          <a:srcRect/>
          <a:stretch/>
        </p:blipFill>
        <p:spPr>
          <a:xfrm>
            <a:off x="142844" y="4110758"/>
            <a:ext cx="4239196" cy="274724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med">
    <p:spli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6">
                                            <p:txEl>
                                              <p:charRg st="4294967295" end="429496729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6" grpId="0"/>
      <p:bldP spid="52227" grpId="0" build="p"/>
    </p:bldLst>
  </p:timing>
</p:sld>
</file>

<file path=ppt/theme/theme1.xml><?xml version="1.0" encoding="utf-8"?>
<a:theme xmlns:a="http://schemas.openxmlformats.org/drawingml/2006/main" name="Тема1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CA304"/>
      </a:accent1>
      <a:accent2>
        <a:srgbClr val="E1595C"/>
      </a:accent2>
      <a:accent3>
        <a:srgbClr val="FFFFFF"/>
      </a:accent3>
      <a:accent4>
        <a:srgbClr val="000000"/>
      </a:accent4>
      <a:accent5>
        <a:srgbClr val="FDCEAA"/>
      </a:accent5>
      <a:accent6>
        <a:srgbClr val="CC5053"/>
      </a:accent6>
      <a:hlink>
        <a:srgbClr val="80E05A"/>
      </a:hlink>
      <a:folHlink>
        <a:srgbClr val="4BA5E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CA304"/>
        </a:accent1>
        <a:accent2>
          <a:srgbClr val="E1595C"/>
        </a:accent2>
        <a:accent3>
          <a:srgbClr val="FFFFFF"/>
        </a:accent3>
        <a:accent4>
          <a:srgbClr val="000000"/>
        </a:accent4>
        <a:accent5>
          <a:srgbClr val="FDCEAA"/>
        </a:accent5>
        <a:accent6>
          <a:srgbClr val="CC5053"/>
        </a:accent6>
        <a:hlink>
          <a:srgbClr val="80E05A"/>
        </a:hlink>
        <a:folHlink>
          <a:srgbClr val="4BA5E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6491EA"/>
        </a:accent1>
        <a:accent2>
          <a:srgbClr val="EB943D"/>
        </a:accent2>
        <a:accent3>
          <a:srgbClr val="FFFFFF"/>
        </a:accent3>
        <a:accent4>
          <a:srgbClr val="000000"/>
        </a:accent4>
        <a:accent5>
          <a:srgbClr val="B8C7F3"/>
        </a:accent5>
        <a:accent6>
          <a:srgbClr val="D58636"/>
        </a:accent6>
        <a:hlink>
          <a:srgbClr val="4DBF9C"/>
        </a:hlink>
        <a:folHlink>
          <a:srgbClr val="D0C93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86D092"/>
        </a:accent1>
        <a:accent2>
          <a:srgbClr val="55B5D3"/>
        </a:accent2>
        <a:accent3>
          <a:srgbClr val="FFFFFF"/>
        </a:accent3>
        <a:accent4>
          <a:srgbClr val="000000"/>
        </a:accent4>
        <a:accent5>
          <a:srgbClr val="C3E4C7"/>
        </a:accent5>
        <a:accent6>
          <a:srgbClr val="4CA4BF"/>
        </a:accent6>
        <a:hlink>
          <a:srgbClr val="C389EF"/>
        </a:hlink>
        <a:folHlink>
          <a:srgbClr val="E5B63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Тема1</Template>
  <TotalTime>2005</TotalTime>
  <Words>409</Words>
  <Application>Microsoft Office PowerPoint</Application>
  <PresentationFormat>Экран (4:3)</PresentationFormat>
  <Paragraphs>90</Paragraphs>
  <Slides>12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Тема1</vt:lpstr>
      <vt:lpstr>Document</vt:lpstr>
      <vt:lpstr>Познавательно-речевое развитие дошкольников (муниципальное методическое объединение ДОУ)</vt:lpstr>
      <vt:lpstr>  Прежде чем давать знания, надо научить думать, воспринимать, наблюдать. В. Сухомлинский   </vt:lpstr>
      <vt:lpstr>Слайд 3</vt:lpstr>
      <vt:lpstr>Слайд 4</vt:lpstr>
      <vt:lpstr>Слайд 5</vt:lpstr>
      <vt:lpstr>Слайд 6</vt:lpstr>
      <vt:lpstr>Слайд 7</vt:lpstr>
      <vt:lpstr>           </vt:lpstr>
      <vt:lpstr>Слайд 9</vt:lpstr>
      <vt:lpstr>         </vt:lpstr>
      <vt:lpstr> 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Стратегические ориентиры в развитии системы дошкольного образования.</dc:title>
  <dc:creator>Галина Дмитриевна</dc:creator>
  <cp:lastModifiedBy>Microsoft_</cp:lastModifiedBy>
  <cp:revision>172</cp:revision>
  <dcterms:created xsi:type="dcterms:W3CDTF">2011-04-01T03:47:02Z</dcterms:created>
  <dcterms:modified xsi:type="dcterms:W3CDTF">2014-10-24T18:28:43Z</dcterms:modified>
</cp:coreProperties>
</file>