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AB2CA-F35E-48DF-9AC5-156F76B373B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5DE29-550A-4DCB-8D1B-C37977830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5C2A-3901-4CA0-A1CA-9ACA87AD80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1A1A-31B3-4A92-97FD-F2BD24C39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5C2A-3901-4CA0-A1CA-9ACA87AD80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1A1A-31B3-4A92-97FD-F2BD24C39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5C2A-3901-4CA0-A1CA-9ACA87AD80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1A1A-31B3-4A92-97FD-F2BD24C39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5C2A-3901-4CA0-A1CA-9ACA87AD80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1A1A-31B3-4A92-97FD-F2BD24C39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5C2A-3901-4CA0-A1CA-9ACA87AD80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1A1A-31B3-4A92-97FD-F2BD24C39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5C2A-3901-4CA0-A1CA-9ACA87AD80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1A1A-31B3-4A92-97FD-F2BD24C39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5C2A-3901-4CA0-A1CA-9ACA87AD80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1A1A-31B3-4A92-97FD-F2BD24C39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5C2A-3901-4CA0-A1CA-9ACA87AD80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1A1A-31B3-4A92-97FD-F2BD24C39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5C2A-3901-4CA0-A1CA-9ACA87AD80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1A1A-31B3-4A92-97FD-F2BD24C39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5C2A-3901-4CA0-A1CA-9ACA87AD80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1A1A-31B3-4A92-97FD-F2BD24C39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5C2A-3901-4CA0-A1CA-9ACA87AD80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1A1A-31B3-4A92-97FD-F2BD24C39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5C2A-3901-4CA0-A1CA-9ACA87AD80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E1A1A-31B3-4A92-97FD-F2BD24C39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9036496" cy="1512167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                       Сюжетно-ролевые игры в</a:t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smtClean="0">
                <a:solidFill>
                  <a:srgbClr val="7030A0"/>
                </a:solidFill>
              </a:rPr>
              <a:t> </a:t>
            </a:r>
            <a:r>
              <a:rPr lang="ru-RU" sz="4800" dirty="0" smtClean="0">
                <a:solidFill>
                  <a:srgbClr val="7030A0"/>
                </a:solidFill>
              </a:rPr>
              <a:t>                  ДОУ</a:t>
            </a:r>
            <a:r>
              <a:rPr lang="ru-RU" sz="4800" dirty="0" smtClean="0">
                <a:solidFill>
                  <a:srgbClr val="7030A0"/>
                </a:solidFill>
              </a:rPr>
              <a:t>        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47251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1. Значение игры для развития дошкольников.</a:t>
            </a:r>
          </a:p>
          <a:p>
            <a:pPr algn="l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2. Характеристика сюжетно-ролевой игры.</a:t>
            </a:r>
          </a:p>
          <a:p>
            <a:pPr algn="l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Структура сюжетно-ролевой игры.</a:t>
            </a:r>
          </a:p>
          <a:p>
            <a:pPr algn="l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4. Организация и руководство сюжетно-ролевой игрой.</a:t>
            </a:r>
          </a:p>
          <a:p>
            <a:pPr algn="l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5. Условия и исследователи сюжетно-ролевой игры.</a:t>
            </a:r>
          </a:p>
          <a:p>
            <a:pPr algn="l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6. Новые подходы.</a:t>
            </a:r>
          </a:p>
          <a:p>
            <a:pPr algn="l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7. Этапы формирования игры.</a:t>
            </a:r>
          </a:p>
          <a:p>
            <a:pPr algn="l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8. Типы сюжетов.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лексей\Pictures\clip2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22440" cy="21328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7687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txBody>
          <a:bodyPr vert="horz" wrap="none" lIns="81643" tIns="40817" rIns="81643" bIns="40817" anchor="t" anchorCtr="0" compatLnSpc="0"/>
          <a:lstStyle/>
          <a:p>
            <a:pPr algn="just" defTabSz="829452" hangingPunct="0">
              <a:spcBef>
                <a:spcPts val="4762"/>
              </a:spcBef>
              <a:spcAft>
                <a:spcPts val="4581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defTabSz="829452" hangingPunct="0">
              <a:spcBef>
                <a:spcPts val="1343"/>
              </a:spcBef>
              <a:spcAft>
                <a:spcPts val="1161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dirty="0" smtClean="0">
                <a:solidFill>
                  <a:schemeClr val="accent6"/>
                </a:solidFill>
                <a:latin typeface="Arial" pitchFamily="18"/>
                <a:ea typeface="Microsoft YaHei" pitchFamily="2"/>
                <a:cs typeface="Mangal" pitchFamily="2"/>
              </a:rPr>
              <a:t>Первый подход-традиционный.</a:t>
            </a:r>
          </a:p>
          <a:p>
            <a:pPr algn="ctr" defTabSz="829452" hangingPunct="0">
              <a:spcBef>
                <a:spcPts val="1343"/>
              </a:spcBef>
              <a:spcAft>
                <a:spcPts val="1161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solidFill>
                  <a:schemeClr val="accent6"/>
                </a:solidFill>
                <a:latin typeface="Arial" pitchFamily="18"/>
                <a:ea typeface="Microsoft YaHei" pitchFamily="2"/>
                <a:cs typeface="Mangal" pitchFamily="2"/>
              </a:rPr>
              <a:t>(</a:t>
            </a:r>
            <a:r>
              <a:rPr lang="en-US" sz="2000" b="1" dirty="0" smtClean="0">
                <a:solidFill>
                  <a:schemeClr val="accent6"/>
                </a:solidFill>
                <a:latin typeface="Arial" pitchFamily="18"/>
                <a:ea typeface="Microsoft YaHei" pitchFamily="2"/>
                <a:cs typeface="Mangal" pitchFamily="2"/>
              </a:rPr>
              <a:t>Д.В. Менджерицкая, Р.И. Жуковская, А.П. Усова.</a:t>
            </a:r>
            <a:r>
              <a:rPr lang="ru-RU" sz="2000" b="1" dirty="0" smtClean="0">
                <a:solidFill>
                  <a:schemeClr val="accent6"/>
                </a:solidFill>
                <a:latin typeface="Arial" pitchFamily="18"/>
                <a:ea typeface="Microsoft YaHei" pitchFamily="2"/>
                <a:cs typeface="Mangal" pitchFamily="2"/>
              </a:rPr>
              <a:t>)</a:t>
            </a:r>
            <a:endParaRPr lang="en-US" sz="2000" b="1" dirty="0" smtClean="0">
              <a:solidFill>
                <a:schemeClr val="accent6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defTabSz="829452" hangingPunct="0">
              <a:spcBef>
                <a:spcPts val="1343"/>
              </a:spcBef>
              <a:spcAft>
                <a:spcPts val="1161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2263537"/>
            <a:ext cx="4283968" cy="459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283968" y="2276872"/>
            <a:ext cx="4906019" cy="4581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227687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txBody>
          <a:bodyPr vert="horz" wrap="none" lIns="81643" tIns="40817" rIns="81643" bIns="40817" anchor="t" anchorCtr="0" compatLnSpc="0"/>
          <a:lstStyle/>
          <a:p>
            <a:pPr algn="ctr" defTabSz="829452" hangingPunct="0">
              <a:spcBef>
                <a:spcPts val="1079"/>
              </a:spcBef>
              <a:spcAft>
                <a:spcPts val="898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1" dirty="0" smtClea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defTabSz="829452" hangingPunct="0">
              <a:spcBef>
                <a:spcPts val="1079"/>
              </a:spcBef>
              <a:spcAft>
                <a:spcPts val="898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dirty="0" smtClean="0">
                <a:solidFill>
                  <a:srgbClr val="92D050"/>
                </a:solidFill>
                <a:latin typeface="Arial" pitchFamily="18"/>
                <a:ea typeface="Microsoft YaHei" pitchFamily="2"/>
                <a:cs typeface="Mangal" pitchFamily="2"/>
              </a:rPr>
              <a:t>Второй подход. </a:t>
            </a:r>
          </a:p>
          <a:p>
            <a:pPr algn="ctr" defTabSz="829452" hangingPunct="0">
              <a:spcBef>
                <a:spcPts val="1079"/>
              </a:spcBef>
              <a:spcAft>
                <a:spcPts val="898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92D050"/>
                </a:solidFill>
                <a:latin typeface="Arial" pitchFamily="18"/>
                <a:ea typeface="Microsoft YaHei" pitchFamily="2"/>
                <a:cs typeface="Mangal" pitchFamily="2"/>
              </a:rPr>
              <a:t>(</a:t>
            </a:r>
            <a:r>
              <a:rPr lang="en-US" b="1" dirty="0" smtClean="0">
                <a:solidFill>
                  <a:srgbClr val="92D050"/>
                </a:solidFill>
                <a:latin typeface="Arial" pitchFamily="18"/>
                <a:ea typeface="Microsoft YaHei" pitchFamily="2"/>
                <a:cs typeface="Mangal" pitchFamily="2"/>
              </a:rPr>
              <a:t>Н.Я. Михайленко и Н.А. Коротковой.</a:t>
            </a:r>
            <a:r>
              <a:rPr lang="ru-RU" b="1" dirty="0" smtClean="0">
                <a:solidFill>
                  <a:srgbClr val="92D050"/>
                </a:solidFill>
                <a:latin typeface="Arial" pitchFamily="18"/>
                <a:ea typeface="Microsoft YaHei" pitchFamily="2"/>
                <a:cs typeface="Mangal" pitchFamily="2"/>
              </a:rPr>
              <a:t>)</a:t>
            </a:r>
            <a:r>
              <a:rPr lang="en-US" b="1" dirty="0" smtClean="0">
                <a:solidFill>
                  <a:srgbClr val="92D05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endParaRPr lang="ru-RU" b="1" dirty="0" smtClean="0">
              <a:solidFill>
                <a:srgbClr val="92D05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defTabSz="829452" hangingPunct="0">
              <a:spcBef>
                <a:spcPts val="1079"/>
              </a:spcBef>
              <a:spcAft>
                <a:spcPts val="898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dirty="0" smtClea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defTabSz="829452" hangingPunct="0">
              <a:spcBef>
                <a:spcPts val="1079"/>
              </a:spcBef>
              <a:spcAft>
                <a:spcPts val="898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2060848"/>
            <a:ext cx="4506405" cy="479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499993" y="2060848"/>
            <a:ext cx="4644007" cy="479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к сюжетно-ролевым играм.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Pictures\1294275031_resize-of-resize-of-90014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1628800"/>
            <a:ext cx="4052317" cy="4464496"/>
          </a:xfrm>
          <a:prstGeom prst="rect">
            <a:avLst/>
          </a:prstGeom>
          <a:noFill/>
        </p:spPr>
      </p:pic>
      <p:pic>
        <p:nvPicPr>
          <p:cNvPr id="1027" name="Picture 3" descr="C:\Users\алексей\Pictures\image_thumb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05499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Исследователи сюжетно-ролевой игры.</a:t>
            </a:r>
            <a:endParaRPr lang="ru-RU" dirty="0"/>
          </a:p>
        </p:txBody>
      </p:sp>
      <p:pic>
        <p:nvPicPr>
          <p:cNvPr id="3074" name="Picture 2" descr="C:\Users\алексей\Pictures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1562100" cy="2324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37890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Рубинштейн С.Л.</a:t>
            </a:r>
            <a:endParaRPr lang="ru-RU" dirty="0"/>
          </a:p>
        </p:txBody>
      </p:sp>
      <p:pic>
        <p:nvPicPr>
          <p:cNvPr id="3075" name="Picture 3" descr="C:\Users\алексей\Pictures\Zaporozh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789040"/>
            <a:ext cx="1858268" cy="22483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23728" y="60932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Запорожец А.В.</a:t>
            </a:r>
            <a:endParaRPr lang="ru-RU" dirty="0"/>
          </a:p>
        </p:txBody>
      </p:sp>
      <p:pic>
        <p:nvPicPr>
          <p:cNvPr id="3076" name="Picture 4" descr="C:\Users\алексей\Pictures\250px-Эльконин_Дании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484784"/>
            <a:ext cx="2016224" cy="23042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55976" y="38610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Эльконин Д.Б.</a:t>
            </a:r>
            <a:endParaRPr lang="ru-RU" dirty="0"/>
          </a:p>
        </p:txBody>
      </p:sp>
      <p:pic>
        <p:nvPicPr>
          <p:cNvPr id="3077" name="Picture 5" descr="C:\Users\алексей\Pictures\леонтьев а.н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89040"/>
            <a:ext cx="2016224" cy="22322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44208" y="60212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Леонтьев А.Н.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формирования сюжетно-ролевой игры.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       1этап: формируется предметно-игровой способ игры.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                      (1,5 – 3 лет.)</a:t>
            </a:r>
          </a:p>
          <a:p>
            <a:r>
              <a:rPr lang="ru-RU" sz="2000" dirty="0" err="1" smtClean="0"/>
              <a:t>Оооооооо</a:t>
            </a:r>
            <a:r>
              <a:rPr lang="ru-RU" sz="2000" dirty="0" smtClean="0"/>
              <a:t>                                                                                                            </a:t>
            </a:r>
          </a:p>
        </p:txBody>
      </p:sp>
      <p:pic>
        <p:nvPicPr>
          <p:cNvPr id="2050" name="Picture 2" descr="C:\Users\алексей\Pictures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411760" cy="1748526"/>
          </a:xfrm>
          <a:prstGeom prst="rect">
            <a:avLst/>
          </a:prstGeom>
          <a:noFill/>
        </p:spPr>
      </p:pic>
      <p:pic>
        <p:nvPicPr>
          <p:cNvPr id="2053" name="Picture 5" descr="C:\Users\алексей\Pictures\73ca4e428c8f5bffc7383d6e40e1607c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93673"/>
            <a:ext cx="2411759" cy="1864327"/>
          </a:xfrm>
          <a:prstGeom prst="rect">
            <a:avLst/>
          </a:prstGeom>
          <a:noFill/>
        </p:spPr>
      </p:pic>
      <p:pic>
        <p:nvPicPr>
          <p:cNvPr id="2052" name="Picture 4" descr="C:\Users\алексей\Pictures\34e1d0f77b66_p22_p22_img_3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2411759" cy="18653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83768" y="321297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 этап: формируется ролевой способ игры.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                         (3 – 5 лет.)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5085184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 этап: формируется  сюжето-сложение.</a:t>
            </a:r>
          </a:p>
          <a:p>
            <a:r>
              <a:rPr lang="ru-RU" sz="2000" dirty="0" smtClean="0"/>
              <a:t>                               (5 – 7 лет.)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dirty="0" smtClean="0"/>
              <a:t>Типы сюжетов.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sz="2000" dirty="0" smtClean="0"/>
              <a:t>1тип: </a:t>
            </a:r>
            <a:r>
              <a:rPr lang="ru-RU" sz="2000" dirty="0" err="1" smtClean="0"/>
              <a:t>однотемные</a:t>
            </a:r>
            <a:r>
              <a:rPr lang="ru-RU" sz="2000" dirty="0" smtClean="0"/>
              <a:t>, </a:t>
            </a:r>
            <a:r>
              <a:rPr lang="ru-RU" sz="2000" dirty="0" err="1" smtClean="0"/>
              <a:t>одноперсонажные</a:t>
            </a:r>
            <a:r>
              <a:rPr lang="ru-RU" sz="2000" dirty="0" smtClean="0"/>
              <a:t> игры.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 (мама, папа, доктор…..)</a:t>
            </a:r>
            <a:endParaRPr lang="ru-RU" sz="2000" dirty="0"/>
          </a:p>
        </p:txBody>
      </p:sp>
      <p:pic>
        <p:nvPicPr>
          <p:cNvPr id="3075" name="Picture 3" descr="C:\Users\алексей\Pictures\34e1d0f77b66_p22_p22_img_3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2699792" cy="2016224"/>
          </a:xfrm>
          <a:prstGeom prst="rect">
            <a:avLst/>
          </a:prstGeom>
          <a:noFill/>
        </p:spPr>
      </p:pic>
      <p:pic>
        <p:nvPicPr>
          <p:cNvPr id="3076" name="Picture 4" descr="C:\Users\алексей\Pictures\73ca4e428c8f5bffc7383d6e40e1607c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797152"/>
            <a:ext cx="2749807" cy="2060848"/>
          </a:xfrm>
          <a:prstGeom prst="rect">
            <a:avLst/>
          </a:prstGeom>
          <a:noFill/>
        </p:spPr>
      </p:pic>
      <p:pic>
        <p:nvPicPr>
          <p:cNvPr id="3077" name="Picture 5" descr="C:\Users\алексей\Pictures\SANY6693.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2699791" cy="171406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15816" y="278092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 тип: </a:t>
            </a:r>
            <a:r>
              <a:rPr lang="ru-RU" sz="2000" dirty="0" err="1" smtClean="0"/>
              <a:t>многотемные</a:t>
            </a:r>
            <a:r>
              <a:rPr lang="ru-RU" sz="2000" dirty="0" smtClean="0"/>
              <a:t>,  </a:t>
            </a:r>
            <a:r>
              <a:rPr lang="ru-RU" sz="2000" dirty="0" err="1" smtClean="0"/>
              <a:t>многоперсонажные</a:t>
            </a:r>
            <a:r>
              <a:rPr lang="ru-RU" sz="2000" dirty="0" smtClean="0"/>
              <a:t> игры.</a:t>
            </a:r>
          </a:p>
          <a:p>
            <a:r>
              <a:rPr lang="ru-RU" sz="2000" dirty="0" smtClean="0"/>
              <a:t>  (продавец, покупатель, покупатель…..)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486916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 тип: сюжето-сложение.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(капитан, матрос, доктор……)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сюжетно-ролевой игры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ексей\Pictures\73ca4e428c8f5bffc7383d6e40e1607c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851920" cy="2448272"/>
          </a:xfrm>
          <a:prstGeom prst="rect">
            <a:avLst/>
          </a:prstGeom>
          <a:noFill/>
        </p:spPr>
      </p:pic>
      <p:pic>
        <p:nvPicPr>
          <p:cNvPr id="1026" name="Picture 2" descr="C:\Users\алексей\Pictures\1366024775_izobrazhenie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3851920" cy="2852936"/>
          </a:xfrm>
          <a:prstGeom prst="rect">
            <a:avLst/>
          </a:prstGeom>
          <a:noFill/>
        </p:spPr>
      </p:pic>
      <p:pic>
        <p:nvPicPr>
          <p:cNvPr id="1027" name="Picture 3" descr="C:\Users\алексей\Pictures\1366024796_izobrazhenie-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149080"/>
            <a:ext cx="5292080" cy="2708920"/>
          </a:xfrm>
          <a:prstGeom prst="rect">
            <a:avLst/>
          </a:prstGeom>
          <a:noFill/>
        </p:spPr>
      </p:pic>
      <p:pic>
        <p:nvPicPr>
          <p:cNvPr id="1028" name="Picture 4" descr="C:\Users\алексей\Pictures\igra1-7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556793"/>
            <a:ext cx="529208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ей\Pictures\1366024775_izobrazheni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ей\Pictures\1366024796_izobrazhenie-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081"/>
            <a:ext cx="9164108" cy="6873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ей\Pictures\igra1-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43"/>
            <a:ext cx="9155788" cy="6859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5E222B"/>
                </a:solidFill>
                <a:latin typeface="Times New Roman" pitchFamily="18" charset="0"/>
                <a:cs typeface="Times New Roman" pitchFamily="18" charset="0"/>
              </a:rPr>
              <a:t>Структура сюжетно-ролевой игры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71472" y="2214554"/>
            <a:ext cx="7929618" cy="1214446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Сюжетно-ролевая игра имеет следующие структурные компоненты: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488" y="3571876"/>
            <a:ext cx="335758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4429132"/>
            <a:ext cx="335758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5357826"/>
            <a:ext cx="335758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" name="Рисунок 15" descr="1314863337_2011-08-31_220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3714752"/>
            <a:ext cx="2209800" cy="2143140"/>
          </a:xfrm>
          <a:prstGeom prst="flowChartAlternateProcess">
            <a:avLst/>
          </a:prstGeom>
        </p:spPr>
      </p:pic>
      <p:pic>
        <p:nvPicPr>
          <p:cNvPr id="17" name="Рисунок 16" descr="1314863441_2011-08-31_220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643314"/>
            <a:ext cx="2000264" cy="2200275"/>
          </a:xfrm>
          <a:prstGeom prst="flowChartAlternateProcess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2500306"/>
            <a:ext cx="3571900" cy="21431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Бытовые 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(игры в семью, детский сад)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04" y="4929174"/>
            <a:ext cx="5429288" cy="19288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Общественные 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(игры в празднование Дня рождения города, в библиотеку, школу и т.д.).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28" y="2500306"/>
            <a:ext cx="3929090" cy="21431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Производственные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отражающие профессиональный труд людей (игры в больницу, магазин и т. д.)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85720" y="714356"/>
            <a:ext cx="8501122" cy="157163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5E2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Сюжеты игр разнообразны. </a:t>
            </a:r>
            <a:br>
              <a:rPr lang="ru-RU" sz="4000" b="1" dirty="0" smtClean="0">
                <a:solidFill>
                  <a:srgbClr val="5E2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5E2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Условно их делят на: </a:t>
            </a:r>
            <a:endParaRPr lang="ru-RU" sz="4000" dirty="0"/>
          </a:p>
        </p:txBody>
      </p: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 rot="5400000">
            <a:off x="2107389" y="2250273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322231" y="2250273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2"/>
          </p:cNvCxnSpPr>
          <p:nvPr/>
        </p:nvCxnSpPr>
        <p:spPr>
          <a:xfrm rot="16200000" flipH="1" flipV="1">
            <a:off x="3098592" y="3491508"/>
            <a:ext cx="283966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5E222B"/>
                </a:solidFill>
                <a:latin typeface="Times New Roman" pitchFamily="18" charset="0"/>
                <a:cs typeface="Times New Roman" pitchFamily="18" charset="0"/>
              </a:rPr>
              <a:t>Таким образом, главными структурными компонентами творческой сюжетно-ролевой игры являются:</a:t>
            </a:r>
            <a:endParaRPr lang="ru-RU" sz="2800" b="1" dirty="0">
              <a:solidFill>
                <a:srgbClr val="5E22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3300" b="1" dirty="0" smtClean="0">
                <a:solidFill>
                  <a:srgbClr val="5E222B"/>
                </a:solidFill>
                <a:latin typeface="Times New Roman" pitchFamily="18" charset="0"/>
                <a:cs typeface="Times New Roman" pitchFamily="18" charset="0"/>
              </a:rPr>
              <a:t>Сюжет-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который представляет собой отражение ребенком окружающей его действительности;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>
                <a:solidFill>
                  <a:srgbClr val="5E222B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то, что воспроизводится ребенком в качестве центрального и характерного момента деятельности и отношений между взрослыми в их деятельности, и развитие и усложнение, которого осуществляется последующим направлениям: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 усиление целенаправленности, а значит, и последовательности, связанности изображаемого;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постепенный переход от развернутой игровой ситуации к свернутой, обобщение изображаемого в игре (использование условных и символических действий, словесных замещений);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>
                <a:solidFill>
                  <a:srgbClr val="5E222B"/>
                </a:solidFill>
                <a:latin typeface="Times New Roman" pitchFamily="18" charset="0"/>
                <a:cs typeface="Times New Roman" pitchFamily="18" charset="0"/>
              </a:rPr>
              <a:t>Роль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средство реализации сюжета.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1446550"/>
          </a:xfrm>
          <a:blipFill>
            <a:blip r:embed="rId3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 marL="195933" indent="-326555"/>
            <a:r>
              <a:rPr lang="en-US" dirty="0">
                <a:solidFill>
                  <a:srgbClr val="002060"/>
                </a:solidFill>
              </a:rPr>
              <a:t>Новые подходы в сюжетно-ролевых играх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672045" y="2707298"/>
            <a:ext cx="7636073" cy="584775"/>
          </a:xfrm>
        </p:spPr>
        <p:txBody>
          <a:bodyPr anchor="ctr" anchorCtr="1">
            <a:spAutoFit/>
          </a:bodyPr>
          <a:lstStyle/>
          <a:p>
            <a:pPr marL="195933" indent="-195933" algn="ctr">
              <a:buNone/>
            </a:pPr>
            <a:endParaRPr lang="en-US" dirty="0">
              <a:solidFill>
                <a:srgbClr val="99284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1772816"/>
            <a:ext cx="4191284" cy="508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211960" y="1772816"/>
            <a:ext cx="4932040" cy="508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306</Words>
  <Application>Microsoft Office PowerPoint</Application>
  <PresentationFormat>Экран (4:3)</PresentationFormat>
  <Paragraphs>56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   Сюжетно-ролевые игры в                    ДОУ        </vt:lpstr>
      <vt:lpstr>Характеристика сюжетно-ролевой игры</vt:lpstr>
      <vt:lpstr>Слайд 3</vt:lpstr>
      <vt:lpstr>Слайд 4</vt:lpstr>
      <vt:lpstr>Слайд 5</vt:lpstr>
      <vt:lpstr>Структура сюжетно-ролевой игры </vt:lpstr>
      <vt:lpstr>Слайд 7</vt:lpstr>
      <vt:lpstr>Таким образом, главными структурными компонентами творческой сюжетно-ролевой игры являются:</vt:lpstr>
      <vt:lpstr>Новые подходы в сюжетно-ролевых играх</vt:lpstr>
      <vt:lpstr>Слайд 10</vt:lpstr>
      <vt:lpstr>Слайд 11</vt:lpstr>
      <vt:lpstr>Условия к сюжетно-ролевым играм.</vt:lpstr>
      <vt:lpstr>Исследователи сюжетно-ролевой игры.</vt:lpstr>
      <vt:lpstr>Этапы формирования сюжетно-ролевой игры.</vt:lpstr>
      <vt:lpstr>Типы сюжетов.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Сюжетно-ролевые игры в ДОУ</dc:title>
  <dc:creator>алексей</dc:creator>
  <cp:lastModifiedBy>алексей</cp:lastModifiedBy>
  <cp:revision>19</cp:revision>
  <dcterms:created xsi:type="dcterms:W3CDTF">2014-04-04T18:01:52Z</dcterms:created>
  <dcterms:modified xsi:type="dcterms:W3CDTF">2014-04-06T11:18:58Z</dcterms:modified>
</cp:coreProperties>
</file>