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5" r:id="rId4"/>
    <p:sldId id="280" r:id="rId5"/>
    <p:sldId id="275" r:id="rId6"/>
    <p:sldId id="276" r:id="rId7"/>
    <p:sldId id="279" r:id="rId8"/>
    <p:sldId id="281" r:id="rId9"/>
    <p:sldId id="282" r:id="rId10"/>
    <p:sldId id="283" r:id="rId11"/>
    <p:sldId id="284" r:id="rId12"/>
    <p:sldId id="285" r:id="rId13"/>
    <p:sldId id="286" r:id="rId14"/>
    <p:sldId id="287" r:id="rId15"/>
    <p:sldId id="288" r:id="rId16"/>
    <p:sldId id="292" r:id="rId17"/>
    <p:sldId id="293" r:id="rId18"/>
    <p:sldId id="289" r:id="rId19"/>
    <p:sldId id="29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6" d="100"/>
          <a:sy n="36" d="100"/>
        </p:scale>
        <p:origin x="-979"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24.01.2015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24.01.2015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24.01.2015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24.01.2015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928662" y="1785926"/>
            <a:ext cx="7529538" cy="1714512"/>
          </a:xfrm>
        </p:spPr>
        <p:txBody>
          <a:bodyPr>
            <a:normAutofit/>
          </a:bodyPr>
          <a:lstStyle/>
          <a:p>
            <a:pPr algn="ctr"/>
            <a:r>
              <a:rPr lang="ru-RU" sz="4800" dirty="0" smtClean="0">
                <a:solidFill>
                  <a:srgbClr val="FFFF00"/>
                </a:solidFill>
                <a:latin typeface="+mn-lt"/>
              </a:rPr>
              <a:t>Внедрение ФГОС ДО </a:t>
            </a:r>
            <a:br>
              <a:rPr lang="ru-RU" sz="4800" dirty="0" smtClean="0">
                <a:solidFill>
                  <a:srgbClr val="FFFF00"/>
                </a:solidFill>
                <a:latin typeface="+mn-lt"/>
              </a:rPr>
            </a:br>
            <a:r>
              <a:rPr lang="ru-RU" sz="4800" dirty="0" smtClean="0">
                <a:solidFill>
                  <a:srgbClr val="FFFF00"/>
                </a:solidFill>
                <a:latin typeface="+mn-lt"/>
              </a:rPr>
              <a:t>во </a:t>
            </a:r>
            <a:r>
              <a:rPr lang="en-US" sz="4800" dirty="0" smtClean="0">
                <a:solidFill>
                  <a:srgbClr val="FFFF00"/>
                </a:solidFill>
                <a:latin typeface="+mn-lt"/>
              </a:rPr>
              <a:t>II</a:t>
            </a:r>
            <a:r>
              <a:rPr lang="ru-RU" sz="4800" dirty="0" smtClean="0">
                <a:solidFill>
                  <a:srgbClr val="FFFF00"/>
                </a:solidFill>
                <a:latin typeface="+mn-lt"/>
              </a:rPr>
              <a:t> младшей группе</a:t>
            </a:r>
            <a:endParaRPr lang="ru-RU" sz="4800" dirty="0">
              <a:solidFill>
                <a:srgbClr val="FFFF00"/>
              </a:solidFill>
              <a:latin typeface="+mn-lt"/>
            </a:endParaRPr>
          </a:p>
        </p:txBody>
      </p:sp>
      <p:sp>
        <p:nvSpPr>
          <p:cNvPr id="5" name="Подзаголовок 4"/>
          <p:cNvSpPr>
            <a:spLocks noGrp="1"/>
          </p:cNvSpPr>
          <p:nvPr>
            <p:ph type="subTitle" idx="1"/>
          </p:nvPr>
        </p:nvSpPr>
        <p:spPr>
          <a:xfrm>
            <a:off x="2286000" y="4500570"/>
            <a:ext cx="6172200" cy="1874352"/>
          </a:xfrm>
        </p:spPr>
        <p:txBody>
          <a:bodyPr>
            <a:normAutofit lnSpcReduction="10000"/>
          </a:bodyPr>
          <a:lstStyle/>
          <a:p>
            <a:pPr algn="r"/>
            <a:r>
              <a:rPr lang="ru-RU" sz="2400" dirty="0" smtClean="0"/>
              <a:t>Автор: Тищенко А.Н.</a:t>
            </a:r>
          </a:p>
          <a:p>
            <a:pPr algn="r"/>
            <a:endParaRPr lang="ru-RU" dirty="0" smtClean="0"/>
          </a:p>
          <a:p>
            <a:pPr algn="r"/>
            <a:endParaRPr lang="ru-RU" dirty="0" smtClean="0"/>
          </a:p>
          <a:p>
            <a:pPr algn="ctr"/>
            <a:r>
              <a:rPr lang="ru-RU" dirty="0" smtClean="0"/>
              <a:t>с.Самарское, 2014 год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972452" cy="1582726"/>
          </a:xfrm>
        </p:spPr>
        <p:txBody>
          <a:bodyPr>
            <a:noAutofit/>
          </a:bodyPr>
          <a:lstStyle/>
          <a:p>
            <a:r>
              <a:rPr lang="ru-RU" sz="2400" dirty="0" smtClean="0">
                <a:solidFill>
                  <a:schemeClr val="tx1"/>
                </a:solidFill>
                <a:latin typeface="+mn-lt"/>
                <a:cs typeface="Times New Roman" pitchFamily="18" charset="0"/>
              </a:rPr>
              <a:t>Для развития мелкой моторики создан уголок, где есть специальные дидактические игры и игрушки (вкладыши, пирамидки, шнуровки и т.д.)</a:t>
            </a:r>
            <a:endParaRPr lang="ru-RU" sz="2400" dirty="0">
              <a:solidFill>
                <a:schemeClr val="tx1"/>
              </a:solidFill>
              <a:latin typeface="+mn-lt"/>
              <a:cs typeface="Times New Roman" pitchFamily="18" charset="0"/>
            </a:endParaRPr>
          </a:p>
        </p:txBody>
      </p:sp>
      <p:pic>
        <p:nvPicPr>
          <p:cNvPr id="5" name="Содержимое 4" descr="SAM_2272.JPG"/>
          <p:cNvPicPr>
            <a:picLocks noGrp="1" noChangeAspect="1"/>
          </p:cNvPicPr>
          <p:nvPr>
            <p:ph sz="half" idx="1"/>
          </p:nvPr>
        </p:nvPicPr>
        <p:blipFill>
          <a:blip r:embed="rId2" cstate="print"/>
          <a:stretch>
            <a:fillRect/>
          </a:stretch>
        </p:blipFill>
        <p:spPr>
          <a:xfrm rot="5400000">
            <a:off x="2495539" y="2647941"/>
            <a:ext cx="4038600" cy="30289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358246" cy="1582726"/>
          </a:xfrm>
        </p:spPr>
        <p:txBody>
          <a:bodyPr>
            <a:normAutofit/>
          </a:bodyPr>
          <a:lstStyle/>
          <a:p>
            <a:r>
              <a:rPr lang="ru-RU" sz="2200" dirty="0" smtClean="0">
                <a:solidFill>
                  <a:schemeClr val="tx1"/>
                </a:solidFill>
                <a:latin typeface="Times New Roman" pitchFamily="18" charset="0"/>
                <a:cs typeface="Times New Roman" pitchFamily="18" charset="0"/>
              </a:rPr>
              <a:t>Для создания жизнерадостного настроения, пробуждения стремления  к общению со взрослыми и сверстниками в группе есть игрушки, отражающие  реальную жизнь – это оборудование для сюжетно-ролевых игр</a:t>
            </a:r>
            <a:endParaRPr lang="ru-RU" dirty="0">
              <a:solidFill>
                <a:schemeClr val="tx1"/>
              </a:solidFill>
            </a:endParaRPr>
          </a:p>
        </p:txBody>
      </p:sp>
      <p:pic>
        <p:nvPicPr>
          <p:cNvPr id="5" name="Содержимое 4" descr="SAM_2275.JPG"/>
          <p:cNvPicPr>
            <a:picLocks noGrp="1" noChangeAspect="1"/>
          </p:cNvPicPr>
          <p:nvPr>
            <p:ph sz="half" idx="1"/>
          </p:nvPr>
        </p:nvPicPr>
        <p:blipFill>
          <a:blip r:embed="rId2" cstate="print"/>
          <a:stretch>
            <a:fillRect/>
          </a:stretch>
        </p:blipFill>
        <p:spPr>
          <a:xfrm>
            <a:off x="285720" y="2000240"/>
            <a:ext cx="2833707" cy="2125280"/>
          </a:xfrm>
        </p:spPr>
      </p:pic>
      <p:pic>
        <p:nvPicPr>
          <p:cNvPr id="8" name="Содержимое 7" descr="SAM_2276.JPG"/>
          <p:cNvPicPr>
            <a:picLocks noGrp="1" noChangeAspect="1"/>
          </p:cNvPicPr>
          <p:nvPr>
            <p:ph sz="half" idx="2"/>
          </p:nvPr>
        </p:nvPicPr>
        <p:blipFill>
          <a:blip r:embed="rId3" cstate="print"/>
          <a:stretch>
            <a:fillRect/>
          </a:stretch>
        </p:blipFill>
        <p:spPr>
          <a:xfrm>
            <a:off x="3000364" y="2857496"/>
            <a:ext cx="2928958" cy="2196719"/>
          </a:xfrm>
        </p:spPr>
      </p:pic>
      <p:pic>
        <p:nvPicPr>
          <p:cNvPr id="1026" name="Picture 2" descr="C:\Users\Кирилл\Desktop\Новая папка\SAM_2281.JPG"/>
          <p:cNvPicPr>
            <a:picLocks noChangeAspect="1" noChangeArrowheads="1"/>
          </p:cNvPicPr>
          <p:nvPr/>
        </p:nvPicPr>
        <p:blipFill>
          <a:blip r:embed="rId4" cstate="print"/>
          <a:srcRect/>
          <a:stretch>
            <a:fillRect/>
          </a:stretch>
        </p:blipFill>
        <p:spPr bwMode="auto">
          <a:xfrm>
            <a:off x="5834070" y="4286256"/>
            <a:ext cx="2952771" cy="221457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7972452" cy="1500198"/>
          </a:xfrm>
        </p:spPr>
        <p:txBody>
          <a:bodyPr>
            <a:noAutofit/>
          </a:bodyPr>
          <a:lstStyle/>
          <a:p>
            <a:pPr algn="ctr"/>
            <a:r>
              <a:rPr lang="ru-RU" sz="3200" dirty="0" smtClean="0">
                <a:solidFill>
                  <a:schemeClr val="tx1"/>
                </a:solidFill>
                <a:latin typeface="+mn-lt"/>
                <a:cs typeface="Times New Roman" pitchFamily="18" charset="0"/>
              </a:rPr>
              <a:t>Разнообразные конструктивные и строительные наборы (напольные, настольные)</a:t>
            </a:r>
            <a:endParaRPr lang="ru-RU" sz="3200" dirty="0">
              <a:solidFill>
                <a:schemeClr val="tx1"/>
              </a:solidFill>
              <a:latin typeface="+mn-lt"/>
              <a:cs typeface="Times New Roman" pitchFamily="18" charset="0"/>
            </a:endParaRPr>
          </a:p>
        </p:txBody>
      </p:sp>
      <p:pic>
        <p:nvPicPr>
          <p:cNvPr id="5" name="Содержимое 4" descr="SAM_2274.JPG"/>
          <p:cNvPicPr>
            <a:picLocks noGrp="1" noChangeAspect="1"/>
          </p:cNvPicPr>
          <p:nvPr>
            <p:ph sz="half" idx="1"/>
          </p:nvPr>
        </p:nvPicPr>
        <p:blipFill>
          <a:blip r:embed="rId2" cstate="print"/>
          <a:stretch>
            <a:fillRect/>
          </a:stretch>
        </p:blipFill>
        <p:spPr>
          <a:xfrm>
            <a:off x="2643174" y="2643182"/>
            <a:ext cx="4038600" cy="30289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4429156" cy="1439850"/>
          </a:xfrm>
        </p:spPr>
        <p:txBody>
          <a:bodyPr>
            <a:normAutofit fontScale="90000"/>
          </a:bodyPr>
          <a:lstStyle/>
          <a:p>
            <a:r>
              <a:rPr lang="ru-RU" sz="2400" dirty="0" smtClean="0">
                <a:solidFill>
                  <a:schemeClr val="tx1"/>
                </a:solidFill>
                <a:latin typeface="+mn-lt"/>
                <a:cs typeface="Times New Roman" pitchFamily="18" charset="0"/>
              </a:rPr>
              <a:t>Для накопления детьми опыта изобразительной деятельности создана «Творческая мастерская»</a:t>
            </a:r>
            <a:endParaRPr lang="ru-RU" sz="2400" dirty="0">
              <a:solidFill>
                <a:schemeClr val="tx1"/>
              </a:solidFill>
              <a:latin typeface="+mn-lt"/>
              <a:cs typeface="Times New Roman" pitchFamily="18" charset="0"/>
            </a:endParaRPr>
          </a:p>
        </p:txBody>
      </p:sp>
      <p:pic>
        <p:nvPicPr>
          <p:cNvPr id="5" name="Содержимое 4" descr="SAM_2273.JPG"/>
          <p:cNvPicPr>
            <a:picLocks noGrp="1" noChangeAspect="1"/>
          </p:cNvPicPr>
          <p:nvPr>
            <p:ph sz="half" idx="1"/>
          </p:nvPr>
        </p:nvPicPr>
        <p:blipFill>
          <a:blip r:embed="rId2" cstate="print"/>
          <a:stretch>
            <a:fillRect/>
          </a:stretch>
        </p:blipFill>
        <p:spPr>
          <a:xfrm rot="5400000">
            <a:off x="333345" y="2381243"/>
            <a:ext cx="3619525" cy="2714644"/>
          </a:xfrm>
        </p:spPr>
      </p:pic>
      <p:pic>
        <p:nvPicPr>
          <p:cNvPr id="6" name="Содержимое 5" descr="SAM_2093.JPG"/>
          <p:cNvPicPr>
            <a:picLocks noGrp="1" noChangeAspect="1"/>
          </p:cNvPicPr>
          <p:nvPr>
            <p:ph sz="half" idx="2"/>
          </p:nvPr>
        </p:nvPicPr>
        <p:blipFill>
          <a:blip r:embed="rId3" cstate="print"/>
          <a:stretch>
            <a:fillRect/>
          </a:stretch>
        </p:blipFill>
        <p:spPr>
          <a:xfrm>
            <a:off x="4714876" y="3500438"/>
            <a:ext cx="4038600" cy="3028950"/>
          </a:xfrm>
        </p:spPr>
      </p:pic>
      <p:sp>
        <p:nvSpPr>
          <p:cNvPr id="7" name="TextBox 6"/>
          <p:cNvSpPr txBox="1"/>
          <p:nvPr/>
        </p:nvSpPr>
        <p:spPr>
          <a:xfrm>
            <a:off x="4643438" y="1500174"/>
            <a:ext cx="4000528" cy="1938992"/>
          </a:xfrm>
          <a:prstGeom prst="rect">
            <a:avLst/>
          </a:prstGeom>
          <a:noFill/>
        </p:spPr>
        <p:txBody>
          <a:bodyPr wrap="square" rtlCol="0">
            <a:spAutoFit/>
          </a:bodyPr>
          <a:lstStyle/>
          <a:p>
            <a:r>
              <a:rPr lang="ru-RU" sz="2400" dirty="0" smtClean="0"/>
              <a:t>Для того, чтобы родители могли видеть результаты творческой деятельности детей  создан  уголок «Наше творчество»</a:t>
            </a:r>
            <a:endParaRPr lang="ru-RU"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3286148" cy="511156"/>
          </a:xfrm>
        </p:spPr>
        <p:txBody>
          <a:bodyPr>
            <a:normAutofit/>
          </a:bodyPr>
          <a:lstStyle/>
          <a:p>
            <a:pPr algn="ctr"/>
            <a:r>
              <a:rPr lang="ru-RU" sz="2400" dirty="0" smtClean="0">
                <a:solidFill>
                  <a:schemeClr val="tx1"/>
                </a:solidFill>
                <a:latin typeface="+mn-lt"/>
                <a:cs typeface="Times New Roman" pitchFamily="18" charset="0"/>
              </a:rPr>
              <a:t>Центр книги</a:t>
            </a:r>
            <a:endParaRPr lang="ru-RU" sz="2400" dirty="0">
              <a:solidFill>
                <a:schemeClr val="tx1"/>
              </a:solidFill>
              <a:latin typeface="+mn-lt"/>
              <a:cs typeface="Times New Roman" pitchFamily="18" charset="0"/>
            </a:endParaRPr>
          </a:p>
        </p:txBody>
      </p:sp>
      <p:pic>
        <p:nvPicPr>
          <p:cNvPr id="5" name="Содержимое 4" descr="SAM_2278.JPG"/>
          <p:cNvPicPr>
            <a:picLocks noGrp="1" noChangeAspect="1"/>
          </p:cNvPicPr>
          <p:nvPr>
            <p:ph sz="half" idx="1"/>
          </p:nvPr>
        </p:nvPicPr>
        <p:blipFill>
          <a:blip r:embed="rId2" cstate="print"/>
          <a:stretch>
            <a:fillRect/>
          </a:stretch>
        </p:blipFill>
        <p:spPr>
          <a:xfrm rot="5400000">
            <a:off x="114272" y="1314432"/>
            <a:ext cx="3657600" cy="2743200"/>
          </a:xfrm>
        </p:spPr>
      </p:pic>
      <p:pic>
        <p:nvPicPr>
          <p:cNvPr id="6" name="Содержимое 5" descr="SAM_2279.JPG"/>
          <p:cNvPicPr>
            <a:picLocks noGrp="1" noChangeAspect="1"/>
          </p:cNvPicPr>
          <p:nvPr>
            <p:ph sz="half" idx="2"/>
          </p:nvPr>
        </p:nvPicPr>
        <p:blipFill>
          <a:blip r:embed="rId3" cstate="print"/>
          <a:stretch>
            <a:fillRect/>
          </a:stretch>
        </p:blipFill>
        <p:spPr>
          <a:xfrm>
            <a:off x="4357686" y="3214686"/>
            <a:ext cx="4038600" cy="3028950"/>
          </a:xfrm>
        </p:spPr>
      </p:pic>
      <p:sp>
        <p:nvSpPr>
          <p:cNvPr id="7" name="TextBox 6"/>
          <p:cNvSpPr txBox="1"/>
          <p:nvPr/>
        </p:nvSpPr>
        <p:spPr>
          <a:xfrm>
            <a:off x="3714744" y="928670"/>
            <a:ext cx="4857784" cy="2308324"/>
          </a:xfrm>
          <a:prstGeom prst="rect">
            <a:avLst/>
          </a:prstGeom>
          <a:noFill/>
        </p:spPr>
        <p:txBody>
          <a:bodyPr wrap="square" rtlCol="0">
            <a:spAutoFit/>
          </a:bodyPr>
          <a:lstStyle/>
          <a:p>
            <a:r>
              <a:rPr lang="ru-RU" sz="2400" dirty="0" smtClean="0"/>
              <a:t>Расположен рядом с центром  театрализованной деятельности, где есть уголок </a:t>
            </a:r>
            <a:r>
              <a:rPr lang="ru-RU" sz="2400" dirty="0" err="1" smtClean="0"/>
              <a:t>ряжения</a:t>
            </a:r>
            <a:r>
              <a:rPr lang="ru-RU" sz="2400" dirty="0" smtClean="0"/>
              <a:t>, в котором дети могут менять свой облик и наблюдать за этими изменениями.</a:t>
            </a:r>
            <a:endParaRPr lang="ru-RU"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58204" cy="1143008"/>
          </a:xfrm>
        </p:spPr>
        <p:txBody>
          <a:bodyPr>
            <a:normAutofit/>
          </a:bodyPr>
          <a:lstStyle/>
          <a:p>
            <a:pPr algn="ctr"/>
            <a:r>
              <a:rPr lang="ru-RU" sz="2400" dirty="0" smtClean="0">
                <a:solidFill>
                  <a:schemeClr val="tx1"/>
                </a:solidFill>
                <a:latin typeface="+mn-lt"/>
                <a:cs typeface="Times New Roman" pitchFamily="18" charset="0"/>
              </a:rPr>
              <a:t>Для того, чтобы дети лучше ориентировались в мире природы в «Центре Познания» создан «Уголок природы»</a:t>
            </a:r>
            <a:endParaRPr lang="ru-RU" sz="2400" dirty="0">
              <a:solidFill>
                <a:schemeClr val="tx1"/>
              </a:solidFill>
              <a:latin typeface="+mn-lt"/>
              <a:cs typeface="Times New Roman" pitchFamily="18" charset="0"/>
            </a:endParaRPr>
          </a:p>
        </p:txBody>
      </p:sp>
      <p:pic>
        <p:nvPicPr>
          <p:cNvPr id="5" name="Содержимое 4" descr="SAM_2277.JPG"/>
          <p:cNvPicPr>
            <a:picLocks noGrp="1" noChangeAspect="1"/>
          </p:cNvPicPr>
          <p:nvPr>
            <p:ph sz="half" idx="1"/>
          </p:nvPr>
        </p:nvPicPr>
        <p:blipFill>
          <a:blip r:embed="rId2" cstate="print"/>
          <a:stretch>
            <a:fillRect/>
          </a:stretch>
        </p:blipFill>
        <p:spPr>
          <a:xfrm rot="5400000">
            <a:off x="2614602" y="2600316"/>
            <a:ext cx="3657600" cy="27432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800" dirty="0" smtClean="0">
                <a:solidFill>
                  <a:schemeClr val="tx1"/>
                </a:solidFill>
                <a:latin typeface="+mn-lt"/>
              </a:rPr>
              <a:t>Для того, чтобы дети могли выполнять элементарные трудовые поручения, в группе есть уголок дежурных</a:t>
            </a:r>
            <a:endParaRPr lang="ru-RU" sz="2800" dirty="0">
              <a:solidFill>
                <a:schemeClr val="tx1"/>
              </a:solidFill>
              <a:latin typeface="+mn-lt"/>
            </a:endParaRPr>
          </a:p>
        </p:txBody>
      </p:sp>
      <p:pic>
        <p:nvPicPr>
          <p:cNvPr id="5" name="Содержимое 4" descr="SAM_2298.JPG"/>
          <p:cNvPicPr>
            <a:picLocks noGrp="1" noChangeAspect="1"/>
          </p:cNvPicPr>
          <p:nvPr>
            <p:ph sz="half" idx="1"/>
          </p:nvPr>
        </p:nvPicPr>
        <p:blipFill>
          <a:blip r:embed="rId2" cstate="print"/>
          <a:stretch>
            <a:fillRect/>
          </a:stretch>
        </p:blipFill>
        <p:spPr>
          <a:xfrm rot="5400000">
            <a:off x="2209787" y="2719379"/>
            <a:ext cx="4038600" cy="302895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chemeClr val="tx1"/>
                </a:solidFill>
                <a:latin typeface="+mn-lt"/>
              </a:rPr>
              <a:t>Для того, чтобы дети могли расслабиться, уединиться в группе есть «Уголок  уединения»</a:t>
            </a:r>
            <a:endParaRPr lang="ru-RU" sz="2400" dirty="0">
              <a:solidFill>
                <a:schemeClr val="tx1"/>
              </a:solidFill>
              <a:latin typeface="+mn-lt"/>
            </a:endParaRPr>
          </a:p>
        </p:txBody>
      </p:sp>
      <p:pic>
        <p:nvPicPr>
          <p:cNvPr id="5" name="Содержимое 4" descr="SAM_2292.JPG"/>
          <p:cNvPicPr>
            <a:picLocks noGrp="1" noChangeAspect="1"/>
          </p:cNvPicPr>
          <p:nvPr>
            <p:ph sz="half" idx="1"/>
          </p:nvPr>
        </p:nvPicPr>
        <p:blipFill>
          <a:blip r:embed="rId2" cstate="print"/>
          <a:stretch>
            <a:fillRect/>
          </a:stretch>
        </p:blipFill>
        <p:spPr>
          <a:xfrm rot="5400000">
            <a:off x="457200" y="2623344"/>
            <a:ext cx="4038600" cy="3028950"/>
          </a:xfrm>
        </p:spPr>
      </p:pic>
      <p:pic>
        <p:nvPicPr>
          <p:cNvPr id="7" name="Содержимое 6" descr="SAM_2291.JPG"/>
          <p:cNvPicPr>
            <a:picLocks noGrp="1" noChangeAspect="1"/>
          </p:cNvPicPr>
          <p:nvPr>
            <p:ph sz="half" idx="2"/>
          </p:nvPr>
        </p:nvPicPr>
        <p:blipFill>
          <a:blip r:embed="rId3" cstate="print"/>
          <a:stretch>
            <a:fillRect/>
          </a:stretch>
        </p:blipFill>
        <p:spPr>
          <a:xfrm rot="5400000">
            <a:off x="4648200" y="2623344"/>
            <a:ext cx="4038600" cy="30289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90" cy="1797040"/>
          </a:xfrm>
        </p:spPr>
        <p:txBody>
          <a:bodyPr>
            <a:normAutofit/>
          </a:bodyPr>
          <a:lstStyle/>
          <a:p>
            <a:pPr algn="ctr"/>
            <a:r>
              <a:rPr lang="ru-RU" sz="2400" dirty="0" smtClean="0">
                <a:solidFill>
                  <a:schemeClr val="tx1"/>
                </a:solidFill>
                <a:latin typeface="+mn-lt"/>
                <a:cs typeface="Times New Roman" pitchFamily="18" charset="0"/>
              </a:rPr>
              <a:t>В разных местах группы есть зеркала (для того, чтобы ребёнок мог видеть себя среди других, наблюдать свои движения, мимику, внешний вид)</a:t>
            </a:r>
            <a:endParaRPr lang="ru-RU" sz="2400" dirty="0">
              <a:solidFill>
                <a:schemeClr val="tx1"/>
              </a:solidFill>
              <a:latin typeface="+mn-lt"/>
              <a:cs typeface="Times New Roman" pitchFamily="18" charset="0"/>
            </a:endParaRPr>
          </a:p>
        </p:txBody>
      </p:sp>
      <p:pic>
        <p:nvPicPr>
          <p:cNvPr id="5" name="Содержимое 4" descr="SAM_2090.JPG"/>
          <p:cNvPicPr>
            <a:picLocks noGrp="1" noChangeAspect="1"/>
          </p:cNvPicPr>
          <p:nvPr>
            <p:ph sz="half" idx="1"/>
          </p:nvPr>
        </p:nvPicPr>
        <p:blipFill>
          <a:blip r:embed="rId2" cstate="print"/>
          <a:stretch>
            <a:fillRect/>
          </a:stretch>
        </p:blipFill>
        <p:spPr>
          <a:xfrm rot="5400000">
            <a:off x="400024" y="2743192"/>
            <a:ext cx="3657600" cy="2743200"/>
          </a:xfrm>
        </p:spPr>
      </p:pic>
      <p:pic>
        <p:nvPicPr>
          <p:cNvPr id="6" name="Содержимое 5" descr="SAM_2279.JPG"/>
          <p:cNvPicPr>
            <a:picLocks noGrp="1" noChangeAspect="1"/>
          </p:cNvPicPr>
          <p:nvPr>
            <p:ph sz="half" idx="2"/>
          </p:nvPr>
        </p:nvPicPr>
        <p:blipFill>
          <a:blip r:embed="rId3" cstate="print"/>
          <a:stretch>
            <a:fillRect/>
          </a:stretch>
        </p:blipFill>
        <p:spPr>
          <a:xfrm>
            <a:off x="4648200" y="2623344"/>
            <a:ext cx="4038600" cy="302895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500042"/>
            <a:ext cx="7429552" cy="5286412"/>
          </a:xfrm>
        </p:spPr>
        <p:txBody>
          <a:bodyPr>
            <a:normAutofit fontScale="90000"/>
          </a:bodyPr>
          <a:lstStyle/>
          <a:p>
            <a:pPr algn="ctr"/>
            <a:r>
              <a:rPr lang="ru-RU" sz="3200" dirty="0" smtClean="0">
                <a:solidFill>
                  <a:schemeClr val="tx1"/>
                </a:solidFill>
                <a:latin typeface="+mn-lt"/>
                <a:cs typeface="Times New Roman" pitchFamily="18" charset="0"/>
              </a:rPr>
              <a:t>Для реализации всех задач  программы «Детство» в соответствии с ФГОС во </a:t>
            </a:r>
            <a:r>
              <a:rPr lang="en-US" sz="3200" dirty="0" smtClean="0">
                <a:solidFill>
                  <a:schemeClr val="tx1"/>
                </a:solidFill>
                <a:latin typeface="+mn-lt"/>
                <a:cs typeface="Times New Roman" pitchFamily="18" charset="0"/>
              </a:rPr>
              <a:t>II</a:t>
            </a:r>
            <a:r>
              <a:rPr lang="ru-RU" sz="3200" dirty="0" smtClean="0">
                <a:solidFill>
                  <a:schemeClr val="tx1"/>
                </a:solidFill>
                <a:latin typeface="+mn-lt"/>
                <a:cs typeface="Times New Roman" pitchFamily="18" charset="0"/>
              </a:rPr>
              <a:t> младшей группе  необходимо: </a:t>
            </a:r>
            <a:br>
              <a:rPr lang="ru-RU" sz="3200" dirty="0" smtClean="0">
                <a:solidFill>
                  <a:schemeClr val="tx1"/>
                </a:solidFill>
                <a:latin typeface="+mn-lt"/>
                <a:cs typeface="Times New Roman" pitchFamily="18" charset="0"/>
              </a:rPr>
            </a:br>
            <a:r>
              <a:rPr lang="ru-RU" sz="3200" dirty="0" smtClean="0">
                <a:solidFill>
                  <a:schemeClr val="tx1"/>
                </a:solidFill>
                <a:latin typeface="+mn-lt"/>
                <a:cs typeface="Times New Roman" pitchFamily="18" charset="0"/>
              </a:rPr>
              <a:t>1. Создать ещё центр экспериментирования, где будут расположены игры с песком, водой, глиной, красками;</a:t>
            </a:r>
            <a:br>
              <a:rPr lang="ru-RU" sz="3200" dirty="0" smtClean="0">
                <a:solidFill>
                  <a:schemeClr val="tx1"/>
                </a:solidFill>
                <a:latin typeface="+mn-lt"/>
                <a:cs typeface="Times New Roman" pitchFamily="18" charset="0"/>
              </a:rPr>
            </a:br>
            <a:r>
              <a:rPr lang="ru-RU" sz="3200" dirty="0" smtClean="0">
                <a:solidFill>
                  <a:schemeClr val="tx1"/>
                </a:solidFill>
                <a:latin typeface="+mn-lt"/>
                <a:cs typeface="Times New Roman" pitchFamily="18" charset="0"/>
              </a:rPr>
              <a:t>2. Пополнить развивающую среду дидактическими пособиями и играми;</a:t>
            </a:r>
            <a:br>
              <a:rPr lang="ru-RU" sz="3200" dirty="0" smtClean="0">
                <a:solidFill>
                  <a:schemeClr val="tx1"/>
                </a:solidFill>
                <a:latin typeface="+mn-lt"/>
                <a:cs typeface="Times New Roman" pitchFamily="18" charset="0"/>
              </a:rPr>
            </a:br>
            <a:r>
              <a:rPr lang="ru-RU" sz="3200" dirty="0" smtClean="0">
                <a:solidFill>
                  <a:schemeClr val="tx1"/>
                </a:solidFill>
                <a:latin typeface="+mn-lt"/>
                <a:cs typeface="Times New Roman" pitchFamily="18" charset="0"/>
              </a:rPr>
              <a:t>3. Продолжать изучать нормативные </a:t>
            </a:r>
            <a:r>
              <a:rPr lang="ru-RU" sz="3200" smtClean="0">
                <a:solidFill>
                  <a:schemeClr val="tx1"/>
                </a:solidFill>
                <a:latin typeface="+mn-lt"/>
                <a:cs typeface="Times New Roman" pitchFamily="18" charset="0"/>
              </a:rPr>
              <a:t>документы по ФГОС</a:t>
            </a:r>
            <a:br>
              <a:rPr lang="ru-RU" sz="3200" smtClean="0">
                <a:solidFill>
                  <a:schemeClr val="tx1"/>
                </a:solidFill>
                <a:latin typeface="+mn-lt"/>
                <a:cs typeface="Times New Roman" pitchFamily="18" charset="0"/>
              </a:rPr>
            </a:br>
            <a:r>
              <a:rPr lang="ru-RU" sz="3200" smtClean="0">
                <a:solidFill>
                  <a:schemeClr val="tx1"/>
                </a:solidFill>
                <a:latin typeface="+mn-lt"/>
                <a:cs typeface="Times New Roman" pitchFamily="18" charset="0"/>
              </a:rPr>
              <a:t> </a:t>
            </a:r>
            <a:endParaRPr lang="ru-RU" sz="3200" dirty="0">
              <a:solidFill>
                <a:schemeClr val="tx1"/>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357158" y="714375"/>
            <a:ext cx="8358246" cy="5572125"/>
          </a:xfrm>
        </p:spPr>
        <p:txBody>
          <a:bodyPr>
            <a:normAutofit lnSpcReduction="10000"/>
          </a:bodyPr>
          <a:lstStyle/>
          <a:p>
            <a:pPr algn="ctr">
              <a:buNone/>
            </a:pPr>
            <a:r>
              <a:rPr lang="ru-RU" b="1" dirty="0" smtClean="0"/>
              <a:t>ФГОС дошкольного образования разработан на основе : </a:t>
            </a:r>
          </a:p>
          <a:p>
            <a:pPr>
              <a:buFont typeface="Wingdings" pitchFamily="2" charset="2"/>
              <a:buChar char="ü"/>
            </a:pPr>
            <a:r>
              <a:rPr lang="ru-RU" dirty="0" smtClean="0"/>
              <a:t>Конвенции ООН о правах ребенка;</a:t>
            </a:r>
          </a:p>
          <a:p>
            <a:pPr>
              <a:buFont typeface="Wingdings" pitchFamily="2" charset="2"/>
              <a:buChar char="ü"/>
            </a:pPr>
            <a:r>
              <a:rPr lang="ru-RU" dirty="0" smtClean="0"/>
              <a:t>Конституции РФ </a:t>
            </a:r>
          </a:p>
          <a:p>
            <a:pPr>
              <a:buFont typeface="Wingdings" pitchFamily="2" charset="2"/>
              <a:buChar char="ü"/>
            </a:pPr>
            <a:r>
              <a:rPr lang="ru-RU" dirty="0" smtClean="0"/>
              <a:t>Законодательства РФ.                                   </a:t>
            </a:r>
            <a:r>
              <a:rPr lang="ru-RU" b="1" dirty="0" smtClean="0"/>
              <a:t>СТАНДАРТ обеспечивает возможность учета: </a:t>
            </a:r>
          </a:p>
          <a:p>
            <a:pPr>
              <a:buFont typeface="Wingdings" pitchFamily="2" charset="2"/>
              <a:buChar char="ü"/>
            </a:pPr>
            <a:r>
              <a:rPr lang="ru-RU" dirty="0" smtClean="0"/>
              <a:t>Региональных, </a:t>
            </a:r>
          </a:p>
          <a:p>
            <a:pPr>
              <a:buFont typeface="Wingdings" pitchFamily="2" charset="2"/>
              <a:buChar char="ü"/>
            </a:pPr>
            <a:r>
              <a:rPr lang="ru-RU" dirty="0" smtClean="0"/>
              <a:t>Национальных, </a:t>
            </a:r>
          </a:p>
          <a:p>
            <a:pPr>
              <a:buFont typeface="Wingdings" pitchFamily="2" charset="2"/>
              <a:buChar char="ü"/>
            </a:pPr>
            <a:r>
              <a:rPr lang="ru-RU" dirty="0" smtClean="0"/>
              <a:t>Этнокультурных и др. особенностей народов РФ. </a:t>
            </a:r>
          </a:p>
          <a:p>
            <a:pPr algn="ctr">
              <a:buNone/>
            </a:pPr>
            <a:r>
              <a:rPr lang="ru-RU" b="1" dirty="0" smtClean="0"/>
              <a:t>Методологическая основа ФГОС дошкольного образования:</a:t>
            </a:r>
            <a:r>
              <a:rPr lang="ru-RU" dirty="0" smtClean="0"/>
              <a:t> </a:t>
            </a:r>
          </a:p>
          <a:p>
            <a:pPr algn="ctr">
              <a:buNone/>
            </a:pPr>
            <a:r>
              <a:rPr lang="ru-RU" dirty="0" smtClean="0"/>
              <a:t>Культурно-историческая концепция Л.С. </a:t>
            </a:r>
            <a:r>
              <a:rPr lang="ru-RU" dirty="0" err="1" smtClean="0"/>
              <a:t>Выготского</a:t>
            </a:r>
            <a:r>
              <a:rPr lang="ru-RU" dirty="0" smtClean="0"/>
              <a:t>, Амплификация развития (А.В. Запорожец).</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428596" y="1000125"/>
            <a:ext cx="8143932" cy="5143500"/>
          </a:xfrm>
        </p:spPr>
        <p:txBody>
          <a:bodyPr/>
          <a:lstStyle/>
          <a:p>
            <a:pPr algn="ctr">
              <a:buNone/>
            </a:pPr>
            <a:r>
              <a:rPr lang="ru-RU" sz="4000" b="1" dirty="0" smtClean="0"/>
              <a:t>ФГОС –</a:t>
            </a:r>
          </a:p>
          <a:p>
            <a:pPr algn="ctr">
              <a:buNone/>
            </a:pPr>
            <a:r>
              <a:rPr lang="ru-RU" sz="4000" b="1" dirty="0" smtClean="0"/>
              <a:t> это совокупность трёх групп требований: </a:t>
            </a:r>
          </a:p>
          <a:p>
            <a:pPr marL="457200" indent="-457200">
              <a:buAutoNum type="arabicParenR"/>
            </a:pPr>
            <a:r>
              <a:rPr lang="ru-RU" sz="3200" dirty="0" smtClean="0"/>
              <a:t>к структуре Программы; </a:t>
            </a:r>
          </a:p>
          <a:p>
            <a:pPr marL="457200" indent="-457200">
              <a:buAutoNum type="arabicParenR"/>
            </a:pPr>
            <a:r>
              <a:rPr lang="ru-RU" sz="3200" dirty="0" smtClean="0"/>
              <a:t>к условиям её реализации; </a:t>
            </a:r>
          </a:p>
          <a:p>
            <a:pPr marL="457200" indent="-457200">
              <a:buAutoNum type="arabicParenR"/>
            </a:pPr>
            <a:r>
              <a:rPr lang="ru-RU" sz="3200" dirty="0" smtClean="0"/>
              <a:t>к результатам освоения Программы.</a:t>
            </a:r>
            <a:endParaRPr lang="ru-RU"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лок-схема: процесс 2"/>
          <p:cNvSpPr/>
          <p:nvPr/>
        </p:nvSpPr>
        <p:spPr>
          <a:xfrm>
            <a:off x="1214414" y="571480"/>
            <a:ext cx="6715172" cy="1143008"/>
          </a:xfrm>
          <a:prstGeom prst="flowChart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800" b="1" dirty="0" smtClean="0">
                <a:solidFill>
                  <a:srgbClr val="FFFF00"/>
                </a:solidFill>
              </a:rPr>
              <a:t>Требования к структуре  программы</a:t>
            </a:r>
            <a:endParaRPr lang="ru-RU" sz="2800" b="1" dirty="0">
              <a:solidFill>
                <a:srgbClr val="FFFF00"/>
              </a:solidFill>
            </a:endParaRPr>
          </a:p>
        </p:txBody>
      </p:sp>
      <p:sp>
        <p:nvSpPr>
          <p:cNvPr id="4" name="Блок-схема: процесс 3"/>
          <p:cNvSpPr/>
          <p:nvPr/>
        </p:nvSpPr>
        <p:spPr>
          <a:xfrm>
            <a:off x="1142976" y="2214554"/>
            <a:ext cx="2880000" cy="720000"/>
          </a:xfrm>
          <a:prstGeom prst="flowChartProcess">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2800" dirty="0" smtClean="0"/>
              <a:t>ФГТ</a:t>
            </a:r>
            <a:endParaRPr lang="ru-RU" sz="2800" dirty="0"/>
          </a:p>
        </p:txBody>
      </p:sp>
      <p:sp>
        <p:nvSpPr>
          <p:cNvPr id="5" name="Блок-схема: процесс 4"/>
          <p:cNvSpPr/>
          <p:nvPr/>
        </p:nvSpPr>
        <p:spPr>
          <a:xfrm>
            <a:off x="5072066" y="2214554"/>
            <a:ext cx="2880000" cy="720000"/>
          </a:xfrm>
          <a:prstGeom prst="flowChartProcess">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2800" dirty="0" smtClean="0"/>
              <a:t>ФГОС  ДО</a:t>
            </a:r>
            <a:endParaRPr lang="ru-RU" sz="2800" dirty="0"/>
          </a:p>
        </p:txBody>
      </p:sp>
      <p:sp>
        <p:nvSpPr>
          <p:cNvPr id="6" name="Блок-схема: процесс 5"/>
          <p:cNvSpPr/>
          <p:nvPr/>
        </p:nvSpPr>
        <p:spPr>
          <a:xfrm>
            <a:off x="785786" y="3357562"/>
            <a:ext cx="3240000" cy="900000"/>
          </a:xfrm>
          <a:prstGeom prst="flowChart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solidFill>
                  <a:schemeClr val="tx1"/>
                </a:solidFill>
              </a:rPr>
              <a:t>Обязательная часть 80%;</a:t>
            </a:r>
          </a:p>
          <a:p>
            <a:pPr algn="ctr"/>
            <a:r>
              <a:rPr lang="ru-RU" dirty="0" smtClean="0">
                <a:solidFill>
                  <a:schemeClr val="tx1"/>
                </a:solidFill>
              </a:rPr>
              <a:t>Вариативная часть 20%</a:t>
            </a:r>
            <a:endParaRPr lang="ru-RU" dirty="0">
              <a:solidFill>
                <a:schemeClr val="tx1"/>
              </a:solidFill>
            </a:endParaRPr>
          </a:p>
        </p:txBody>
      </p:sp>
      <p:sp>
        <p:nvSpPr>
          <p:cNvPr id="7" name="Блок-схема: процесс 6"/>
          <p:cNvSpPr/>
          <p:nvPr/>
        </p:nvSpPr>
        <p:spPr>
          <a:xfrm>
            <a:off x="5072066" y="3357562"/>
            <a:ext cx="3240000" cy="900000"/>
          </a:xfrm>
          <a:prstGeom prst="flowChart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solidFill>
                  <a:schemeClr val="tx1"/>
                </a:solidFill>
              </a:rPr>
              <a:t>Обязательная часть 60%;</a:t>
            </a:r>
          </a:p>
          <a:p>
            <a:pPr algn="ctr"/>
            <a:r>
              <a:rPr lang="ru-RU" dirty="0" smtClean="0">
                <a:solidFill>
                  <a:schemeClr val="tx1"/>
                </a:solidFill>
              </a:rPr>
              <a:t>Вариативная часть 40%</a:t>
            </a:r>
            <a:endParaRPr lang="ru-RU" dirty="0">
              <a:solidFill>
                <a:schemeClr val="tx1"/>
              </a:solidFill>
            </a:endParaRPr>
          </a:p>
        </p:txBody>
      </p:sp>
      <p:sp>
        <p:nvSpPr>
          <p:cNvPr id="8" name="Блок-схема: процесс 7"/>
          <p:cNvSpPr/>
          <p:nvPr/>
        </p:nvSpPr>
        <p:spPr>
          <a:xfrm>
            <a:off x="428596" y="4714884"/>
            <a:ext cx="3600000" cy="93600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dirty="0" smtClean="0">
                <a:solidFill>
                  <a:schemeClr val="tx1"/>
                </a:solidFill>
              </a:rPr>
              <a:t>4 направления, </a:t>
            </a:r>
          </a:p>
          <a:p>
            <a:pPr algn="ctr"/>
            <a:r>
              <a:rPr lang="ru-RU" dirty="0" smtClean="0">
                <a:solidFill>
                  <a:schemeClr val="tx1"/>
                </a:solidFill>
              </a:rPr>
              <a:t>10 образовательных областей</a:t>
            </a:r>
            <a:endParaRPr lang="ru-RU" dirty="0">
              <a:solidFill>
                <a:schemeClr val="tx1"/>
              </a:solidFill>
            </a:endParaRPr>
          </a:p>
        </p:txBody>
      </p:sp>
      <p:sp>
        <p:nvSpPr>
          <p:cNvPr id="9" name="Блок-схема: процесс 8"/>
          <p:cNvSpPr/>
          <p:nvPr/>
        </p:nvSpPr>
        <p:spPr>
          <a:xfrm>
            <a:off x="5000628" y="4714884"/>
            <a:ext cx="3600000" cy="93600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dirty="0" smtClean="0">
                <a:solidFill>
                  <a:schemeClr val="tx1"/>
                </a:solidFill>
              </a:rPr>
              <a:t>5 образовательных областей</a:t>
            </a:r>
            <a:endParaRPr lang="ru-RU" dirty="0">
              <a:solidFill>
                <a:schemeClr val="tx1"/>
              </a:solidFill>
            </a:endParaRPr>
          </a:p>
        </p:txBody>
      </p:sp>
      <p:sp>
        <p:nvSpPr>
          <p:cNvPr id="10" name="Стрелка вниз 9"/>
          <p:cNvSpPr/>
          <p:nvPr/>
        </p:nvSpPr>
        <p:spPr>
          <a:xfrm>
            <a:off x="2428860" y="1857364"/>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6286512" y="1857364"/>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714349" y="642938"/>
            <a:ext cx="7643865" cy="5643562"/>
          </a:xfrm>
        </p:spPr>
        <p:txBody>
          <a:bodyPr/>
          <a:lstStyle/>
          <a:p>
            <a:pPr algn="ctr">
              <a:buNone/>
            </a:pPr>
            <a:r>
              <a:rPr lang="ru-RU" dirty="0" smtClean="0"/>
              <a:t> </a:t>
            </a:r>
            <a:r>
              <a:rPr lang="ru-RU" sz="4000" b="1" dirty="0" smtClean="0"/>
              <a:t>В ФГОС ДО - главное не результат, а условия!</a:t>
            </a:r>
          </a:p>
          <a:p>
            <a:pPr algn="ctr">
              <a:buNone/>
            </a:pPr>
            <a:r>
              <a:rPr lang="ru-RU" sz="4000" b="1" dirty="0" smtClean="0"/>
              <a:t> </a:t>
            </a:r>
            <a:r>
              <a:rPr lang="ru-RU" sz="4000" dirty="0" smtClean="0"/>
              <a:t>ФГОС ДО направлен на всестороннее развитие ребенка, </a:t>
            </a:r>
          </a:p>
          <a:p>
            <a:pPr algn="ctr">
              <a:buNone/>
            </a:pPr>
            <a:r>
              <a:rPr lang="ru-RU" sz="4000" dirty="0" smtClean="0"/>
              <a:t>   обеспечивает здоровье, безопасность и здоровый образ жизни ребенка . </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785786" y="500063"/>
            <a:ext cx="7572428" cy="5973762"/>
          </a:xfrm>
        </p:spPr>
        <p:txBody>
          <a:bodyPr>
            <a:normAutofit fontScale="92500"/>
          </a:bodyPr>
          <a:lstStyle/>
          <a:p>
            <a:pPr algn="ctr">
              <a:buNone/>
            </a:pPr>
            <a:r>
              <a:rPr lang="ru-RU" sz="2800" dirty="0" smtClean="0"/>
              <a:t> </a:t>
            </a:r>
            <a:r>
              <a:rPr lang="ru-RU" sz="3600" dirty="0" smtClean="0"/>
              <a:t>ФГОС ДО – это правила развития ребёнка, а не его обучения! Ключевая установка ФГОС ДО:  </a:t>
            </a:r>
          </a:p>
          <a:p>
            <a:pPr algn="ctr">
              <a:buNone/>
            </a:pPr>
            <a:r>
              <a:rPr lang="ru-RU" sz="3600" dirty="0" smtClean="0"/>
              <a:t>- поддержка разнообразия детства;  </a:t>
            </a:r>
          </a:p>
          <a:p>
            <a:pPr algn="ctr">
              <a:buNone/>
            </a:pPr>
            <a:r>
              <a:rPr lang="ru-RU" sz="3600" dirty="0" smtClean="0"/>
              <a:t>- создание условий развития детей в соответствии с их индивидуальными и возрастными особенностями; </a:t>
            </a:r>
          </a:p>
          <a:p>
            <a:pPr algn="ctr">
              <a:buNone/>
            </a:pPr>
            <a:r>
              <a:rPr lang="ru-RU" sz="3600" dirty="0" smtClean="0"/>
              <a:t>  - развитие способностей каждого ребенка как субъекта отношений с самим собой, другими детьми, взрослыми и миром.</a:t>
            </a:r>
          </a:p>
          <a:p>
            <a:endParaRPr lang="ru-RU"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428596" y="714375"/>
            <a:ext cx="8215370" cy="5759450"/>
          </a:xfrm>
        </p:spPr>
        <p:txBody>
          <a:bodyPr>
            <a:normAutofit/>
          </a:bodyPr>
          <a:lstStyle/>
          <a:p>
            <a:pPr>
              <a:buNone/>
            </a:pPr>
            <a:r>
              <a:rPr lang="ru-RU" dirty="0" smtClean="0"/>
              <a:t>   Наш детский сад работает по программе «Детство» под редакцией Т.И.Бабаевой, А.Г.Гогоберидзе, О.В.Солнцевой. Её цель – создать каждому ребёнку в детском саду возможность для развития способностей, широкого взаимодействия с миром, активного </a:t>
            </a:r>
            <a:r>
              <a:rPr lang="ru-RU" dirty="0" err="1" smtClean="0"/>
              <a:t>практикования</a:t>
            </a:r>
            <a:r>
              <a:rPr lang="ru-RU" dirty="0" smtClean="0"/>
              <a:t> в разных видах деятельности, самореализации. Направлена на развитие самостоятельности, познавательной и </a:t>
            </a:r>
            <a:r>
              <a:rPr lang="ru-RU" dirty="0" err="1" smtClean="0"/>
              <a:t>коммникативной</a:t>
            </a:r>
            <a:r>
              <a:rPr lang="ru-RU" dirty="0" smtClean="0"/>
              <a:t> активности, социальной уверенности и ценностных ориентаций, определяющих поведение, деятельность и отношение ребёнка к миру. </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00034" y="428604"/>
            <a:ext cx="8143932" cy="5786478"/>
          </a:xfrm>
        </p:spPr>
        <p:txBody>
          <a:bodyPr>
            <a:normAutofit fontScale="90000"/>
          </a:bodyPr>
          <a:lstStyle/>
          <a:p>
            <a:r>
              <a:rPr lang="ru-RU" sz="1800" dirty="0" smtClean="0"/>
              <a:t>       </a:t>
            </a:r>
            <a:r>
              <a:rPr lang="ru-RU" sz="2700" dirty="0" smtClean="0">
                <a:solidFill>
                  <a:schemeClr val="tx1"/>
                </a:solidFill>
                <a:latin typeface="+mn-lt"/>
              </a:rPr>
              <a:t>В нашей группе большое внимание уделяется созданию развивающей среды для всестороннего развития детей.      </a:t>
            </a:r>
            <a:br>
              <a:rPr lang="ru-RU" sz="2700" dirty="0" smtClean="0">
                <a:solidFill>
                  <a:schemeClr val="tx1"/>
                </a:solidFill>
                <a:latin typeface="+mn-lt"/>
              </a:rPr>
            </a:br>
            <a:r>
              <a:rPr lang="ru-RU" sz="2700" dirty="0" smtClean="0">
                <a:solidFill>
                  <a:schemeClr val="tx1"/>
                </a:solidFill>
                <a:latin typeface="+mn-lt"/>
              </a:rPr>
              <a:t> В связи с этим главная задача воспитателей: создать все условия в группе для реализации цели программы. Поэтому мы стараемся сделать обстановку в группе комфортной и безопасной. Пребывание ребёнка организуется так, чтобы каждый получил возможность участвовать в разнообразной деятельности: в играх, двигательных упражнениях, в действиях по обследованию свойств и качеств предметов, в рисовании, лепке, элементарном труде, творческой деятельности. С учётом этого пространство группы организуется  для одновременной деятельности 2-3-х детей и взрослого. Оборудование в группе расположено по периметру группы, игровая часть отделена от места для хозяйственно-бытовых нужд.</a:t>
            </a:r>
            <a:endParaRPr lang="ru-RU" sz="2700" dirty="0">
              <a:solidFill>
                <a:schemeClr val="tx1"/>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90" cy="2582858"/>
          </a:xfrm>
        </p:spPr>
        <p:txBody>
          <a:bodyPr>
            <a:normAutofit/>
          </a:bodyPr>
          <a:lstStyle/>
          <a:p>
            <a:r>
              <a:rPr lang="ru-RU" sz="2400" dirty="0" smtClean="0">
                <a:solidFill>
                  <a:schemeClr val="tx1"/>
                </a:solidFill>
                <a:latin typeface="+mn-lt"/>
                <a:cs typeface="Times New Roman" pitchFamily="18" charset="0"/>
              </a:rPr>
              <a:t>Для стимулирования двигательной активности в группе создан спортивный уголок, оснащённый оборудованием для </a:t>
            </a:r>
            <a:r>
              <a:rPr lang="ru-RU" sz="2400" dirty="0" err="1" smtClean="0">
                <a:solidFill>
                  <a:schemeClr val="tx1"/>
                </a:solidFill>
                <a:latin typeface="+mn-lt"/>
                <a:cs typeface="Times New Roman" pitchFamily="18" charset="0"/>
              </a:rPr>
              <a:t>пролезания</a:t>
            </a:r>
            <a:r>
              <a:rPr lang="ru-RU" sz="2400" dirty="0" smtClean="0">
                <a:solidFill>
                  <a:schemeClr val="tx1"/>
                </a:solidFill>
                <a:latin typeface="+mn-lt"/>
                <a:cs typeface="Times New Roman" pitchFamily="18" charset="0"/>
              </a:rPr>
              <a:t>, есть надувные животные, для того, чтобы можно было на них  прыгать, разноцветные мячи разного размера, оборудование для  различных подвижных игр, выполнения физкультурных упражнений</a:t>
            </a:r>
            <a:endParaRPr lang="ru-RU" sz="2400" dirty="0">
              <a:solidFill>
                <a:schemeClr val="tx1"/>
              </a:solidFill>
              <a:latin typeface="+mn-lt"/>
              <a:cs typeface="Times New Roman" pitchFamily="18" charset="0"/>
            </a:endParaRPr>
          </a:p>
        </p:txBody>
      </p:sp>
      <p:pic>
        <p:nvPicPr>
          <p:cNvPr id="5" name="Содержимое 4" descr="SAM_2271.JPG"/>
          <p:cNvPicPr>
            <a:picLocks noGrp="1" noChangeAspect="1"/>
          </p:cNvPicPr>
          <p:nvPr>
            <p:ph sz="half" idx="1"/>
          </p:nvPr>
        </p:nvPicPr>
        <p:blipFill>
          <a:blip r:embed="rId2" cstate="print"/>
          <a:stretch>
            <a:fillRect/>
          </a:stretch>
        </p:blipFill>
        <p:spPr>
          <a:xfrm>
            <a:off x="2428860" y="3071810"/>
            <a:ext cx="4286280" cy="3214710"/>
          </a:xfrm>
        </p:spPr>
      </p:pic>
      <p:pic>
        <p:nvPicPr>
          <p:cNvPr id="4" name="Содержимое 4" descr="SAM_2271.JPG"/>
          <p:cNvPicPr>
            <a:picLocks noGrp="1" noChangeAspect="1"/>
          </p:cNvPicPr>
          <p:nvPr>
            <p:ph sz="half" idx="1"/>
          </p:nvPr>
        </p:nvPicPr>
        <p:blipFill>
          <a:blip r:embed="rId2" cstate="print"/>
          <a:stretch>
            <a:fillRect/>
          </a:stretch>
        </p:blipFill>
        <p:spPr>
          <a:xfrm>
            <a:off x="2428860" y="3071810"/>
            <a:ext cx="4286280" cy="321471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549</TotalTime>
  <Words>553</Words>
  <PresentationFormat>Экран (4:3)</PresentationFormat>
  <Paragraphs>51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Поток</vt:lpstr>
      <vt:lpstr>Внедрение ФГОС ДО  во II младшей группе</vt:lpstr>
      <vt:lpstr>Слайд 2</vt:lpstr>
      <vt:lpstr>Слайд 3</vt:lpstr>
      <vt:lpstr>Слайд 4</vt:lpstr>
      <vt:lpstr>Слайд 5</vt:lpstr>
      <vt:lpstr>Слайд 6</vt:lpstr>
      <vt:lpstr>Слайд 7</vt:lpstr>
      <vt:lpstr>       В нашей группе большое внимание уделяется созданию развивающей среды для всестороннего развития детей.        В связи с этим главная задача воспитателей: создать все условия в группе для реализации цели программы. Поэтому мы стараемся сделать обстановку в группе комфортной и безопасной. Пребывание ребёнка организуется так, чтобы каждый получил возможность участвовать в разнообразной деятельности: в играх, двигательных упражнениях, в действиях по обследованию свойств и качеств предметов, в рисовании, лепке, элементарном труде, творческой деятельности. С учётом этого пространство группы организуется  для одновременной деятельности 2-3-х детей и взрослого. Оборудование в группе расположено по периметру группы, игровая часть отделена от места для хозяйственно-бытовых нужд.</vt:lpstr>
      <vt:lpstr>Для стимулирования двигательной активности в группе создан спортивный уголок, оснащённый оборудованием для пролезания, есть надувные животные, для того, чтобы можно было на них  прыгать, разноцветные мячи разного размера, оборудование для  различных подвижных игр, выполнения физкультурных упражнений</vt:lpstr>
      <vt:lpstr>Для развития мелкой моторики создан уголок, где есть специальные дидактические игры и игрушки (вкладыши, пирамидки, шнуровки и т.д.)</vt:lpstr>
      <vt:lpstr>Для создания жизнерадостного настроения, пробуждения стремления  к общению со взрослыми и сверстниками в группе есть игрушки, отражающие  реальную жизнь – это оборудование для сюжетно-ролевых игр</vt:lpstr>
      <vt:lpstr>Разнообразные конструктивные и строительные наборы (напольные, настольные)</vt:lpstr>
      <vt:lpstr>Для накопления детьми опыта изобразительной деятельности создана «Творческая мастерская»</vt:lpstr>
      <vt:lpstr>Центр книги</vt:lpstr>
      <vt:lpstr>Для того, чтобы дети лучше ориентировались в мире природы в «Центре Познания» создан «Уголок природы»</vt:lpstr>
      <vt:lpstr>Для того, чтобы дети могли выполнять элементарные трудовые поручения, в группе есть уголок дежурных</vt:lpstr>
      <vt:lpstr>Для того, чтобы дети могли расслабиться, уединиться в группе есть «Уголок  уединения»</vt:lpstr>
      <vt:lpstr>В разных местах группы есть зеркала (для того, чтобы ребёнок мог видеть себя среди других, наблюдать свои движения, мимику, внешний вид)</vt:lpstr>
      <vt:lpstr>Для реализации всех задач  программы «Детство» в соответствии с ФГОС во II младшей группе  необходимо:  1. Создать ещё центр экспериментирования, где будут расположены игры с песком, водой, глиной, красками; 2. Пополнить развивающую среду дидактическими пособиями и играми; 3. Продолжать изучать нормативные документы по ФГОС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Внедрение ФГОС ДО  во II младшей группе</dc:title>
  <dc:creator>Люба</dc:creator>
  <cp:lastModifiedBy>Люба</cp:lastModifiedBy>
  <cp:revision>51</cp:revision>
  <dcterms:created xsi:type="dcterms:W3CDTF">2014-11-25T18:33:21Z</dcterms:created>
  <dcterms:modified xsi:type="dcterms:W3CDTF">2015-01-23T22:40:17Z</dcterms:modified>
</cp:coreProperties>
</file>