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2" r:id="rId9"/>
    <p:sldId id="275" r:id="rId10"/>
    <p:sldId id="263" r:id="rId11"/>
    <p:sldId id="264" r:id="rId12"/>
    <p:sldId id="265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эмоциональность сентябрь </c:v>
                </c:pt>
                <c:pt idx="1">
                  <c:v>март</c:v>
                </c:pt>
                <c:pt idx="2">
                  <c:v>звуковысотный слух сентябрь </c:v>
                </c:pt>
                <c:pt idx="3">
                  <c:v>март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эмоциональность сентябрь </c:v>
                </c:pt>
                <c:pt idx="1">
                  <c:v>март</c:v>
                </c:pt>
                <c:pt idx="2">
                  <c:v>звуковысотный слух сентябрь </c:v>
                </c:pt>
                <c:pt idx="3">
                  <c:v>март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эмоциональность сентябрь </c:v>
                </c:pt>
                <c:pt idx="1">
                  <c:v>март</c:v>
                </c:pt>
                <c:pt idx="2">
                  <c:v>звуковысотный слух сентябрь </c:v>
                </c:pt>
                <c:pt idx="3">
                  <c:v>март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3103616"/>
        <c:axId val="77770752"/>
      </c:barChart>
      <c:catAx>
        <c:axId val="73103616"/>
        <c:scaling>
          <c:orientation val="minMax"/>
        </c:scaling>
        <c:axPos val="b"/>
        <c:tickLblPos val="nextTo"/>
        <c:crossAx val="77770752"/>
        <c:crosses val="autoZero"/>
        <c:auto val="1"/>
        <c:lblAlgn val="ctr"/>
        <c:lblOffset val="100"/>
      </c:catAx>
      <c:valAx>
        <c:axId val="77770752"/>
        <c:scaling>
          <c:orientation val="minMax"/>
        </c:scaling>
        <c:axPos val="l"/>
        <c:majorGridlines/>
        <c:numFmt formatCode="General" sourceLinked="1"/>
        <c:tickLblPos val="nextTo"/>
        <c:crossAx val="7310361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57629"/>
            <a:ext cx="8458200" cy="157163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Музыкальный руководитель</a:t>
            </a:r>
            <a:br>
              <a:rPr lang="ru-RU" sz="2400" dirty="0" smtClean="0"/>
            </a:br>
            <a:r>
              <a:rPr lang="ru-RU" sz="2400" dirty="0" smtClean="0"/>
              <a:t> муниципального дошкольного образовательного учреждения детского сада комбинированного вида  № 77 «Василек» </a:t>
            </a:r>
            <a:br>
              <a:rPr lang="ru-RU" sz="2400" dirty="0" smtClean="0"/>
            </a:br>
            <a:r>
              <a:rPr lang="ru-RU" sz="2400" b="1" dirty="0" smtClean="0"/>
              <a:t>Паршина Ольга Борисовна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14488"/>
            <a:ext cx="8458200" cy="1500198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/>
              <a:t>«</a:t>
            </a:r>
            <a:r>
              <a:rPr lang="ru-RU" sz="4000" dirty="0" smtClean="0"/>
              <a:t>Э</a:t>
            </a:r>
            <a:r>
              <a:rPr lang="ru-RU" sz="4000" b="1" dirty="0" smtClean="0"/>
              <a:t>лементарное </a:t>
            </a:r>
            <a:r>
              <a:rPr lang="ru-RU" sz="4000" b="1" dirty="0" err="1" smtClean="0"/>
              <a:t>музицирование</a:t>
            </a:r>
            <a:r>
              <a:rPr lang="ru-RU" sz="4000" b="1" dirty="0" smtClean="0"/>
              <a:t> </a:t>
            </a:r>
          </a:p>
          <a:p>
            <a:pPr algn="r"/>
            <a:r>
              <a:rPr lang="ru-RU" sz="4000" b="1" dirty="0" smtClean="0"/>
              <a:t>как средство развития музыкальности у детей»</a:t>
            </a:r>
            <a:endParaRPr lang="ru-RU" sz="4000" dirty="0" smtClean="0"/>
          </a:p>
        </p:txBody>
      </p:sp>
      <p:sp>
        <p:nvSpPr>
          <p:cNvPr id="4098" name="Music"/>
          <p:cNvSpPr>
            <a:spLocks noEditPoints="1" noChangeArrowheads="1"/>
          </p:cNvSpPr>
          <p:nvPr/>
        </p:nvSpPr>
        <p:spPr bwMode="auto">
          <a:xfrm>
            <a:off x="785786" y="2071679"/>
            <a:ext cx="833437" cy="928694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2071670" y="2500307"/>
            <a:ext cx="1047751" cy="1000132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8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Последовательность обучения элементарному </a:t>
            </a:r>
            <a:r>
              <a:rPr lang="ru-RU" sz="3200" b="1" dirty="0" err="1" smtClean="0"/>
              <a:t>музицированию</a:t>
            </a:r>
            <a:r>
              <a:rPr lang="ru-RU" sz="3200" b="1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ru-RU" sz="3000" dirty="0" smtClean="0"/>
          </a:p>
          <a:p>
            <a:r>
              <a:rPr lang="ru-RU" sz="3000" dirty="0" smtClean="0">
                <a:solidFill>
                  <a:schemeClr val="tx1"/>
                </a:solidFill>
              </a:rPr>
              <a:t>хлопки, движения под музыку (притопы, шлепки);</a:t>
            </a:r>
          </a:p>
          <a:p>
            <a:pPr lvl="0"/>
            <a:r>
              <a:rPr lang="ru-RU" sz="3000" dirty="0" smtClean="0">
                <a:solidFill>
                  <a:srgbClr val="0070C0"/>
                </a:solidFill>
              </a:rPr>
              <a:t>ознакомление со звучащими самодельными инструментами;</a:t>
            </a:r>
          </a:p>
          <a:p>
            <a:pPr lvl="0"/>
            <a:r>
              <a:rPr lang="ru-RU" sz="3000" dirty="0" smtClean="0"/>
              <a:t>творческое исследование </a:t>
            </a:r>
            <a:r>
              <a:rPr lang="ru-RU" sz="3000" dirty="0" err="1" smtClean="0"/>
              <a:t>тембро-динамических</a:t>
            </a:r>
            <a:r>
              <a:rPr lang="ru-RU" sz="3000" dirty="0" smtClean="0"/>
              <a:t> возможностей инструментов</a:t>
            </a:r>
          </a:p>
          <a:p>
            <a:pPr lvl="0"/>
            <a:r>
              <a:rPr lang="ru-RU" sz="3000" dirty="0" smtClean="0">
                <a:solidFill>
                  <a:srgbClr val="0070C0"/>
                </a:solidFill>
              </a:rPr>
              <a:t>формирование представления о мажорном и минорном ладах, их выразительных возможностях.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Documents and Settings\Администратор\Рабочий стол\Документы\Аттестация\Документы 2009-2010\Документы муз. руководителя Паршиной О.Б\паршина\SDC10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4643446"/>
            <a:ext cx="1928826" cy="1446620"/>
          </a:xfrm>
          <a:prstGeom prst="rect">
            <a:avLst/>
          </a:prstGeom>
          <a:noFill/>
        </p:spPr>
      </p:pic>
      <p:pic>
        <p:nvPicPr>
          <p:cNvPr id="9" name="Picture 4" descr="C:\Documents and Settings\Администратор\Рабочий стол\Документы\Аттестация\Документы 2009-2010\Документы муз. руководителя Паршиной О.Б\паршина\SDC10819.JPG"/>
          <p:cNvPicPr>
            <a:picLocks noChangeAspect="1" noChangeArrowheads="1"/>
          </p:cNvPicPr>
          <p:nvPr/>
        </p:nvPicPr>
        <p:blipFill>
          <a:blip r:embed="rId3" cstate="screen"/>
          <a:srcRect l="5696" r="5062"/>
          <a:stretch>
            <a:fillRect/>
          </a:stretch>
        </p:blipFill>
        <p:spPr bwMode="auto">
          <a:xfrm>
            <a:off x="6500826" y="4143380"/>
            <a:ext cx="2316759" cy="1947047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Документы\Фото\паршина\SDC10848.JPG"/>
          <p:cNvPicPr>
            <a:picLocks noChangeAspect="1" noChangeArrowheads="1"/>
          </p:cNvPicPr>
          <p:nvPr/>
        </p:nvPicPr>
        <p:blipFill>
          <a:blip r:embed="rId4" cstate="screen"/>
          <a:srcRect t="12619" r="57412"/>
          <a:stretch>
            <a:fillRect/>
          </a:stretch>
        </p:blipFill>
        <p:spPr bwMode="auto">
          <a:xfrm>
            <a:off x="7143768" y="1357298"/>
            <a:ext cx="1643074" cy="2528404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Мои рисунки\2010-03-25\Scan10255.JPG"/>
          <p:cNvPicPr>
            <a:picLocks noChangeAspect="1" noChangeArrowheads="1"/>
          </p:cNvPicPr>
          <p:nvPr/>
        </p:nvPicPr>
        <p:blipFill>
          <a:blip r:embed="rId5" cstate="screen"/>
          <a:srcRect r="32814" b="18198"/>
          <a:stretch>
            <a:fillRect/>
          </a:stretch>
        </p:blipFill>
        <p:spPr bwMode="auto">
          <a:xfrm rot="10800000">
            <a:off x="4143372" y="1643050"/>
            <a:ext cx="2807183" cy="22732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Развивающие условия в группе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/>
              <a:t>Речевые упражнения </a:t>
            </a:r>
          </a:p>
          <a:p>
            <a:pPr lvl="0"/>
            <a:r>
              <a:rPr lang="ru-RU" sz="2800" dirty="0" smtClean="0"/>
              <a:t>Поэтическое </a:t>
            </a:r>
            <a:r>
              <a:rPr lang="ru-RU" sz="2800" dirty="0" err="1" smtClean="0"/>
              <a:t>музицирование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Пальчиковые игры</a:t>
            </a:r>
            <a:endParaRPr lang="ru-RU" sz="2800" dirty="0"/>
          </a:p>
        </p:txBody>
      </p:sp>
      <p:pic>
        <p:nvPicPr>
          <p:cNvPr id="7" name="Picture 3" descr="C:\Documents and Settings\Администратор\Рабочий стол\Документы\Аттестация\Документы 2009-2010\Зайцева М.А превый\Фотки\DSC0383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14348" y="3714752"/>
            <a:ext cx="3771896" cy="2828922"/>
          </a:xfrm>
          <a:prstGeom prst="rect">
            <a:avLst/>
          </a:prstGeom>
          <a:noFill/>
        </p:spPr>
      </p:pic>
      <p:pic>
        <p:nvPicPr>
          <p:cNvPr id="9" name="Picture 2" descr="C:\Documents and Settings\Администратор\Рабочий стол\Документы\Фото\осенние утренники 2009\SDC1013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143504" y="1000108"/>
            <a:ext cx="3143272" cy="4191029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Документы\Аттестация\Документы 2009-2010\Зайцева М.А превый\Фотки\DSC03875.JPG"/>
          <p:cNvPicPr>
            <a:picLocks noChangeAspect="1" noChangeArrowheads="1"/>
          </p:cNvPicPr>
          <p:nvPr/>
        </p:nvPicPr>
        <p:blipFill>
          <a:blip r:embed="rId4" cstate="screen">
            <a:lum bright="40000" contrast="30000"/>
          </a:blip>
          <a:srcRect l="4825" t="5117" r="24451" b="7163"/>
          <a:stretch>
            <a:fillRect/>
          </a:stretch>
        </p:blipFill>
        <p:spPr bwMode="auto">
          <a:xfrm rot="784173">
            <a:off x="7414073" y="5211650"/>
            <a:ext cx="1381693" cy="1285296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Документы\Аттестация\Документы 2009-2010\Зайцева М.А превый\Фотки\DSC03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lum bright="40000" contrast="20000"/>
          </a:blip>
          <a:srcRect l="11477" r="30568" b="12424"/>
          <a:stretch>
            <a:fillRect/>
          </a:stretch>
        </p:blipFill>
        <p:spPr bwMode="auto">
          <a:xfrm rot="20178613">
            <a:off x="5020169" y="5050777"/>
            <a:ext cx="1260371" cy="1428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Развивающие условия в группе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96290" cy="4724400"/>
          </a:xfrm>
        </p:spPr>
        <p:txBody>
          <a:bodyPr/>
          <a:lstStyle/>
          <a:p>
            <a:pPr lvl="0"/>
            <a:r>
              <a:rPr lang="ru-RU" dirty="0" smtClean="0"/>
              <a:t>Координационно-подвижные игры и упражнения </a:t>
            </a:r>
          </a:p>
          <a:p>
            <a:pPr lvl="0"/>
            <a:r>
              <a:rPr lang="ru-RU" dirty="0" smtClean="0"/>
              <a:t>Игры с музыкально –шумовыми  и звучащими самодельными инструментами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Documents and Settings\Администратор\Рабочий стол\Документы\Аттестация\Документы 2009-2010\Документы муз. руководителя Паршиной О.Б\паршина\SDC1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 rot="5400000">
            <a:off x="5323885" y="4677379"/>
            <a:ext cx="2271730" cy="1489484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Документы\Аттестация\Документы 2009-2010\Документы муз. руководителя Паршиной О.Б\паршина\SDC108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4383" y="3640337"/>
            <a:ext cx="2262202" cy="1696652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Документы\Аттестация\Документы 2009-2010\Документы муз. руководителя Паршиной О.Б\паршина\SDC10835.JPG"/>
          <p:cNvPicPr>
            <a:picLocks noChangeAspect="1" noChangeArrowheads="1"/>
          </p:cNvPicPr>
          <p:nvPr/>
        </p:nvPicPr>
        <p:blipFill>
          <a:blip r:embed="rId4" cstate="screen"/>
          <a:srcRect l="22892" t="5237" r="5254" b="2934"/>
          <a:stretch>
            <a:fillRect/>
          </a:stretch>
        </p:blipFill>
        <p:spPr bwMode="auto">
          <a:xfrm rot="5400000">
            <a:off x="1893213" y="4750465"/>
            <a:ext cx="2143138" cy="1643349"/>
          </a:xfrm>
          <a:prstGeom prst="rect">
            <a:avLst/>
          </a:prstGeom>
          <a:noFill/>
        </p:spPr>
      </p:pic>
      <p:pic>
        <p:nvPicPr>
          <p:cNvPr id="8197" name="Picture 5" descr="C:\Documents and Settings\Администратор\Рабочий стол\Документы\Аттестация\Документы 2009-2010\Документы муз. руководителя Паршиной О.Б\паршина\SDC10829.JPG"/>
          <p:cNvPicPr>
            <a:picLocks noChangeAspect="1" noChangeArrowheads="1"/>
          </p:cNvPicPr>
          <p:nvPr/>
        </p:nvPicPr>
        <p:blipFill>
          <a:blip r:embed="rId5" cstate="screen"/>
          <a:srcRect l="13158" r="21053"/>
          <a:stretch>
            <a:fillRect/>
          </a:stretch>
        </p:blipFill>
        <p:spPr bwMode="auto">
          <a:xfrm>
            <a:off x="3857620" y="3429000"/>
            <a:ext cx="1643074" cy="2035983"/>
          </a:xfrm>
          <a:prstGeom prst="rect">
            <a:avLst/>
          </a:prstGeom>
          <a:noFill/>
        </p:spPr>
      </p:pic>
      <p:pic>
        <p:nvPicPr>
          <p:cNvPr id="8198" name="Picture 6" descr="C:\Documents and Settings\Администратор\Рабочий стол\Документы\Аттестация\Документы 2009-2010\Документы муз. руководителя Паршиной О.Б\паршина\SDC108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875878" y="3554014"/>
            <a:ext cx="2428868" cy="14644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4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4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4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4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4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Работа с педагогами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Документы\Фото\фото педсовет\IMGP2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 t="20608"/>
          <a:stretch>
            <a:fillRect/>
          </a:stretch>
        </p:blipFill>
        <p:spPr bwMode="auto">
          <a:xfrm>
            <a:off x="500034" y="3714752"/>
            <a:ext cx="4039985" cy="240558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Консультативные мероприятия «Методика работы в группах по музыкальному образованию», «Создание условий для элементарного </a:t>
            </a:r>
            <a:r>
              <a:rPr lang="ru-RU" dirty="0" err="1" smtClean="0"/>
              <a:t>музицирования</a:t>
            </a:r>
            <a:r>
              <a:rPr lang="ru-RU" dirty="0" smtClean="0"/>
              <a:t> в группе»</a:t>
            </a:r>
          </a:p>
          <a:p>
            <a:pPr lvl="0"/>
            <a:r>
              <a:rPr lang="ru-RU" b="1" dirty="0" smtClean="0"/>
              <a:t>Семинарские занятия на тему «Музыкально-дидактические игры и упражнения. Их влияние на развитие выразительности речи детей»</a:t>
            </a:r>
          </a:p>
          <a:p>
            <a:pPr lvl="0"/>
            <a:r>
              <a:rPr lang="ru-RU" dirty="0" smtClean="0"/>
              <a:t>Практикумы «Учимся вместе- учимся играя» (изучение приемам игры на музыкальных инструментах, упражнения по интонированию, ритму)</a:t>
            </a:r>
          </a:p>
          <a:p>
            <a:pPr lvl="0"/>
            <a:r>
              <a:rPr lang="ru-RU" b="1" dirty="0" smtClean="0"/>
              <a:t>Практические занятия- мастерские «Инструменты своими руками» (изготовление пособий и атрибутов, инструментов - самоделок)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F:\DCIM\100SSCAM\SDC104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428736"/>
            <a:ext cx="2781177" cy="20858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714357"/>
            <a:ext cx="8458200" cy="250033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«Элементарное </a:t>
            </a:r>
            <a:r>
              <a:rPr lang="ru-RU" sz="2400" dirty="0" err="1" smtClean="0"/>
              <a:t>музицирование</a:t>
            </a:r>
            <a:r>
              <a:rPr lang="ru-RU" sz="2400" dirty="0" smtClean="0"/>
              <a:t> с дошкольниками» содействует развитию их творческих способностей, природной музыкальности,  создает условия для широкой ориентации в музыке и накоплению запаса музыкальных впечатлений»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48" y="3899938"/>
            <a:ext cx="400052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картинки\LZV5GCA59XQ2LCAD8Z0YICASU7MA1CA9TAWF4CA2E30WHCAH1LNOTCAT6D2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141305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794"/>
            <a:ext cx="8229600" cy="578804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Ребенок, испытавший радость творчества даже в самой минимальной степени, становиться другим, чем ребенок,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подражающий актам других»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Б.Асафьев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Документы\Аттестация\Документы 2009-2010\Зайцева М.А превый\Фотки\DSC03833.JPG"/>
          <p:cNvPicPr>
            <a:picLocks noChangeAspect="1" noChangeArrowheads="1"/>
          </p:cNvPicPr>
          <p:nvPr/>
        </p:nvPicPr>
        <p:blipFill>
          <a:blip r:embed="rId2" cstate="screen"/>
          <a:srcRect t="10122" r="28643"/>
          <a:stretch>
            <a:fillRect/>
          </a:stretch>
        </p:blipFill>
        <p:spPr bwMode="auto">
          <a:xfrm>
            <a:off x="785786" y="3286124"/>
            <a:ext cx="3450784" cy="2457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F:\аттестация Марины\Фотки\DSC03770.JPG"/>
          <p:cNvPicPr>
            <a:picLocks noChangeAspect="1" noChangeArrowheads="1"/>
          </p:cNvPicPr>
          <p:nvPr/>
        </p:nvPicPr>
        <p:blipFill>
          <a:blip r:embed="rId3" cstate="screen"/>
          <a:srcRect l="15060" r="10387"/>
          <a:stretch>
            <a:fillRect/>
          </a:stretch>
        </p:blipFill>
        <p:spPr bwMode="auto">
          <a:xfrm rot="430560">
            <a:off x="4710063" y="4080406"/>
            <a:ext cx="257175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1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Элементарное </a:t>
            </a:r>
            <a:r>
              <a:rPr lang="ru-RU" sz="2800" b="1" dirty="0" err="1" smtClean="0"/>
              <a:t>музицирование</a:t>
            </a:r>
            <a:r>
              <a:rPr lang="ru-RU" sz="2800" b="1" dirty="0" smtClean="0"/>
              <a:t> –  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это уникальная возможность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развивать индивидуальность детей, их способность к импровизации, творчеству, умение фантазировать; </a:t>
            </a:r>
          </a:p>
          <a:p>
            <a:pPr lvl="0"/>
            <a:r>
              <a:rPr lang="ru-RU" dirty="0" smtClean="0"/>
              <a:t>воспитывать и развивать музыкальные способности в увлекательной эстетической игре с инструментами;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проявить внимание к эмоциональному миру детей, их способности к сопереживанию; </a:t>
            </a:r>
          </a:p>
          <a:p>
            <a:pPr lvl="0"/>
            <a:r>
              <a:rPr lang="ru-RU" dirty="0" smtClean="0"/>
              <a:t>воспитывать навыки общения и сотрудничества в группе;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тренировки различных видов внимания, точной и быстрой реакции, умения слушать, активно воспринимать.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5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800" b="1" dirty="0" smtClean="0"/>
              <a:t>Помочь детям дошкольного возраста войти в мир музыки, найти свои собственные формы общения с ней, ощутить и пережить ее эмоционально как радость и удовольствие; способствовать усвоению музыкальных знаний в игровой практике.</a:t>
            </a:r>
            <a:endParaRPr lang="ru-RU" sz="2800" dirty="0"/>
          </a:p>
        </p:txBody>
      </p:sp>
      <p:pic>
        <p:nvPicPr>
          <p:cNvPr id="2050" name="Picture 2" descr="C:\Documents and Settings\Администратор\Рабочий стол\Документы\Фото\паршина\SDC10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ерфолента 10"/>
          <p:cNvSpPr/>
          <p:nvPr/>
        </p:nvSpPr>
        <p:spPr>
          <a:xfrm>
            <a:off x="2071670" y="214290"/>
            <a:ext cx="4786346" cy="128588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</a:t>
            </a:r>
            <a:r>
              <a:rPr lang="ru-RU" sz="4400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3"/>
            <a:ext cx="8686800" cy="428628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обучение дошкольников простейшим элементам музыкального языка и умению применять его на практике;</a:t>
            </a:r>
          </a:p>
          <a:p>
            <a:pPr lvl="0"/>
            <a:r>
              <a:rPr lang="ru-RU" dirty="0" smtClean="0"/>
              <a:t>воспитание интереса и любви к </a:t>
            </a:r>
            <a:r>
              <a:rPr lang="ru-RU" dirty="0" err="1" smtClean="0"/>
              <a:t>музицированию</a:t>
            </a:r>
            <a:endParaRPr lang="ru-RU" dirty="0" smtClean="0"/>
          </a:p>
          <a:p>
            <a:pPr lvl="0"/>
            <a:r>
              <a:rPr lang="ru-RU" dirty="0" smtClean="0"/>
              <a:t>развитие представлений педагогов о возможностях элементарного </a:t>
            </a:r>
            <a:r>
              <a:rPr lang="ru-RU" dirty="0" err="1" smtClean="0"/>
              <a:t>музицирования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обогащение музыкальной среды с целью развития навыков элементарного </a:t>
            </a:r>
            <a:r>
              <a:rPr lang="ru-RU" dirty="0" err="1" smtClean="0"/>
              <a:t>музицирования</a:t>
            </a:r>
            <a:r>
              <a:rPr lang="ru-RU" dirty="0" smtClean="0"/>
              <a:t>, создания атмосферы сотрудничества и                               сотворчества  в детском коллективе.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8" name="Picture 6" descr="C:\Documents and Settings\Администратор\Рабочий стол\Документы\Новая папка\HP02SCACN3CKKCAZ9O2QRCA41FPDECAI0ZU4ACAXOR8IWCA8NJRU5CAZ5H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500570"/>
            <a:ext cx="1863731" cy="17062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80" name="Picture 8" descr="C:\Documents and Settings\Администратор\Рабочий стол\Документы\Новая папка\Z7UU7CAUW9ES6CAA6JIYGCARCGL29CAUMVWZSCALHUR7SCAUR4HY9CA2X0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404950"/>
            <a:ext cx="1928827" cy="1453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Ступени элементарного </a:t>
            </a:r>
            <a:r>
              <a:rPr lang="ru-RU" sz="2800" b="1" dirty="0" err="1" smtClean="0"/>
              <a:t>музицирования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191000" cy="51101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4100" b="1" dirty="0" smtClean="0"/>
              <a:t>Активный словарь</a:t>
            </a:r>
          </a:p>
          <a:p>
            <a:pPr lvl="0"/>
            <a:r>
              <a:rPr lang="ru-RU" dirty="0" smtClean="0"/>
              <a:t>Различать быстрый и медленный темп, ускорение и замедление, пользоваться им в импровизируемой и исполняемой музыке.</a:t>
            </a:r>
          </a:p>
          <a:p>
            <a:pPr lvl="0"/>
            <a:r>
              <a:rPr lang="ru-RU" b="1" dirty="0" smtClean="0"/>
              <a:t>Различать громкое и тихое звучание. Использовать усиление и ослабление звучности как выразительные приемы.</a:t>
            </a:r>
          </a:p>
          <a:p>
            <a:pPr lvl="0"/>
            <a:r>
              <a:rPr lang="ru-RU" dirty="0" smtClean="0"/>
              <a:t>Различать фразу в речи и простейших песнях.</a:t>
            </a:r>
          </a:p>
          <a:p>
            <a:pPr lvl="0"/>
            <a:r>
              <a:rPr lang="ru-RU" b="1" dirty="0" smtClean="0"/>
              <a:t>Использовать шумовые и </a:t>
            </a:r>
            <a:r>
              <a:rPr lang="ru-RU" b="1" dirty="0" err="1" smtClean="0"/>
              <a:t>звуковысотные</a:t>
            </a:r>
            <a:r>
              <a:rPr lang="ru-RU" b="1" dirty="0" smtClean="0"/>
              <a:t> инструменты для озвучивания сказок, стихов.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Администратор\Рабочий стол\Документы\Аттестация\Документы 2009-2010\Документы муз. руководителя Паршиной О.Б\паршина\SDC10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1928802"/>
            <a:ext cx="2071702" cy="1553777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Документы\Аттестация\Документы 2009-2010\Документы муз. руководителя Паршиной О.Б\паршина\SDC10821.JPG"/>
          <p:cNvPicPr>
            <a:picLocks noChangeAspect="1" noChangeArrowheads="1"/>
          </p:cNvPicPr>
          <p:nvPr/>
        </p:nvPicPr>
        <p:blipFill>
          <a:blip r:embed="rId3" cstate="screen"/>
          <a:srcRect l="7212" t="12821" r="6247" b="7048"/>
          <a:stretch>
            <a:fillRect/>
          </a:stretch>
        </p:blipFill>
        <p:spPr bwMode="auto">
          <a:xfrm>
            <a:off x="4429124" y="1571612"/>
            <a:ext cx="2160286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Документы\Аттестация\Документы 2009-2010\Документы муз. руководителя Паршиной О.Б\паршина\SDC10848.JPG"/>
          <p:cNvPicPr>
            <a:picLocks noChangeAspect="1" noChangeArrowheads="1"/>
          </p:cNvPicPr>
          <p:nvPr/>
        </p:nvPicPr>
        <p:blipFill>
          <a:blip r:embed="rId4" cstate="screen"/>
          <a:srcRect l="40000" t="7671"/>
          <a:stretch>
            <a:fillRect/>
          </a:stretch>
        </p:blipFill>
        <p:spPr bwMode="auto">
          <a:xfrm>
            <a:off x="4500562" y="3286124"/>
            <a:ext cx="1857388" cy="2449881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Документы\Аттестация\Документы 2009-2010\Документы муз. руководителя Паршиной О.Б\паршина\SDC10847.JPG"/>
          <p:cNvPicPr>
            <a:picLocks noChangeAspect="1" noChangeArrowheads="1"/>
          </p:cNvPicPr>
          <p:nvPr/>
        </p:nvPicPr>
        <p:blipFill>
          <a:blip r:embed="rId5" cstate="screen"/>
          <a:srcRect l="17619" t="24050" r="7727" b="4668"/>
          <a:stretch>
            <a:fillRect/>
          </a:stretch>
        </p:blipFill>
        <p:spPr bwMode="auto">
          <a:xfrm rot="5400000">
            <a:off x="6533502" y="4396456"/>
            <a:ext cx="2506416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Ступени элементарного </a:t>
            </a:r>
            <a:r>
              <a:rPr lang="ru-RU" sz="3200" b="1" dirty="0" err="1" smtClean="0"/>
              <a:t>музицирования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b="1" dirty="0" smtClean="0"/>
              <a:t>Ритм и тембр</a:t>
            </a:r>
          </a:p>
          <a:p>
            <a:pPr lvl="0"/>
            <a:r>
              <a:rPr lang="ru-RU" dirty="0" smtClean="0"/>
              <a:t>Исполнять метрическую пульсацию (в речевых упражнениях, звучащих жестах, в движении). </a:t>
            </a:r>
          </a:p>
          <a:p>
            <a:pPr lvl="0"/>
            <a:r>
              <a:rPr lang="ru-RU" b="1" dirty="0" smtClean="0"/>
              <a:t>Использовать речевые упражнения как основу для ритмических импровизаций</a:t>
            </a:r>
          </a:p>
          <a:p>
            <a:pPr lvl="0"/>
            <a:r>
              <a:rPr lang="ru-RU" dirty="0" smtClean="0"/>
              <a:t>«Переносить» ритм слов на инструменты и в звучащие жесты.</a:t>
            </a:r>
          </a:p>
          <a:p>
            <a:pPr lvl="0"/>
            <a:r>
              <a:rPr lang="ru-RU" b="1" dirty="0" smtClean="0"/>
              <a:t>Исполнять несложные ритмические мотивы.</a:t>
            </a:r>
          </a:p>
          <a:p>
            <a:pPr lvl="0"/>
            <a:r>
              <a:rPr lang="ru-RU" dirty="0" smtClean="0"/>
              <a:t>Создавать ритмические композиции, используя тексты и шумовые инструменты.</a:t>
            </a:r>
          </a:p>
        </p:txBody>
      </p:sp>
      <p:pic>
        <p:nvPicPr>
          <p:cNvPr id="3074" name="Picture 2" descr="C:\Documents and Settings\Администратор\Рабочий стол\Документы\Аттестация\Документы 2009-2010\Документы муз. руководителя Паршиной О.Б\паршина\SDC10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6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Ступени элементарного </a:t>
            </a:r>
            <a:r>
              <a:rPr lang="ru-RU" sz="3200" b="1" dirty="0" err="1" smtClean="0"/>
              <a:t>музицирования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Исполнение</a:t>
            </a:r>
            <a:endParaRPr lang="ru-RU" dirty="0" smtClean="0"/>
          </a:p>
          <a:p>
            <a:pPr lvl="0"/>
            <a:r>
              <a:rPr lang="ru-RU" dirty="0" smtClean="0"/>
              <a:t>Исполнять небольшие песни с аккомпанементом на инструментах.</a:t>
            </a:r>
          </a:p>
          <a:p>
            <a:pPr lvl="0"/>
            <a:r>
              <a:rPr lang="ru-RU" dirty="0" smtClean="0"/>
              <a:t>Меняться ролями: играющие и двигающиеся, поющие и играющие.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Администратор\Рабочий стол\Документы\Аттестация\Документы 2009-2010\Документы муз. руководителя Паршиной О.Б\паршина\SDC10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Методы работы с детьми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метод</a:t>
            </a:r>
            <a:r>
              <a:rPr lang="ru-RU" dirty="0" smtClean="0"/>
              <a:t> </a:t>
            </a:r>
            <a:r>
              <a:rPr lang="ru-RU" i="1" dirty="0" smtClean="0"/>
              <a:t>активации творческих проявлений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метод моделирования музыкального языка </a:t>
            </a:r>
            <a:endParaRPr lang="ru-RU" dirty="0"/>
          </a:p>
        </p:txBody>
      </p:sp>
      <p:pic>
        <p:nvPicPr>
          <p:cNvPr id="4099" name="Picture 3" descr="C:\Documents and Settings\Администратор\Рабочий стол\Документы\Аттестация\Документы 2009-2010\Документы муз. руководителя Паршиной О.Б\паршина\SDC10817.JPG"/>
          <p:cNvPicPr>
            <a:picLocks noChangeAspect="1" noChangeArrowheads="1"/>
          </p:cNvPicPr>
          <p:nvPr/>
        </p:nvPicPr>
        <p:blipFill>
          <a:blip r:embed="rId2" cstate="screen"/>
          <a:srcRect l="4115" t="13718" b="12206"/>
          <a:stretch>
            <a:fillRect/>
          </a:stretch>
        </p:blipFill>
        <p:spPr bwMode="auto">
          <a:xfrm>
            <a:off x="5500694" y="3000372"/>
            <a:ext cx="3328901" cy="1928826"/>
          </a:xfrm>
          <a:prstGeom prst="rect">
            <a:avLst/>
          </a:prstGeom>
          <a:noFill/>
        </p:spPr>
      </p:pic>
      <p:pic>
        <p:nvPicPr>
          <p:cNvPr id="4103" name="Picture 7" descr="умерен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572140"/>
            <a:ext cx="2714625" cy="276225"/>
          </a:xfrm>
          <a:prstGeom prst="rect">
            <a:avLst/>
          </a:prstGeom>
          <a:noFill/>
        </p:spPr>
      </p:pic>
      <p:pic>
        <p:nvPicPr>
          <p:cNvPr id="4102" name="Picture 6" descr="замедля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6000768"/>
            <a:ext cx="2638425" cy="285750"/>
          </a:xfrm>
          <a:prstGeom prst="rect">
            <a:avLst/>
          </a:prstGeom>
          <a:noFill/>
        </p:spPr>
      </p:pic>
      <p:pic>
        <p:nvPicPr>
          <p:cNvPr id="4101" name="Picture 5" descr="медлен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00636"/>
            <a:ext cx="2787650" cy="26987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Документы\Фото\10 группа\IMG_0176.JPG"/>
          <p:cNvPicPr>
            <a:picLocks noChangeAspect="1" noChangeArrowheads="1"/>
          </p:cNvPicPr>
          <p:nvPr/>
        </p:nvPicPr>
        <p:blipFill>
          <a:blip r:embed="rId6" cstate="screen">
            <a:lum bright="20000" contrast="20000"/>
          </a:blip>
          <a:srcRect l="27449" t="24663" r="32624" b="23214"/>
          <a:stretch>
            <a:fillRect/>
          </a:stretch>
        </p:blipFill>
        <p:spPr bwMode="auto">
          <a:xfrm>
            <a:off x="428596" y="3286124"/>
            <a:ext cx="342902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957</TotalTime>
  <Words>508</Words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Музыкальный руководитель  муниципального дошкольного образовательного учреждения детского сада комбинированного вида  № 77 «Василек»  Паршина Ольга Борисовна</vt:lpstr>
      <vt:lpstr>Слайд 2</vt:lpstr>
      <vt:lpstr>Элементарное музицирование –                                          это уникальная возможность</vt:lpstr>
      <vt:lpstr>Цель работы:</vt:lpstr>
      <vt:lpstr>                       Задачи:                                             </vt:lpstr>
      <vt:lpstr>Ступени элементарного музицирования </vt:lpstr>
      <vt:lpstr>Ступени элементарного музицирования</vt:lpstr>
      <vt:lpstr>Ступени элементарного музицирования</vt:lpstr>
      <vt:lpstr>Методы работы с детьми</vt:lpstr>
      <vt:lpstr>Последовательность обучения элементарному музицированию: </vt:lpstr>
      <vt:lpstr>Развивающие условия в группе </vt:lpstr>
      <vt:lpstr> Развивающие условия в группе  </vt:lpstr>
      <vt:lpstr>Работа с педагогами</vt:lpstr>
      <vt:lpstr>Результаты:</vt:lpstr>
      <vt:lpstr> «Элементарное музицирование с дошкольниками» содействует развитию их творческих способностей, природной музыкальности,  создает условия для широкой ориентации в музыке и накоплению запаса музыкальных впечатлений»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условий для развития природной музыкальности и формирования творческого музыкального мышления дошкольников через элементарное музицирование»</dc:title>
  <dc:creator>Master</dc:creator>
  <cp:lastModifiedBy>Master</cp:lastModifiedBy>
  <cp:revision>78</cp:revision>
  <dcterms:created xsi:type="dcterms:W3CDTF">2010-03-22T07:02:13Z</dcterms:created>
  <dcterms:modified xsi:type="dcterms:W3CDTF">2015-01-23T11:25:06Z</dcterms:modified>
</cp:coreProperties>
</file>