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61" r:id="rId5"/>
    <p:sldId id="267" r:id="rId6"/>
    <p:sldId id="262" r:id="rId7"/>
    <p:sldId id="266" r:id="rId8"/>
    <p:sldId id="263" r:id="rId9"/>
    <p:sldId id="264" r:id="rId10"/>
    <p:sldId id="265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ina\Desktop\Row3WfuJlA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39037"/>
            <a:ext cx="9144000" cy="699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-96904"/>
            <a:ext cx="8794499" cy="4678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u="sng" dirty="0" smtClean="0">
                <a:latin typeface="+mn-lt"/>
              </a:rPr>
              <a:t/>
            </a:r>
            <a:br>
              <a:rPr lang="ru-RU" sz="4000" b="1" u="sng" dirty="0" smtClean="0">
                <a:latin typeface="+mn-lt"/>
              </a:rPr>
            </a:br>
            <a:r>
              <a:rPr lang="ru-RU" sz="4000" b="1" u="sng" dirty="0" smtClean="0">
                <a:latin typeface="+mn-lt"/>
              </a:rPr>
              <a:t/>
            </a:r>
            <a:br>
              <a:rPr lang="ru-RU" sz="4000" b="1" u="sng" dirty="0" smtClean="0">
                <a:latin typeface="+mn-lt"/>
              </a:rPr>
            </a:br>
            <a:r>
              <a:rPr lang="ru-RU" sz="36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Проект "Патриотическое воспитание старших дошкольников 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/>
            </a:r>
            <a:b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ru-RU" sz="36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через ознакомление с традициями и культурой народов Поволжья".</a:t>
            </a:r>
            <a:r>
              <a:rPr lang="ru-RU" sz="3600" b="1" u="sng" dirty="0" smtClean="0">
                <a:latin typeface="+mn-lt"/>
              </a:rPr>
              <a:t>                 </a:t>
            </a:r>
            <a:r>
              <a:rPr lang="ru-RU" sz="4000" u="sng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4000" u="sng" dirty="0">
                <a:solidFill>
                  <a:schemeClr val="tx1"/>
                </a:solidFill>
                <a:latin typeface="+mn-lt"/>
              </a:rPr>
            </a:br>
            <a:r>
              <a:rPr lang="ru-RU" sz="4000" u="sng" dirty="0" smtClean="0">
                <a:latin typeface="+mn-lt"/>
              </a:rPr>
              <a:t>      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657400" y="5460230"/>
            <a:ext cx="7486600" cy="1371600"/>
          </a:xfrm>
        </p:spPr>
        <p:txBody>
          <a:bodyPr/>
          <a:lstStyle/>
          <a:p>
            <a:pPr algn="r"/>
            <a:r>
              <a:rPr lang="ru-RU" dirty="0">
                <a:solidFill>
                  <a:schemeClr val="tx1"/>
                </a:solidFill>
              </a:rPr>
              <a:t>Подготовила: воспитатель МДОУ «</a:t>
            </a:r>
            <a:r>
              <a:rPr lang="ru-RU" dirty="0" smtClean="0">
                <a:solidFill>
                  <a:schemeClr val="tx1"/>
                </a:solidFill>
              </a:rPr>
              <a:t>Детский   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 сад  №</a:t>
            </a:r>
            <a:r>
              <a:rPr lang="ru-RU" dirty="0" smtClean="0">
                <a:solidFill>
                  <a:schemeClr val="tx1"/>
                </a:solidFill>
              </a:rPr>
              <a:t>43  </a:t>
            </a:r>
            <a:r>
              <a:rPr lang="ru-RU" dirty="0">
                <a:solidFill>
                  <a:schemeClr val="tx1"/>
                </a:solidFill>
              </a:rPr>
              <a:t>комбинированного </a:t>
            </a:r>
            <a:r>
              <a:rPr lang="ru-RU" dirty="0" smtClean="0">
                <a:solidFill>
                  <a:schemeClr val="tx1"/>
                </a:solidFill>
              </a:rPr>
              <a:t>вида» </a:t>
            </a:r>
            <a:r>
              <a:rPr lang="ru-RU" dirty="0">
                <a:solidFill>
                  <a:schemeClr val="tx1"/>
                </a:solidFill>
              </a:rPr>
              <a:t>Тарасова В.И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40138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lina\Desktop\Новая папка (3)\IMG_18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5100" y="-12700792"/>
            <a:ext cx="16292851" cy="1216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lina\Desktop\Новая папка (3)\IMG_189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3047" y="0"/>
            <a:ext cx="91817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5191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1266380"/>
            <a:ext cx="3982775" cy="533231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Alina\Desktop\Новая папка (3)\IMG_190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182" y="3383"/>
            <a:ext cx="4296149" cy="575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6187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4910" y="332656"/>
            <a:ext cx="4872409" cy="363926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Alina\Desktop\DSC0567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6385" y="0"/>
            <a:ext cx="4500597" cy="675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lina\Desktop\P119051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4212" y="3883759"/>
            <a:ext cx="4749788" cy="286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498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265746" cy="3933056"/>
          </a:xfrm>
        </p:spPr>
      </p:pic>
      <p:pic>
        <p:nvPicPr>
          <p:cNvPr id="5122" name="Picture 2" descr="C:\Users\Alina\Desktop\IMG_146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3305822"/>
            <a:ext cx="5328267" cy="355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5494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0007" y="1628800"/>
            <a:ext cx="4742133" cy="3816424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5352"/>
            <a:ext cx="4398796" cy="6598197"/>
          </a:xfrm>
        </p:spPr>
      </p:pic>
    </p:spTree>
    <p:extLst>
      <p:ext uri="{BB962C8B-B14F-4D97-AF65-F5344CB8AC3E}">
        <p14:creationId xmlns:p14="http://schemas.microsoft.com/office/powerpoint/2010/main" val="18629238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476672"/>
            <a:ext cx="7992888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b="1" u="sng" dirty="0">
                <a:solidFill>
                  <a:schemeClr val="bg1">
                    <a:lumMod val="50000"/>
                  </a:schemeClr>
                </a:solidFill>
              </a:rPr>
              <a:t>Задачи проекта</a:t>
            </a:r>
            <a:r>
              <a:rPr lang="ru-RU" sz="3000" b="1" u="sng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marL="0" indent="0">
              <a:buNone/>
            </a:pPr>
            <a:endParaRPr lang="ru-RU" u="sng" dirty="0"/>
          </a:p>
          <a:p>
            <a:pPr lvl="0"/>
            <a:r>
              <a:rPr lang="ru-RU" dirty="0"/>
              <a:t>создание культурно-образовательной среды в группе;</a:t>
            </a:r>
          </a:p>
          <a:p>
            <a:pPr lvl="0"/>
            <a:r>
              <a:rPr lang="ru-RU" dirty="0"/>
              <a:t>знакомство детей с традициями и обычаями, промыслами, художественным  творчеством, особенностями национальных костюмов народов Поволжья;</a:t>
            </a:r>
          </a:p>
          <a:p>
            <a:pPr lvl="0"/>
            <a:r>
              <a:rPr lang="ru-RU" dirty="0"/>
              <a:t>вовлечение детей в художественно-творческую деятельность, развитие детского творчества, умения видеть прекрасное и вносить его элементы в жизнь, побуждение создавать изображения по мотивам народного декоративного орнамента;</a:t>
            </a:r>
          </a:p>
          <a:p>
            <a:pPr lvl="0"/>
            <a:r>
              <a:rPr lang="ru-RU" dirty="0"/>
              <a:t>обогащение словарного запаса детей, развитие коммуникативных навыков и умений;</a:t>
            </a:r>
          </a:p>
          <a:p>
            <a:pPr lvl="0"/>
            <a:r>
              <a:rPr lang="ru-RU" dirty="0"/>
              <a:t>воспитание нравственно – патриотических чувств: воспитание у ребенка любви и привязанности к своим близким, дому,  детскому саду, городу, родному краю; формирование нравственного отношения и чувства сопричастности к культурному  наследию народов Поволжья; формирование толерантного отношения к представителям других национальностей;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98749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04664"/>
            <a:ext cx="8136904" cy="61206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200" b="1" u="sng" dirty="0" smtClean="0">
                <a:solidFill>
                  <a:schemeClr val="bg1">
                    <a:lumMod val="50000"/>
                  </a:schemeClr>
                </a:solidFill>
              </a:rPr>
              <a:t>Цель </a:t>
            </a:r>
            <a:r>
              <a:rPr lang="ru-RU" sz="3200" b="1" u="sng" dirty="0">
                <a:solidFill>
                  <a:schemeClr val="bg1">
                    <a:lumMod val="50000"/>
                  </a:schemeClr>
                </a:solidFill>
              </a:rPr>
              <a:t>проекта</a:t>
            </a:r>
            <a:r>
              <a:rPr lang="ru-RU" sz="3200" u="sng" dirty="0">
                <a:solidFill>
                  <a:schemeClr val="bg1">
                    <a:lumMod val="50000"/>
                  </a:schemeClr>
                </a:solidFill>
              </a:rPr>
              <a:t>: </a:t>
            </a:r>
            <a:endParaRPr lang="ru-RU" sz="3200" u="sng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600" dirty="0" smtClean="0"/>
              <a:t>Воспитание </a:t>
            </a:r>
            <a:r>
              <a:rPr lang="ru-RU" sz="2600" dirty="0"/>
              <a:t>нравственно-патриотических чувств у старших дошкольников через углубленное изучение традиций и культуры народов Поволжья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sz="2800" b="1" u="sng" dirty="0">
                <a:solidFill>
                  <a:schemeClr val="bg1">
                    <a:lumMod val="50000"/>
                  </a:schemeClr>
                </a:solidFill>
              </a:rPr>
              <a:t>Участники проекта:</a:t>
            </a:r>
            <a:endParaRPr lang="ru-RU" sz="2800" u="sng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2400" dirty="0"/>
              <a:t>Дети старшего дошкольного возраста, родители, воспитатели.</a:t>
            </a:r>
          </a:p>
          <a:p>
            <a:pPr marL="0" indent="0">
              <a:buNone/>
            </a:pPr>
            <a:r>
              <a:rPr lang="ru-RU" sz="2800" b="1" u="sng" dirty="0">
                <a:solidFill>
                  <a:schemeClr val="bg1">
                    <a:lumMod val="50000"/>
                  </a:schemeClr>
                </a:solidFill>
              </a:rPr>
              <a:t>Продолжительность проекта</a:t>
            </a:r>
            <a:r>
              <a:rPr lang="ru-RU" sz="2800" dirty="0">
                <a:solidFill>
                  <a:schemeClr val="bg1">
                    <a:lumMod val="50000"/>
                  </a:schemeClr>
                </a:solidFill>
              </a:rPr>
              <a:t>:  </a:t>
            </a:r>
          </a:p>
          <a:p>
            <a:r>
              <a:rPr lang="ru-RU" sz="2400" dirty="0" smtClean="0"/>
              <a:t>проект </a:t>
            </a:r>
            <a:r>
              <a:rPr lang="ru-RU" sz="2400" dirty="0"/>
              <a:t>долгосрочный – работа над проектом ведется  в течение  2 лет (в старшей и подготовительной группах).</a:t>
            </a:r>
          </a:p>
          <a:p>
            <a:pPr marL="0" indent="0">
              <a:buNone/>
            </a:pPr>
            <a:r>
              <a:rPr lang="ru-RU" sz="2800" b="1" u="sng" dirty="0">
                <a:solidFill>
                  <a:schemeClr val="bg1">
                    <a:lumMod val="50000"/>
                  </a:schemeClr>
                </a:solidFill>
              </a:rPr>
              <a:t>Сроки реализации проекта</a:t>
            </a:r>
            <a:r>
              <a:rPr lang="ru-RU" sz="2800" b="1" u="sng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marL="0" indent="0">
              <a:buNone/>
            </a:pPr>
            <a:r>
              <a:rPr lang="ru-RU" b="1" dirty="0" smtClean="0"/>
              <a:t> </a:t>
            </a:r>
            <a:r>
              <a:rPr lang="ru-RU" sz="2800" dirty="0"/>
              <a:t>сентябрь 2013г. – май 2015г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1</a:t>
            </a:r>
            <a:r>
              <a:rPr lang="ru-RU" sz="2800" dirty="0"/>
              <a:t>. организационно-подготовительный этап;</a:t>
            </a:r>
          </a:p>
          <a:p>
            <a:r>
              <a:rPr lang="ru-RU" sz="2800" dirty="0"/>
              <a:t>2. этап реализации;</a:t>
            </a:r>
          </a:p>
          <a:p>
            <a:r>
              <a:rPr lang="ru-RU" sz="2800" dirty="0"/>
              <a:t>3. заключительный этап.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13395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260648"/>
            <a:ext cx="8363272" cy="633670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u="sng" dirty="0"/>
              <a:t> </a:t>
            </a:r>
            <a:r>
              <a:rPr lang="ru-RU" sz="3400" b="1" i="0" u="sng" dirty="0">
                <a:solidFill>
                  <a:schemeClr val="bg1">
                    <a:lumMod val="50000"/>
                  </a:schemeClr>
                </a:solidFill>
              </a:rPr>
              <a:t>Методы диагностики: </a:t>
            </a:r>
            <a:endParaRPr lang="ru-RU" sz="3400" b="1" i="0" u="sng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600" dirty="0" smtClean="0"/>
              <a:t>наблюдение</a:t>
            </a:r>
            <a:r>
              <a:rPr lang="ru-RU" sz="2600" dirty="0"/>
              <a:t>, анализ детских работ, опрос детей.</a:t>
            </a:r>
          </a:p>
          <a:p>
            <a:pPr marL="0" indent="0">
              <a:buNone/>
            </a:pPr>
            <a:r>
              <a:rPr lang="ru-RU" sz="3400" b="1" i="0" u="sng" dirty="0">
                <a:solidFill>
                  <a:schemeClr val="bg1">
                    <a:lumMod val="50000"/>
                  </a:schemeClr>
                </a:solidFill>
              </a:rPr>
              <a:t>Критерии:</a:t>
            </a:r>
          </a:p>
          <a:p>
            <a:r>
              <a:rPr lang="ru-RU" sz="2600" dirty="0"/>
              <a:t>1. Когнитивный критерий</a:t>
            </a:r>
          </a:p>
          <a:p>
            <a:pPr marL="0" indent="0">
              <a:buNone/>
            </a:pPr>
            <a:r>
              <a:rPr lang="ru-RU" sz="3400" b="1" i="0" u="sng" dirty="0">
                <a:solidFill>
                  <a:schemeClr val="bg1">
                    <a:lumMod val="50000"/>
                  </a:schemeClr>
                </a:solidFill>
              </a:rPr>
              <a:t>Показатели:</a:t>
            </a:r>
          </a:p>
          <a:p>
            <a:pPr lvl="0"/>
            <a:r>
              <a:rPr lang="ru-RU" sz="2600" dirty="0"/>
              <a:t>Знания и представления детей об обычаях и традициях народов Поволжья</a:t>
            </a:r>
          </a:p>
          <a:p>
            <a:pPr lvl="0"/>
            <a:r>
              <a:rPr lang="ru-RU" sz="2600" dirty="0"/>
              <a:t>Знания и представления детей о фольклоре народов Поволжья;</a:t>
            </a:r>
          </a:p>
          <a:p>
            <a:pPr lvl="0"/>
            <a:r>
              <a:rPr lang="ru-RU" sz="2600" dirty="0"/>
              <a:t>Знания и представления детей об особенностях национальных костюмов народов Поволжья.</a:t>
            </a:r>
          </a:p>
          <a:p>
            <a:r>
              <a:rPr lang="ru-RU" sz="2600" dirty="0"/>
              <a:t>2. Эмоционально-мотивационный критерий</a:t>
            </a:r>
          </a:p>
          <a:p>
            <a:pPr marL="0" indent="0">
              <a:buNone/>
            </a:pPr>
            <a:r>
              <a:rPr lang="ru-RU" sz="4000" b="1" i="0" u="sng" dirty="0" smtClean="0">
                <a:solidFill>
                  <a:schemeClr val="bg1">
                    <a:lumMod val="50000"/>
                  </a:schemeClr>
                </a:solidFill>
              </a:rPr>
              <a:t> Показатели</a:t>
            </a:r>
            <a:r>
              <a:rPr lang="ru-RU" sz="4000" b="1" i="0" u="sng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lvl="0"/>
            <a:r>
              <a:rPr lang="ru-RU" sz="2600" dirty="0"/>
              <a:t>Наличие интереса у детей к обычаям и традициям народов Поволжья;</a:t>
            </a:r>
          </a:p>
          <a:p>
            <a:pPr lvl="0"/>
            <a:r>
              <a:rPr lang="ru-RU" sz="2600" dirty="0"/>
              <a:t>Желание у детей изучать фольклор и особенности национальных костюмов народов Поволжья</a:t>
            </a:r>
          </a:p>
          <a:p>
            <a:pPr lvl="0"/>
            <a:r>
              <a:rPr lang="ru-RU" sz="2600" dirty="0"/>
              <a:t>Эмоционально-положительное отношение к народам Поволжья.</a:t>
            </a:r>
          </a:p>
          <a:p>
            <a:r>
              <a:rPr lang="ru-RU" sz="2600" dirty="0" smtClean="0"/>
              <a:t>3</a:t>
            </a:r>
            <a:r>
              <a:rPr lang="ru-RU" sz="2600" dirty="0"/>
              <a:t>. </a:t>
            </a:r>
            <a:r>
              <a:rPr lang="ru-RU" sz="2600" dirty="0" err="1"/>
              <a:t>Деятельностный</a:t>
            </a:r>
            <a:r>
              <a:rPr lang="ru-RU" sz="2600" dirty="0"/>
              <a:t> критерий</a:t>
            </a:r>
          </a:p>
          <a:p>
            <a:pPr marL="0" indent="0">
              <a:buNone/>
            </a:pPr>
            <a:r>
              <a:rPr lang="ru-RU" sz="3400" b="1" i="0" u="sng" dirty="0">
                <a:solidFill>
                  <a:schemeClr val="bg1">
                    <a:lumMod val="50000"/>
                  </a:schemeClr>
                </a:solidFill>
              </a:rPr>
              <a:t>Показатели:</a:t>
            </a:r>
          </a:p>
          <a:p>
            <a:pPr lvl="0"/>
            <a:r>
              <a:rPr lang="ru-RU" sz="2600" dirty="0"/>
              <a:t>Умение детей организовывать народные игры;</a:t>
            </a:r>
          </a:p>
          <a:p>
            <a:pPr lvl="0"/>
            <a:r>
              <a:rPr lang="ru-RU" sz="2600" dirty="0"/>
              <a:t>Умение детей действовать с предметами быта народов Поволжья;</a:t>
            </a:r>
          </a:p>
          <a:p>
            <a:pPr lvl="0"/>
            <a:r>
              <a:rPr lang="ru-RU" sz="2600" dirty="0"/>
              <a:t>Умение детей применять в изобразительной деятельности  знания о декоративно-прикладном искусстве поволжских народов .</a:t>
            </a:r>
          </a:p>
        </p:txBody>
      </p:sp>
    </p:spTree>
    <p:extLst>
      <p:ext uri="{BB962C8B-B14F-4D97-AF65-F5344CB8AC3E}">
        <p14:creationId xmlns:p14="http://schemas.microsoft.com/office/powerpoint/2010/main" val="31546587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5458" y="0"/>
            <a:ext cx="896448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u="sng" dirty="0">
                <a:solidFill>
                  <a:schemeClr val="bg1"/>
                </a:solidFill>
              </a:rPr>
              <a:t>На этапе реализации проекта</a:t>
            </a:r>
            <a:r>
              <a:rPr lang="ru-RU" sz="2000" b="1" u="sng" dirty="0">
                <a:solidFill>
                  <a:schemeClr val="bg1"/>
                </a:solidFill>
              </a:rPr>
              <a:t>  поставлены  следующие задачи:</a:t>
            </a:r>
          </a:p>
          <a:p>
            <a:pPr lvl="0"/>
            <a:r>
              <a:rPr lang="ru-RU" sz="2000" dirty="0"/>
              <a:t>Подбор методической, научно – популярной и художественной литературы, дидактического материала с учетом его доступности восприятию детей старшего дошкольного возраста,  а также его художественных достоинств и воспитательного значения.</a:t>
            </a:r>
          </a:p>
          <a:p>
            <a:pPr lvl="0"/>
            <a:r>
              <a:rPr lang="ru-RU" sz="2000" dirty="0"/>
              <a:t>Создание образовательно – культурной среды в группе: пополнение краеведческого уголка материалом «Декоративно-прикладное искусство народов Поволжья», «Национальный костюм народов Поволжья», «Национальный орнамент», «Сказки поволжских народов»,  «Пословицы и поговорки народов Поволжья», «Игры народов Поволжья»; создание галереи детского творчества;   оформление стенда фотографий, отражающих работу по проекту.</a:t>
            </a:r>
          </a:p>
          <a:p>
            <a:pPr lvl="0"/>
            <a:r>
              <a:rPr lang="ru-RU" sz="2000" dirty="0"/>
              <a:t>Разработка перспективного плана образовательной деятельности по ознакомлению с традициями и культурой народов Поволжья.</a:t>
            </a:r>
          </a:p>
          <a:p>
            <a:pPr lvl="0"/>
            <a:r>
              <a:rPr lang="ru-RU" sz="2000" dirty="0"/>
              <a:t>Взаимодействие с родителями в совместной образовательной деятельности по реализации проекта.</a:t>
            </a:r>
          </a:p>
          <a:p>
            <a:pPr lvl="0"/>
            <a:r>
              <a:rPr lang="ru-RU" sz="2000" dirty="0"/>
              <a:t>Промежуточная диагностика (в конце учебного года в старшей группе и в начале учебного года в подготовительной группе) с целью анализа и корректирования образовательной работы в сторону выявленных проблемных направлений.</a:t>
            </a:r>
          </a:p>
        </p:txBody>
      </p:sp>
    </p:spTree>
    <p:extLst>
      <p:ext uri="{BB962C8B-B14F-4D97-AF65-F5344CB8AC3E}">
        <p14:creationId xmlns:p14="http://schemas.microsoft.com/office/powerpoint/2010/main" val="41091426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352928" cy="64087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/>
              <a:t> </a:t>
            </a:r>
            <a:r>
              <a:rPr lang="ru-RU" sz="3000" b="1" i="0" u="sng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Работа над проектом осуществляется в таких  формах образовательной деятельности с детьми, как</a:t>
            </a:r>
            <a:r>
              <a:rPr lang="ru-RU" sz="3000" b="1" i="0" u="sng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:</a:t>
            </a:r>
          </a:p>
          <a:p>
            <a:pPr marL="0" indent="0">
              <a:buNone/>
            </a:pPr>
            <a:endParaRPr lang="ru-RU" b="1" u="sng" dirty="0"/>
          </a:p>
          <a:p>
            <a:pPr lvl="0"/>
            <a:r>
              <a:rPr lang="ru-RU" dirty="0"/>
              <a:t> </a:t>
            </a:r>
            <a:r>
              <a:rPr lang="ru-RU" i="0" dirty="0"/>
              <a:t>Игры: дидактические, дидактические с элементами движения,  сюжетно – ролевые, подвижные, музыкальные,  хороводные, театрализованные; </a:t>
            </a:r>
          </a:p>
          <a:p>
            <a:pPr lvl="0"/>
            <a:r>
              <a:rPr lang="ru-RU" i="0" dirty="0"/>
              <a:t>Беседы;</a:t>
            </a:r>
          </a:p>
          <a:p>
            <a:pPr lvl="0"/>
            <a:r>
              <a:rPr lang="ru-RU" i="0" dirty="0"/>
              <a:t>Непосредственно образовательная деятельность на основе метода интеграции;</a:t>
            </a:r>
          </a:p>
          <a:p>
            <a:pPr lvl="0"/>
            <a:r>
              <a:rPr lang="ru-RU" i="0" dirty="0"/>
              <a:t>Рассматривание подлинных изделий народного искусства, иллюстраций, альбомов, открыток;</a:t>
            </a:r>
          </a:p>
          <a:p>
            <a:pPr lvl="0"/>
            <a:r>
              <a:rPr lang="ru-RU" i="0" dirty="0"/>
              <a:t>Выставки в мини-галерее изделий. Выставки детских работ по художественно-эстетическому развитию в детском саду;</a:t>
            </a:r>
          </a:p>
          <a:p>
            <a:pPr lvl="0"/>
            <a:r>
              <a:rPr lang="ru-RU" i="0" dirty="0"/>
              <a:t>Просмотр видеофильмов;</a:t>
            </a:r>
          </a:p>
          <a:p>
            <a:pPr lvl="0"/>
            <a:r>
              <a:rPr lang="ru-RU" i="0" dirty="0"/>
              <a:t>Экскурсии;</a:t>
            </a:r>
          </a:p>
          <a:p>
            <a:pPr lvl="0"/>
            <a:r>
              <a:rPr lang="ru-RU" i="0" dirty="0"/>
              <a:t>Использование силуэтного моделирования;</a:t>
            </a:r>
          </a:p>
          <a:p>
            <a:pPr lvl="0"/>
            <a:r>
              <a:rPr lang="ru-RU" i="0" dirty="0"/>
              <a:t>Экспериментирование с различными художественными материалами;</a:t>
            </a:r>
          </a:p>
          <a:p>
            <a:pPr lvl="0"/>
            <a:r>
              <a:rPr lang="ru-RU" i="0" dirty="0"/>
              <a:t>Соревнования, развлечения, фольклорные праздники, посиделки с участием родителей;</a:t>
            </a:r>
          </a:p>
          <a:p>
            <a:pPr lvl="0"/>
            <a:r>
              <a:rPr lang="ru-RU" i="0" dirty="0"/>
              <a:t>Использование  малых фольклорных форм в </a:t>
            </a:r>
            <a:r>
              <a:rPr lang="ru-RU" i="0" dirty="0" err="1"/>
              <a:t>физминутках</a:t>
            </a:r>
            <a:r>
              <a:rPr lang="ru-RU" i="0" dirty="0"/>
              <a:t>, считалках; </a:t>
            </a:r>
          </a:p>
          <a:p>
            <a:pPr lvl="0"/>
            <a:r>
              <a:rPr lang="ru-RU" i="0" dirty="0"/>
              <a:t>Создание альбомов, книг по художественно-эстетическому развитию;</a:t>
            </a:r>
          </a:p>
          <a:p>
            <a:pPr lvl="0"/>
            <a:r>
              <a:rPr lang="ru-RU" i="0" dirty="0"/>
              <a:t>Слушание музыкальных произведений, исполнение песен.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17391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798162"/>
            <a:ext cx="86409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>
                <a:solidFill>
                  <a:schemeClr val="bg1"/>
                </a:solidFill>
              </a:rPr>
              <a:t>На организационно-подготовительном этапе </a:t>
            </a:r>
            <a:r>
              <a:rPr lang="ru-RU" sz="2400" b="1" i="1" u="sng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/>
              <a:t>были </a:t>
            </a:r>
            <a:r>
              <a:rPr lang="ru-RU" sz="2400" dirty="0"/>
              <a:t>проведены</a:t>
            </a:r>
            <a:r>
              <a:rPr lang="ru-RU" sz="2400" b="1" dirty="0"/>
              <a:t>:</a:t>
            </a:r>
            <a:endParaRPr lang="ru-RU" sz="2400" dirty="0"/>
          </a:p>
          <a:p>
            <a:pPr lvl="0"/>
            <a:r>
              <a:rPr lang="ru-RU" sz="2400" dirty="0"/>
              <a:t>Анализ специальной и методической литературы по разрабатываемой проблеме.</a:t>
            </a:r>
          </a:p>
          <a:p>
            <a:pPr lvl="0"/>
            <a:r>
              <a:rPr lang="ru-RU" sz="2400" dirty="0"/>
              <a:t>Изучение специальной литературы о творческом наследии</a:t>
            </a:r>
          </a:p>
          <a:p>
            <a:r>
              <a:rPr lang="ru-RU" sz="2400" dirty="0"/>
              <a:t>  </a:t>
            </a:r>
            <a:r>
              <a:rPr lang="ru-RU" sz="2400" dirty="0" smtClean="0"/>
              <a:t>народов </a:t>
            </a:r>
            <a:r>
              <a:rPr lang="ru-RU" sz="2400" dirty="0"/>
              <a:t>Поволжья.      </a:t>
            </a:r>
          </a:p>
          <a:p>
            <a:pPr lvl="0"/>
            <a:r>
              <a:rPr lang="ru-RU" sz="2400" dirty="0"/>
              <a:t>Выбор методов диагностики, первоначальная диагностика; определение направлений работы, выбор форм и методов образовательной деятельности, направленных  на решение выявленных проблем.</a:t>
            </a:r>
          </a:p>
          <a:p>
            <a:pPr lvl="0"/>
            <a:r>
              <a:rPr lang="ru-RU" sz="2400" dirty="0"/>
              <a:t>Разработка проекта.</a:t>
            </a:r>
          </a:p>
          <a:p>
            <a:pPr lvl="0"/>
            <a:r>
              <a:rPr lang="ru-RU" sz="2400" dirty="0"/>
              <a:t>Налаживание взаимодействия  с родителями, привлечение</a:t>
            </a:r>
          </a:p>
          <a:p>
            <a:r>
              <a:rPr lang="ru-RU" sz="2400" dirty="0"/>
              <a:t>членов семьи к совместной работе над проектом.</a:t>
            </a:r>
          </a:p>
        </p:txBody>
      </p:sp>
    </p:spTree>
    <p:extLst>
      <p:ext uri="{BB962C8B-B14F-4D97-AF65-F5344CB8AC3E}">
        <p14:creationId xmlns:p14="http://schemas.microsoft.com/office/powerpoint/2010/main" val="37759541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548680"/>
            <a:ext cx="8280920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i="1" dirty="0" smtClean="0">
                <a:solidFill>
                  <a:schemeClr val="bg1">
                    <a:lumMod val="50000"/>
                  </a:schemeClr>
                </a:solidFill>
              </a:rPr>
              <a:t>Заключительный </a:t>
            </a:r>
            <a:r>
              <a:rPr lang="ru-RU" sz="2800" b="1" i="1" dirty="0">
                <a:solidFill>
                  <a:schemeClr val="bg1">
                    <a:lumMod val="50000"/>
                  </a:schemeClr>
                </a:solidFill>
              </a:rPr>
              <a:t>этап</a:t>
            </a:r>
            <a:r>
              <a:rPr lang="ru-RU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800" dirty="0"/>
              <a:t>работы над проектом включает в себя следующие мероприятия:</a:t>
            </a:r>
          </a:p>
          <a:p>
            <a:pPr lvl="0"/>
            <a:r>
              <a:rPr lang="ru-RU" sz="2800" dirty="0"/>
              <a:t>Заключительная диагностика.</a:t>
            </a:r>
          </a:p>
          <a:p>
            <a:pPr lvl="0"/>
            <a:r>
              <a:rPr lang="ru-RU" sz="2800" dirty="0"/>
              <a:t>Анализ  и обобщение полученных результатов. </a:t>
            </a:r>
          </a:p>
          <a:p>
            <a:pPr lvl="0"/>
            <a:r>
              <a:rPr lang="ru-RU" sz="2800" dirty="0"/>
              <a:t>Презентация проекта (совместные   итоговые творческие мероприятия в конце учебного года в старшей и подготовительной группах).</a:t>
            </a:r>
          </a:p>
        </p:txBody>
      </p:sp>
    </p:spTree>
    <p:extLst>
      <p:ext uri="{BB962C8B-B14F-4D97-AF65-F5344CB8AC3E}">
        <p14:creationId xmlns:p14="http://schemas.microsoft.com/office/powerpoint/2010/main" val="8554772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0"/>
            <a:ext cx="8352928" cy="64533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chemeClr val="bg1">
                    <a:lumMod val="50000"/>
                  </a:schemeClr>
                </a:solidFill>
              </a:rPr>
              <a:t>Р</a:t>
            </a: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езультаты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</a:rPr>
              <a:t>:</a:t>
            </a:r>
            <a:endParaRPr lang="ru-RU" sz="2800" dirty="0">
              <a:solidFill>
                <a:schemeClr val="bg1">
                  <a:lumMod val="50000"/>
                </a:schemeClr>
              </a:solidFill>
            </a:endParaRPr>
          </a:p>
          <a:p>
            <a:pPr lvl="0"/>
            <a:r>
              <a:rPr lang="ru-RU" sz="2800" dirty="0"/>
              <a:t>повышение уровня </a:t>
            </a:r>
            <a:r>
              <a:rPr lang="ru-RU" sz="2800" dirty="0" err="1"/>
              <a:t>сформированности</a:t>
            </a:r>
            <a:r>
              <a:rPr lang="ru-RU" sz="2800" dirty="0"/>
              <a:t>  нравственно-патриотических чувств воспитанников, знаний о народах Поволжья, культуры поведения дошкольников;</a:t>
            </a:r>
          </a:p>
          <a:p>
            <a:pPr lvl="0"/>
            <a:r>
              <a:rPr lang="ru-RU" sz="2800" dirty="0"/>
              <a:t>раскрытие индивидуальности ребенка; возрастание духовно-эмоционального контакта "ребенок – взрослый – ребенок";</a:t>
            </a:r>
          </a:p>
          <a:p>
            <a:pPr marL="0" lv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88191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TC101859861[[fn=Выставка]]</Template>
  <TotalTime>208</TotalTime>
  <Words>732</Words>
  <Application>Microsoft Office PowerPoint</Application>
  <PresentationFormat>Экран (4:3)</PresentationFormat>
  <Paragraphs>77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Tradeshow</vt:lpstr>
      <vt:lpstr>  Проект "Патриотическое воспитание старших дошкольников  через ознакомление с традициями и культурой народов Поволжья".                         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"Патриотическое воспитание старших дошкольников  через ознакомление с традициями и культурой народов Поволжья".</dc:title>
  <dc:creator>Alina</dc:creator>
  <cp:lastModifiedBy>Alina</cp:lastModifiedBy>
  <cp:revision>13</cp:revision>
  <dcterms:created xsi:type="dcterms:W3CDTF">2014-05-05T05:22:11Z</dcterms:created>
  <dcterms:modified xsi:type="dcterms:W3CDTF">2015-01-22T12:23:25Z</dcterms:modified>
</cp:coreProperties>
</file>