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835-76D9-46E5-BB76-9E004ED65D02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14B7-003A-4CA1-88E5-CF7A84364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835-76D9-46E5-BB76-9E004ED65D02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14B7-003A-4CA1-88E5-CF7A84364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835-76D9-46E5-BB76-9E004ED65D02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14B7-003A-4CA1-88E5-CF7A84364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835-76D9-46E5-BB76-9E004ED65D02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14B7-003A-4CA1-88E5-CF7A84364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835-76D9-46E5-BB76-9E004ED65D02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14B7-003A-4CA1-88E5-CF7A84364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835-76D9-46E5-BB76-9E004ED65D02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14B7-003A-4CA1-88E5-CF7A84364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835-76D9-46E5-BB76-9E004ED65D02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14B7-003A-4CA1-88E5-CF7A84364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835-76D9-46E5-BB76-9E004ED65D02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14B7-003A-4CA1-88E5-CF7A84364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835-76D9-46E5-BB76-9E004ED65D02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14B7-003A-4CA1-88E5-CF7A84364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835-76D9-46E5-BB76-9E004ED65D02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14B7-003A-4CA1-88E5-CF7A84364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2835-76D9-46E5-BB76-9E004ED65D02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14B7-003A-4CA1-88E5-CF7A84364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2835-76D9-46E5-BB76-9E004ED65D02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14B7-003A-4CA1-88E5-CF7A84364C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g"/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g"/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g"/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g"/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Авазларны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t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өйрәнәбез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t-RU" dirty="0" smtClean="0"/>
              <a:t>Мәктәпкә әзерлек төркемендә авазларны өйрәнү өчен кулланма.</a:t>
            </a:r>
          </a:p>
          <a:p>
            <a:r>
              <a:rPr lang="tt-RU" dirty="0" smtClean="0"/>
              <a:t>Төзеде: тәрбияче Исмагилова Алсу Саетгалиевна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К 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 Л                        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- Р А М</a:t>
            </a:r>
            <a:endParaRPr lang="ru-RU" dirty="0"/>
          </a:p>
        </p:txBody>
      </p:sp>
      <p:pic>
        <p:nvPicPr>
          <p:cNvPr id="5" name="Содержимое 4" descr="iN3RDS61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960439" cy="3816424"/>
          </a:xfrm>
        </p:spPr>
      </p:pic>
      <p:pic>
        <p:nvPicPr>
          <p:cNvPr id="6" name="Содержимое 5" descr="iE0G98D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83432" y="1988840"/>
            <a:ext cx="4176464" cy="38164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Ү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t-RU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Ү</a:t>
            </a:r>
            <a:r>
              <a:rPr lang="tt-RU" sz="4800" dirty="0" smtClean="0"/>
              <a:t> Р-М Ә-К </a:t>
            </a:r>
            <a:r>
              <a:rPr lang="tt-RU" sz="4800" dirty="0" smtClean="0">
                <a:solidFill>
                  <a:srgbClr val="FF0000"/>
                </a:solidFill>
              </a:rPr>
              <a:t>Ү</a:t>
            </a:r>
            <a:r>
              <a:rPr lang="tt-RU" sz="4800" dirty="0" smtClean="0"/>
              <a:t> Ч</a:t>
            </a:r>
            <a:endParaRPr lang="ru-RU" dirty="0"/>
          </a:p>
        </p:txBody>
      </p:sp>
      <p:pic>
        <p:nvPicPr>
          <p:cNvPr id="9" name="Содержимое 8" descr="iXVXHP1Q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0963" y="2564904"/>
            <a:ext cx="3816425" cy="33123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t-RU" dirty="0" smtClean="0"/>
              <a:t>   </a:t>
            </a:r>
            <a:r>
              <a:rPr lang="tt-RU" sz="4800" dirty="0" smtClean="0"/>
              <a:t>Б</a:t>
            </a:r>
            <a:r>
              <a:rPr lang="tt-RU" sz="4800" dirty="0" smtClean="0">
                <a:solidFill>
                  <a:srgbClr val="FF0000"/>
                </a:solidFill>
              </a:rPr>
              <a:t> Ү </a:t>
            </a:r>
            <a:r>
              <a:rPr lang="tt-RU" sz="4800" dirty="0" smtClean="0"/>
              <a:t>–Р Е</a:t>
            </a:r>
            <a:endParaRPr lang="ru-RU" dirty="0"/>
          </a:p>
        </p:txBody>
      </p:sp>
      <p:pic>
        <p:nvPicPr>
          <p:cNvPr id="10" name="Содержимое 9" descr="i8HY8QVQ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564904"/>
            <a:ext cx="3456383" cy="331236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t-RU" dirty="0" smtClean="0"/>
              <a:t> К </a:t>
            </a:r>
            <a:r>
              <a:rPr lang="tt-RU" dirty="0" smtClean="0">
                <a:solidFill>
                  <a:srgbClr val="FF0000"/>
                </a:solidFill>
              </a:rPr>
              <a:t>Ү</a:t>
            </a:r>
            <a:r>
              <a:rPr lang="tt-RU" dirty="0" smtClean="0"/>
              <a:t>-Г Ә Р-Ч Е Н            К </a:t>
            </a:r>
            <a:r>
              <a:rPr lang="tt-RU" dirty="0" smtClean="0">
                <a:solidFill>
                  <a:srgbClr val="FF0000"/>
                </a:solidFill>
              </a:rPr>
              <a:t>Ү</a:t>
            </a:r>
            <a:r>
              <a:rPr lang="tt-RU" dirty="0" smtClean="0"/>
              <a:t> Л</a:t>
            </a:r>
            <a:endParaRPr lang="ru-RU" dirty="0"/>
          </a:p>
        </p:txBody>
      </p:sp>
      <p:pic>
        <p:nvPicPr>
          <p:cNvPr id="5" name="Содержимое 4" descr="iYWE5LHQ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3888432" cy="3960440"/>
          </a:xfrm>
        </p:spPr>
      </p:pic>
      <p:pic>
        <p:nvPicPr>
          <p:cNvPr id="6" name="Содержимое 5" descr="iQB3FGJW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4104456" cy="38884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К</a:t>
            </a:r>
            <a:r>
              <a:rPr lang="tt-RU" sz="4800" dirty="0" smtClean="0">
                <a:solidFill>
                  <a:srgbClr val="FF0000"/>
                </a:solidFill>
              </a:rPr>
              <a:t> Ү</a:t>
            </a:r>
            <a:r>
              <a:rPr lang="tt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 – М Ә К      Ч </a:t>
            </a:r>
            <a:r>
              <a:rPr lang="tt-RU" sz="4800" dirty="0" smtClean="0">
                <a:solidFill>
                  <a:srgbClr val="FF0000"/>
                </a:solidFill>
              </a:rPr>
              <a:t>Ү</a:t>
            </a:r>
            <a:r>
              <a:rPr lang="tt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 – М Ә К</a:t>
            </a:r>
            <a:endParaRPr lang="ru-RU" sz="4800" dirty="0"/>
          </a:p>
        </p:txBody>
      </p:sp>
      <p:pic>
        <p:nvPicPr>
          <p:cNvPr id="5" name="Содержимое 4" descr="iJB6BUMB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960440" cy="4608512"/>
          </a:xfrm>
        </p:spPr>
      </p:pic>
      <p:pic>
        <p:nvPicPr>
          <p:cNvPr id="6" name="Содержимое 5" descr="iBDPF9F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3538736" cy="460851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     </a:t>
            </a:r>
            <a:r>
              <a:rPr lang="tt-RU" sz="4800" dirty="0" smtClean="0">
                <a:solidFill>
                  <a:srgbClr val="FF0000"/>
                </a:solidFill>
              </a:rPr>
              <a:t>О</a:t>
            </a:r>
            <a:r>
              <a:rPr lang="tt-RU" sz="4800" dirty="0" smtClean="0"/>
              <a:t> Я</a:t>
            </a:r>
            <a:endParaRPr lang="ru-RU" sz="4800" dirty="0"/>
          </a:p>
        </p:txBody>
      </p:sp>
      <p:pic>
        <p:nvPicPr>
          <p:cNvPr id="8" name="Содержимое 7" descr="i8ITJ15U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4032448" cy="367240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t-RU" dirty="0" smtClean="0"/>
              <a:t>     </a:t>
            </a:r>
            <a:r>
              <a:rPr lang="tt-RU" sz="4800" dirty="0" smtClean="0">
                <a:solidFill>
                  <a:srgbClr val="FF0000"/>
                </a:solidFill>
              </a:rPr>
              <a:t>О</a:t>
            </a:r>
            <a:r>
              <a:rPr lang="tt-RU" sz="4800" dirty="0" smtClean="0"/>
              <a:t> Р – Ч Ы К</a:t>
            </a:r>
            <a:endParaRPr lang="ru-RU" dirty="0"/>
          </a:p>
        </p:txBody>
      </p:sp>
      <p:pic>
        <p:nvPicPr>
          <p:cNvPr id="9" name="Содержимое 8" descr="iZUYSEOW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492896"/>
            <a:ext cx="3528392" cy="3600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Б </a:t>
            </a:r>
            <a:r>
              <a:rPr lang="tt-RU" sz="4800" dirty="0" smtClean="0">
                <a:solidFill>
                  <a:srgbClr val="FF0000"/>
                </a:solidFill>
              </a:rPr>
              <a:t>О</a:t>
            </a:r>
            <a:r>
              <a:rPr lang="tt-RU" sz="4800" dirty="0" smtClean="0"/>
              <a:t> – З А У           К </a:t>
            </a:r>
            <a:r>
              <a:rPr lang="tt-RU" sz="4800" dirty="0" smtClean="0">
                <a:solidFill>
                  <a:srgbClr val="FF0000"/>
                </a:solidFill>
              </a:rPr>
              <a:t>О</a:t>
            </a:r>
            <a:r>
              <a:rPr lang="tt-RU" sz="4800" dirty="0" smtClean="0"/>
              <a:t> – Л Ы Н</a:t>
            </a:r>
            <a:endParaRPr lang="ru-RU" sz="4800" dirty="0"/>
          </a:p>
        </p:txBody>
      </p:sp>
      <p:pic>
        <p:nvPicPr>
          <p:cNvPr id="5" name="Содержимое 4" descr="iGOI47SU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888432" cy="4176464"/>
          </a:xfrm>
        </p:spPr>
      </p:pic>
      <p:pic>
        <p:nvPicPr>
          <p:cNvPr id="6" name="Содержимое 5" descr="iK88ILON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4248472" cy="424847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Б </a:t>
            </a:r>
            <a:r>
              <a:rPr lang="tt-RU" sz="4800" dirty="0" smtClean="0">
                <a:solidFill>
                  <a:srgbClr val="FF0000"/>
                </a:solidFill>
              </a:rPr>
              <a:t>О</a:t>
            </a:r>
            <a:r>
              <a:rPr lang="tt-RU" sz="4800" dirty="0" smtClean="0"/>
              <a:t> – Р Ы Ч            К </a:t>
            </a:r>
            <a:r>
              <a:rPr lang="tt-RU" sz="4800" dirty="0" smtClean="0">
                <a:solidFill>
                  <a:srgbClr val="FF0000"/>
                </a:solidFill>
              </a:rPr>
              <a:t>О </a:t>
            </a:r>
            <a:r>
              <a:rPr lang="tt-RU" sz="4800" dirty="0" smtClean="0"/>
              <a:t>– Л А К</a:t>
            </a:r>
            <a:endParaRPr lang="ru-RU" sz="4800" dirty="0"/>
          </a:p>
        </p:txBody>
      </p:sp>
      <p:pic>
        <p:nvPicPr>
          <p:cNvPr id="5" name="Содержимое 4" descr="iUADTKFO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4032448" cy="4032448"/>
          </a:xfrm>
        </p:spPr>
      </p:pic>
      <p:pic>
        <p:nvPicPr>
          <p:cNvPr id="6" name="Содержимое 5" descr="iPZQ87IG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988840"/>
            <a:ext cx="3816424" cy="39604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Ө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       </a:t>
            </a:r>
            <a:r>
              <a:rPr lang="tt-RU" sz="4800" dirty="0" smtClean="0">
                <a:solidFill>
                  <a:srgbClr val="FF0000"/>
                </a:solidFill>
              </a:rPr>
              <a:t>Ө</a:t>
            </a:r>
            <a:r>
              <a:rPr lang="tt-RU" sz="4800" dirty="0" smtClean="0"/>
              <a:t> Й</a:t>
            </a:r>
            <a:endParaRPr lang="ru-RU" sz="4800" dirty="0"/>
          </a:p>
        </p:txBody>
      </p:sp>
      <p:pic>
        <p:nvPicPr>
          <p:cNvPr id="8" name="Содержимое 7" descr="iMHB69IP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4392488" cy="36004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     С </a:t>
            </a:r>
            <a:r>
              <a:rPr lang="tt-RU" sz="4800" dirty="0" smtClean="0">
                <a:solidFill>
                  <a:srgbClr val="FF0000"/>
                </a:solidFill>
              </a:rPr>
              <a:t>Ө</a:t>
            </a:r>
            <a:r>
              <a:rPr lang="tt-RU" sz="4800" dirty="0" smtClean="0"/>
              <a:t> Т</a:t>
            </a:r>
            <a:endParaRPr lang="ru-RU" sz="4800" dirty="0"/>
          </a:p>
        </p:txBody>
      </p:sp>
      <p:pic>
        <p:nvPicPr>
          <p:cNvPr id="9" name="Содержимое 8" descr="i7HF9I4I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4104456" cy="3600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   Д </a:t>
            </a:r>
            <a:r>
              <a:rPr lang="tt-RU" sz="4800" dirty="0" smtClean="0">
                <a:solidFill>
                  <a:srgbClr val="FF0000"/>
                </a:solidFill>
              </a:rPr>
              <a:t>Ө</a:t>
            </a:r>
            <a:r>
              <a:rPr lang="tt-RU" sz="4800" dirty="0" smtClean="0"/>
              <a:t> Я                 Т </a:t>
            </a:r>
            <a:r>
              <a:rPr lang="tt-RU" sz="4800" dirty="0" smtClean="0">
                <a:solidFill>
                  <a:srgbClr val="FF0000"/>
                </a:solidFill>
              </a:rPr>
              <a:t>Ө</a:t>
            </a:r>
            <a:r>
              <a:rPr lang="tt-RU" sz="4800" dirty="0" smtClean="0"/>
              <a:t> Л – К Е</a:t>
            </a:r>
            <a:endParaRPr lang="ru-RU" sz="4800" dirty="0"/>
          </a:p>
        </p:txBody>
      </p:sp>
      <p:pic>
        <p:nvPicPr>
          <p:cNvPr id="5" name="Содержимое 4" descr="iYEYQJB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4032448" cy="3960440"/>
          </a:xfrm>
        </p:spPr>
      </p:pic>
      <p:pic>
        <p:nvPicPr>
          <p:cNvPr id="6" name="Содержимое 5" descr="iP3HWBUOJ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16832"/>
            <a:ext cx="4248472" cy="396044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t-RU" sz="4800" dirty="0" smtClean="0"/>
              <a:t>  К </a:t>
            </a:r>
            <a:r>
              <a:rPr lang="tt-RU" sz="4800" dirty="0" smtClean="0">
                <a:solidFill>
                  <a:srgbClr val="FF0000"/>
                </a:solidFill>
              </a:rPr>
              <a:t>Ө</a:t>
            </a:r>
            <a:r>
              <a:rPr lang="tt-RU" sz="4800" dirty="0" smtClean="0"/>
              <a:t> З – Г Е        Ч </a:t>
            </a:r>
            <a:r>
              <a:rPr lang="tt-RU" sz="4800" dirty="0" smtClean="0">
                <a:solidFill>
                  <a:srgbClr val="FF0000"/>
                </a:solidFill>
              </a:rPr>
              <a:t>Ө</a:t>
            </a:r>
            <a:r>
              <a:rPr lang="tt-RU" sz="4800" dirty="0" smtClean="0"/>
              <a:t> – Г Е Н – Д Е Р</a:t>
            </a:r>
            <a:endParaRPr lang="ru-RU" sz="4800" dirty="0"/>
          </a:p>
        </p:txBody>
      </p:sp>
      <p:pic>
        <p:nvPicPr>
          <p:cNvPr id="5" name="Содержимое 4" descr="iY3Z9VEL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104456" cy="4248472"/>
          </a:xfrm>
        </p:spPr>
      </p:pic>
      <p:pic>
        <p:nvPicPr>
          <p:cNvPr id="6" name="Содержимое 5" descr="iSYAM828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1930" y="1950397"/>
            <a:ext cx="3816424" cy="41764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   Ю</a:t>
            </a:r>
            <a:endParaRPr lang="ru-RU" sz="4800" dirty="0"/>
          </a:p>
        </p:txBody>
      </p:sp>
      <p:pic>
        <p:nvPicPr>
          <p:cNvPr id="14" name="Содержимое 13" descr="аю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032448" cy="31683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А </a:t>
            </a:r>
            <a:r>
              <a:rPr lang="ru-RU" sz="4800" dirty="0" smtClean="0"/>
              <a:t> Т</a:t>
            </a:r>
            <a:endParaRPr lang="ru-RU" sz="4800" dirty="0"/>
          </a:p>
        </p:txBody>
      </p:sp>
      <p:pic>
        <p:nvPicPr>
          <p:cNvPr id="15" name="Содержимое 14" descr="ат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420888"/>
            <a:ext cx="3273548" cy="3240360"/>
          </a:xfrm>
        </p:spPr>
      </p:pic>
      <p:sp>
        <p:nvSpPr>
          <p:cNvPr id="10" name="Прямоугольник 9"/>
          <p:cNvSpPr/>
          <p:nvPr/>
        </p:nvSpPr>
        <p:spPr>
          <a:xfrm>
            <a:off x="1619672" y="260648"/>
            <a:ext cx="4720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 И </a:t>
            </a:r>
            <a:r>
              <a:rPr lang="tt-RU" sz="4800" dirty="0" smtClean="0"/>
              <a:t>– Л Ә К</a:t>
            </a:r>
            <a:endParaRPr lang="ru-RU" sz="4800" dirty="0"/>
          </a:p>
        </p:txBody>
      </p:sp>
      <p:pic>
        <p:nvPicPr>
          <p:cNvPr id="8" name="Содержимое 7" descr="iO6F0LKJ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3744416" cy="338437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t-RU" dirty="0" smtClean="0"/>
              <a:t>       </a:t>
            </a:r>
            <a:r>
              <a:rPr lang="tt-RU" dirty="0" smtClean="0">
                <a:solidFill>
                  <a:srgbClr val="FF0000"/>
                </a:solidFill>
              </a:rPr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И </a:t>
            </a:r>
            <a:r>
              <a:rPr lang="tt-RU" sz="4800" dirty="0" smtClean="0"/>
              <a:t>– Т Ә К</a:t>
            </a:r>
            <a:endParaRPr lang="ru-RU" dirty="0"/>
          </a:p>
        </p:txBody>
      </p:sp>
      <p:pic>
        <p:nvPicPr>
          <p:cNvPr id="9" name="Содержимое 8" descr="iABN343K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600908"/>
            <a:ext cx="3744415" cy="320435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</a:t>
            </a:r>
            <a:r>
              <a:rPr lang="tt-RU" sz="4800" dirty="0" smtClean="0">
                <a:solidFill>
                  <a:srgbClr val="FF0000"/>
                </a:solidFill>
              </a:rPr>
              <a:t>И</a:t>
            </a:r>
            <a:r>
              <a:rPr lang="tt-RU" sz="4800" dirty="0" smtClean="0"/>
              <a:t> – Ш Е К            Ч </a:t>
            </a:r>
            <a:r>
              <a:rPr lang="tt-RU" sz="4800" dirty="0" smtClean="0">
                <a:solidFill>
                  <a:srgbClr val="FF0000"/>
                </a:solidFill>
              </a:rPr>
              <a:t>И</a:t>
            </a:r>
            <a:r>
              <a:rPr lang="tt-RU" sz="4800" dirty="0" smtClean="0"/>
              <a:t> – Л Ә К</a:t>
            </a:r>
            <a:endParaRPr lang="ru-RU" sz="4800" dirty="0"/>
          </a:p>
        </p:txBody>
      </p:sp>
      <p:pic>
        <p:nvPicPr>
          <p:cNvPr id="5" name="Содержимое 4" descr="iNRAKB0U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960440" cy="4680520"/>
          </a:xfrm>
        </p:spPr>
      </p:pic>
      <p:pic>
        <p:nvPicPr>
          <p:cNvPr id="6" name="Содержимое 5" descr="iKUJ3EUIJ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682752" cy="468052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Җ </a:t>
            </a:r>
            <a:r>
              <a:rPr lang="tt-RU" sz="4800" dirty="0" smtClean="0">
                <a:solidFill>
                  <a:srgbClr val="FF0000"/>
                </a:solidFill>
              </a:rPr>
              <a:t>И</a:t>
            </a:r>
            <a:r>
              <a:rPr lang="tt-RU" sz="4800" dirty="0" smtClean="0"/>
              <a:t> – Л Ә К      </a:t>
            </a:r>
            <a:r>
              <a:rPr lang="tt-RU" sz="4800" dirty="0" smtClean="0">
                <a:solidFill>
                  <a:srgbClr val="FF0000"/>
                </a:solidFill>
              </a:rPr>
              <a:t> И </a:t>
            </a:r>
            <a:r>
              <a:rPr lang="tt-RU" sz="4800" dirty="0" smtClean="0"/>
              <a:t>– М Ә Н</a:t>
            </a:r>
            <a:endParaRPr lang="ru-RU" sz="4800" dirty="0"/>
          </a:p>
        </p:txBody>
      </p:sp>
      <p:pic>
        <p:nvPicPr>
          <p:cNvPr id="5" name="Содержимое 4" descr="i8QIYSYI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3744415" cy="3744416"/>
          </a:xfrm>
        </p:spPr>
      </p:pic>
      <p:pic>
        <p:nvPicPr>
          <p:cNvPr id="7" name="Содержимое 6" descr="i0AJRFMX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4104456" cy="3744416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>
                <a:solidFill>
                  <a:srgbClr val="FF0000"/>
                </a:solidFill>
              </a:rPr>
              <a:t> Ы </a:t>
            </a:r>
            <a:r>
              <a:rPr lang="tt-RU" sz="4800" dirty="0" smtClean="0"/>
              <a:t>– Л </a:t>
            </a:r>
            <a:r>
              <a:rPr lang="tt-RU" sz="4800" dirty="0" smtClean="0">
                <a:solidFill>
                  <a:srgbClr val="FF0000"/>
                </a:solidFill>
              </a:rPr>
              <a:t>Ы</a:t>
            </a:r>
            <a:r>
              <a:rPr lang="tt-RU" sz="4800" dirty="0" smtClean="0"/>
              <a:t> С</a:t>
            </a:r>
            <a:endParaRPr lang="ru-RU" sz="4800" dirty="0"/>
          </a:p>
        </p:txBody>
      </p:sp>
      <p:pic>
        <p:nvPicPr>
          <p:cNvPr id="8" name="Содержимое 7" descr="iD7EDZS1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3672407" cy="37444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Б </a:t>
            </a:r>
            <a:r>
              <a:rPr lang="tt-RU" sz="4800" dirty="0" smtClean="0">
                <a:solidFill>
                  <a:srgbClr val="FF0000"/>
                </a:solidFill>
              </a:rPr>
              <a:t>Ы</a:t>
            </a:r>
            <a:r>
              <a:rPr lang="tt-RU" sz="4800" dirty="0" smtClean="0"/>
              <a:t> Р – Г </a:t>
            </a:r>
            <a:r>
              <a:rPr lang="tt-RU" sz="4800" dirty="0" smtClean="0">
                <a:solidFill>
                  <a:srgbClr val="FF0000"/>
                </a:solidFill>
              </a:rPr>
              <a:t>Ы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iU53Y9Z9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04864"/>
            <a:ext cx="4104455" cy="374441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П </a:t>
            </a:r>
            <a:r>
              <a:rPr lang="tt-RU" sz="4800" dirty="0" smtClean="0">
                <a:solidFill>
                  <a:srgbClr val="FF0000"/>
                </a:solidFill>
              </a:rPr>
              <a:t>Ы</a:t>
            </a:r>
            <a:r>
              <a:rPr lang="tt-RU" sz="4800" dirty="0" smtClean="0"/>
              <a:t> Ч – К </a:t>
            </a:r>
            <a:r>
              <a:rPr lang="tt-RU" sz="4800" dirty="0" smtClean="0">
                <a:solidFill>
                  <a:srgbClr val="FF0000"/>
                </a:solidFill>
              </a:rPr>
              <a:t>Ы </a:t>
            </a:r>
            <a:r>
              <a:rPr lang="tt-RU" sz="4800" dirty="0" smtClean="0"/>
              <a:t>      П </a:t>
            </a:r>
            <a:r>
              <a:rPr lang="tt-RU" sz="4800" dirty="0" smtClean="0">
                <a:solidFill>
                  <a:srgbClr val="FF0000"/>
                </a:solidFill>
              </a:rPr>
              <a:t>Ы </a:t>
            </a:r>
            <a:r>
              <a:rPr lang="tt-RU" sz="4800" dirty="0" smtClean="0"/>
              <a:t>– Ч А К</a:t>
            </a:r>
            <a:endParaRPr lang="ru-RU" sz="4800" dirty="0"/>
          </a:p>
        </p:txBody>
      </p:sp>
      <p:pic>
        <p:nvPicPr>
          <p:cNvPr id="5" name="Содержимое 4" descr="iCF1SBFB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4320480" cy="4032448"/>
          </a:xfrm>
        </p:spPr>
      </p:pic>
      <p:pic>
        <p:nvPicPr>
          <p:cNvPr id="6" name="Содержимое 5" descr="iWFW1JRP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4104455" cy="410445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К </a:t>
            </a:r>
            <a:r>
              <a:rPr lang="tt-RU" sz="4800" dirty="0" smtClean="0">
                <a:solidFill>
                  <a:srgbClr val="FF0000"/>
                </a:solidFill>
              </a:rPr>
              <a:t>Ы</a:t>
            </a:r>
            <a:r>
              <a:rPr lang="tt-RU" sz="4800" dirty="0" smtClean="0"/>
              <a:t> – Я Р               С </a:t>
            </a:r>
            <a:r>
              <a:rPr lang="tt-RU" sz="4800" dirty="0" smtClean="0">
                <a:solidFill>
                  <a:srgbClr val="FF0000"/>
                </a:solidFill>
              </a:rPr>
              <a:t>Ы</a:t>
            </a:r>
            <a:r>
              <a:rPr lang="tt-RU" sz="4800" dirty="0" smtClean="0"/>
              <a:t> – Е Р</a:t>
            </a:r>
            <a:endParaRPr lang="ru-RU" sz="4800" dirty="0"/>
          </a:p>
        </p:txBody>
      </p:sp>
      <p:pic>
        <p:nvPicPr>
          <p:cNvPr id="5" name="Содержимое 4" descr="iYGNOCP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176464" cy="4176464"/>
          </a:xfrm>
        </p:spPr>
      </p:pic>
      <p:pic>
        <p:nvPicPr>
          <p:cNvPr id="6" name="Содержимое 5" descr="i0NP1JHO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4392488" cy="417646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  </a:t>
            </a:r>
            <a:r>
              <a:rPr lang="tt-RU" sz="4800" dirty="0" smtClean="0">
                <a:solidFill>
                  <a:srgbClr val="FF0000"/>
                </a:solidFill>
              </a:rPr>
              <a:t> Э </a:t>
            </a:r>
            <a:r>
              <a:rPr lang="tt-RU" sz="4800" dirty="0" smtClean="0"/>
              <a:t>– Н Ә</a:t>
            </a:r>
            <a:endParaRPr lang="ru-RU" sz="4800" dirty="0"/>
          </a:p>
        </p:txBody>
      </p:sp>
      <p:pic>
        <p:nvPicPr>
          <p:cNvPr id="8" name="Содержимое 7" descr="iX7CFVL4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3744416" cy="34563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      </a:t>
            </a:r>
            <a:r>
              <a:rPr lang="tt-RU" sz="4800" dirty="0" smtClean="0">
                <a:solidFill>
                  <a:srgbClr val="FF0000"/>
                </a:solidFill>
              </a:rPr>
              <a:t> Э </a:t>
            </a:r>
            <a:r>
              <a:rPr lang="tt-RU" sz="4800" dirty="0" smtClean="0"/>
              <a:t>Т</a:t>
            </a:r>
            <a:endParaRPr lang="ru-RU" sz="4800" dirty="0"/>
          </a:p>
        </p:txBody>
      </p:sp>
      <p:pic>
        <p:nvPicPr>
          <p:cNvPr id="9" name="Содержимое 8" descr="iUZW8499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492896"/>
            <a:ext cx="3888432" cy="352839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>
                <a:solidFill>
                  <a:srgbClr val="FF0000"/>
                </a:solidFill>
              </a:rPr>
              <a:t>Э</a:t>
            </a:r>
            <a:r>
              <a:rPr lang="tt-RU" sz="4800" dirty="0" smtClean="0"/>
              <a:t> К С-К О-В А-Т О Р    </a:t>
            </a:r>
            <a:r>
              <a:rPr lang="tt-RU" sz="4800" dirty="0" smtClean="0">
                <a:solidFill>
                  <a:srgbClr val="FF0000"/>
                </a:solidFill>
              </a:rPr>
              <a:t>Э</a:t>
            </a:r>
            <a:r>
              <a:rPr lang="tt-RU" sz="4800" dirty="0" smtClean="0"/>
              <a:t> Л- Г Е Ч</a:t>
            </a:r>
            <a:endParaRPr lang="ru-RU" sz="4800" dirty="0"/>
          </a:p>
        </p:txBody>
      </p:sp>
      <p:pic>
        <p:nvPicPr>
          <p:cNvPr id="5" name="Содержимое 4" descr="iQGALAJY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176464" cy="4320480"/>
          </a:xfrm>
        </p:spPr>
      </p:pic>
      <p:pic>
        <p:nvPicPr>
          <p:cNvPr id="6" name="Содержимое 5" descr="iR04L71M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844824"/>
            <a:ext cx="4104456" cy="424847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en-GB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  </a:t>
            </a:r>
            <a:r>
              <a:rPr lang="tt-RU" sz="4800" dirty="0" smtClean="0">
                <a:solidFill>
                  <a:srgbClr val="FF0000"/>
                </a:solidFill>
              </a:rPr>
              <a:t>В</a:t>
            </a:r>
            <a:r>
              <a:rPr lang="tt-RU" sz="4800" dirty="0" smtClean="0"/>
              <a:t> А Ф – Л И</a:t>
            </a:r>
            <a:endParaRPr lang="ru-RU" sz="4800" dirty="0"/>
          </a:p>
        </p:txBody>
      </p:sp>
      <p:pic>
        <p:nvPicPr>
          <p:cNvPr id="8" name="Содержимое 7" descr="iTBU0O7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032448" cy="38164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>
                <a:solidFill>
                  <a:srgbClr val="FF0000"/>
                </a:solidFill>
              </a:rPr>
              <a:t>В</a:t>
            </a:r>
            <a:r>
              <a:rPr lang="tt-RU" sz="4800" dirty="0" smtClean="0"/>
              <a:t> Е Р-Т А-Л Ё Т</a:t>
            </a:r>
            <a:endParaRPr lang="ru-RU" sz="4800" dirty="0"/>
          </a:p>
        </p:txBody>
      </p:sp>
      <p:pic>
        <p:nvPicPr>
          <p:cNvPr id="9" name="Содержимое 8" descr="iN9UBAZZ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348880"/>
            <a:ext cx="4248472" cy="381642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t-RU" sz="4800" dirty="0" smtClean="0">
                <a:solidFill>
                  <a:srgbClr val="FF0000"/>
                </a:solidFill>
              </a:rPr>
              <a:t>В</a:t>
            </a:r>
            <a:r>
              <a:rPr lang="tt-RU" sz="4800" dirty="0" smtClean="0"/>
              <a:t> А – Г О Н    </a:t>
            </a:r>
            <a:r>
              <a:rPr lang="tt-RU" sz="4800" dirty="0" smtClean="0">
                <a:solidFill>
                  <a:srgbClr val="FF0000"/>
                </a:solidFill>
              </a:rPr>
              <a:t> В </a:t>
            </a:r>
            <a:r>
              <a:rPr lang="tt-RU" sz="4800" dirty="0" smtClean="0"/>
              <a:t>Е-Л О –С И -П Е Д</a:t>
            </a:r>
            <a:endParaRPr lang="ru-RU" sz="4800" dirty="0"/>
          </a:p>
        </p:txBody>
      </p:sp>
      <p:pic>
        <p:nvPicPr>
          <p:cNvPr id="5" name="Содержимое 4" descr="iO6IFZG1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816424" cy="4392488"/>
          </a:xfrm>
        </p:spPr>
      </p:pic>
      <p:pic>
        <p:nvPicPr>
          <p:cNvPr id="6" name="Содержимое 5" descr="iU1L0WYY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392488" cy="43924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/>
              <a:t>      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 - Г </a:t>
            </a:r>
            <a:r>
              <a:rPr lang="ru-RU" sz="4800" dirty="0" smtClean="0">
                <a:solidFill>
                  <a:srgbClr val="FF0000"/>
                </a:solidFill>
              </a:rPr>
              <a:t>А </a:t>
            </a:r>
            <a:r>
              <a:rPr lang="ru-RU" sz="4800" dirty="0" smtClean="0"/>
              <a:t>Ч                  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r>
              <a:rPr lang="ru-RU" sz="4800" dirty="0" smtClean="0"/>
              <a:t> Л - М </a:t>
            </a:r>
            <a:r>
              <a:rPr lang="ru-RU" sz="4800" dirty="0" smtClean="0">
                <a:solidFill>
                  <a:srgbClr val="FF0000"/>
                </a:solidFill>
              </a:rPr>
              <a:t>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агач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2060848"/>
            <a:ext cx="3528392" cy="3960440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3744415" cy="403244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>
                <a:solidFill>
                  <a:srgbClr val="FF0000"/>
                </a:solidFill>
              </a:rPr>
              <a:t>В</a:t>
            </a:r>
            <a:r>
              <a:rPr lang="tt-RU" sz="4800" dirty="0" smtClean="0"/>
              <a:t> И- Н О Г- Р А Д     А – </a:t>
            </a:r>
            <a:r>
              <a:rPr lang="tt-RU" sz="4800" dirty="0" smtClean="0">
                <a:solidFill>
                  <a:srgbClr val="FF0000"/>
                </a:solidFill>
              </a:rPr>
              <a:t>В</a:t>
            </a:r>
            <a:r>
              <a:rPr lang="tt-RU" sz="4800" dirty="0" smtClean="0"/>
              <a:t> Ы З</a:t>
            </a:r>
            <a:endParaRPr lang="ru-RU" sz="4800" dirty="0"/>
          </a:p>
        </p:txBody>
      </p:sp>
      <p:pic>
        <p:nvPicPr>
          <p:cNvPr id="5" name="Содержимое 4" descr="iG0SAP1O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816424" cy="4320480"/>
          </a:xfrm>
        </p:spPr>
      </p:pic>
      <p:pic>
        <p:nvPicPr>
          <p:cNvPr id="6" name="Содержимое 5" descr="i4NMNIOQ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3888431" cy="432048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ъ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>
                <a:solidFill>
                  <a:srgbClr val="FF0000"/>
                </a:solidFill>
              </a:rPr>
              <a:t> Г </a:t>
            </a:r>
            <a:r>
              <a:rPr lang="tt-RU" sz="4800" dirty="0" smtClean="0"/>
              <a:t>Ө М – Б Ә</a:t>
            </a:r>
            <a:endParaRPr lang="ru-RU" sz="4800" dirty="0"/>
          </a:p>
        </p:txBody>
      </p:sp>
      <p:pic>
        <p:nvPicPr>
          <p:cNvPr id="8" name="Содержимое 7" descr="iZYE8OV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3960439" cy="36004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  </a:t>
            </a:r>
            <a:r>
              <a:rPr lang="tt-RU" sz="4800" dirty="0" smtClean="0">
                <a:solidFill>
                  <a:srgbClr val="FF0000"/>
                </a:solidFill>
              </a:rPr>
              <a:t> Г </a:t>
            </a:r>
            <a:r>
              <a:rPr lang="tt-RU" sz="4800" dirty="0" smtClean="0"/>
              <a:t>Ө Л</a:t>
            </a:r>
            <a:endParaRPr lang="ru-RU" sz="4800" dirty="0"/>
          </a:p>
        </p:txBody>
      </p:sp>
      <p:pic>
        <p:nvPicPr>
          <p:cNvPr id="9" name="Содержимое 8" descr="iGWOO8KRJ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3744416" cy="374441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>
                <a:solidFill>
                  <a:srgbClr val="FF0000"/>
                </a:solidFill>
              </a:rPr>
              <a:t>Г</a:t>
            </a:r>
            <a:r>
              <a:rPr lang="tt-RU" sz="4800" dirty="0" smtClean="0"/>
              <a:t> Р А-Д У С-Н И К     </a:t>
            </a:r>
            <a:r>
              <a:rPr lang="tt-RU" sz="4800" dirty="0" smtClean="0">
                <a:solidFill>
                  <a:srgbClr val="FF0000"/>
                </a:solidFill>
              </a:rPr>
              <a:t>Г</a:t>
            </a:r>
            <a:r>
              <a:rPr lang="tt-RU" sz="4800" dirty="0" smtClean="0"/>
              <a:t> А- Р А Ж </a:t>
            </a:r>
            <a:endParaRPr lang="ru-RU" sz="4800" dirty="0"/>
          </a:p>
        </p:txBody>
      </p:sp>
      <p:pic>
        <p:nvPicPr>
          <p:cNvPr id="5" name="Содержимое 4" descr="iFS2CYG5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3888432" cy="4032448"/>
          </a:xfrm>
        </p:spPr>
      </p:pic>
      <p:pic>
        <p:nvPicPr>
          <p:cNvPr id="6" name="Содержимое 5" descr="i8DTKSC9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772816"/>
            <a:ext cx="4824536" cy="403244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</a:t>
            </a:r>
            <a:r>
              <a:rPr lang="tt-RU" sz="4800" dirty="0" smtClean="0">
                <a:solidFill>
                  <a:srgbClr val="FF0000"/>
                </a:solidFill>
              </a:rPr>
              <a:t>Г</a:t>
            </a:r>
            <a:r>
              <a:rPr lang="tt-RU" sz="4800" dirty="0" smtClean="0"/>
              <a:t> Ә – Җ И Т        Б А – </a:t>
            </a:r>
            <a:r>
              <a:rPr lang="tt-RU" sz="4800" dirty="0" smtClean="0">
                <a:solidFill>
                  <a:srgbClr val="FF0000"/>
                </a:solidFill>
              </a:rPr>
              <a:t>Г</a:t>
            </a:r>
            <a:r>
              <a:rPr lang="tt-RU" sz="4800" dirty="0" smtClean="0"/>
              <a:t> А- Н А</a:t>
            </a:r>
            <a:endParaRPr lang="ru-RU" sz="4800" dirty="0"/>
          </a:p>
        </p:txBody>
      </p:sp>
      <p:pic>
        <p:nvPicPr>
          <p:cNvPr id="5" name="Содержимое 4" descr="iXUVU0O1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104456" cy="4392488"/>
          </a:xfrm>
        </p:spPr>
      </p:pic>
      <p:pic>
        <p:nvPicPr>
          <p:cNvPr id="6" name="Содержимое 5" descr="i3CZE99U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320480" cy="439248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Д</a:t>
            </a:r>
            <a:r>
              <a:rPr lang="tt-RU" sz="4800" dirty="0" smtClean="0"/>
              <a:t> Ө Я</a:t>
            </a:r>
            <a:endParaRPr lang="ru-RU" sz="4800" dirty="0"/>
          </a:p>
        </p:txBody>
      </p:sp>
      <p:pic>
        <p:nvPicPr>
          <p:cNvPr id="8" name="Содержимое 7" descr="iRT0H0GD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4032448" cy="37444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>
                <a:solidFill>
                  <a:srgbClr val="FF0000"/>
                </a:solidFill>
              </a:rPr>
              <a:t>Д</a:t>
            </a:r>
            <a:r>
              <a:rPr lang="tt-RU" sz="4800" dirty="0" smtClean="0"/>
              <a:t> И – В А Н</a:t>
            </a:r>
            <a:endParaRPr lang="ru-RU" sz="4800" dirty="0"/>
          </a:p>
        </p:txBody>
      </p:sp>
      <p:pic>
        <p:nvPicPr>
          <p:cNvPr id="9" name="Содержимое 8" descr="iA6RRGB6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3960439" cy="3744416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Д</a:t>
            </a:r>
            <a:r>
              <a:rPr lang="tt-RU" sz="4800" dirty="0" smtClean="0"/>
              <a:t> Ү Р Т                    </a:t>
            </a:r>
            <a:r>
              <a:rPr lang="tt-RU" sz="4800" dirty="0" smtClean="0">
                <a:solidFill>
                  <a:srgbClr val="FF0000"/>
                </a:solidFill>
              </a:rPr>
              <a:t> Д </a:t>
            </a:r>
            <a:r>
              <a:rPr lang="tt-RU" sz="4800" dirty="0" smtClean="0"/>
              <a:t>Ө – Г Е</a:t>
            </a:r>
            <a:endParaRPr lang="ru-RU" sz="4800" dirty="0"/>
          </a:p>
        </p:txBody>
      </p:sp>
      <p:pic>
        <p:nvPicPr>
          <p:cNvPr id="5" name="Содержимое 4" descr="i0AGPUDP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600400" cy="4032448"/>
          </a:xfrm>
        </p:spPr>
      </p:pic>
      <p:pic>
        <p:nvPicPr>
          <p:cNvPr id="6" name="Содержимое 5" descr="i5LT7LNK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042792" cy="4104456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К А – </a:t>
            </a:r>
            <a:r>
              <a:rPr lang="tt-RU" sz="4800" dirty="0" smtClean="0">
                <a:solidFill>
                  <a:srgbClr val="FF0000"/>
                </a:solidFill>
              </a:rPr>
              <a:t>Д</a:t>
            </a:r>
            <a:r>
              <a:rPr lang="tt-RU" sz="4800" dirty="0" smtClean="0"/>
              <a:t> А К             </a:t>
            </a:r>
            <a:r>
              <a:rPr lang="tt-RU" sz="4800" dirty="0" smtClean="0">
                <a:solidFill>
                  <a:srgbClr val="FF0000"/>
                </a:solidFill>
              </a:rPr>
              <a:t>Д</a:t>
            </a:r>
            <a:r>
              <a:rPr lang="tt-RU" sz="4800" dirty="0" smtClean="0"/>
              <a:t> А – Р У</a:t>
            </a:r>
            <a:endParaRPr lang="ru-RU" sz="4800" dirty="0"/>
          </a:p>
        </p:txBody>
      </p:sp>
      <p:pic>
        <p:nvPicPr>
          <p:cNvPr id="5" name="Содержимое 4" descr="iTTFBSHX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744416" cy="4104456"/>
          </a:xfrm>
        </p:spPr>
      </p:pic>
      <p:pic>
        <p:nvPicPr>
          <p:cNvPr id="6" name="Содержимое 5" descr="iSJ8UUDE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3816423" cy="388843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</a:t>
            </a:r>
            <a:r>
              <a:rPr lang="ru-RU" sz="4800" dirty="0" smtClean="0">
                <a:solidFill>
                  <a:srgbClr val="FF0000"/>
                </a:solidFill>
              </a:rPr>
              <a:t>Ж</a:t>
            </a:r>
            <a:r>
              <a:rPr lang="ru-RU" sz="4800" dirty="0" smtClean="0"/>
              <a:t> И – Р А Ф</a:t>
            </a:r>
            <a:endParaRPr lang="ru-RU" sz="4800" dirty="0"/>
          </a:p>
        </p:txBody>
      </p:sp>
      <p:pic>
        <p:nvPicPr>
          <p:cNvPr id="9" name="Содержимое 8" descr="i238P1QP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3672407" cy="38164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</a:t>
            </a:r>
            <a:r>
              <a:rPr lang="ru-RU" sz="4800" dirty="0" smtClean="0">
                <a:solidFill>
                  <a:srgbClr val="FF0000"/>
                </a:solidFill>
              </a:rPr>
              <a:t>Ж</a:t>
            </a:r>
            <a:r>
              <a:rPr lang="ru-RU" sz="4800" dirty="0" smtClean="0"/>
              <a:t> У Р – Н А Л</a:t>
            </a:r>
            <a:endParaRPr lang="ru-RU" sz="4800" dirty="0"/>
          </a:p>
        </p:txBody>
      </p:sp>
      <p:pic>
        <p:nvPicPr>
          <p:cNvPr id="10" name="Содержимое 9" descr="iSNMF03S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3816424" cy="388843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/>
              <a:t>  М О Р </a:t>
            </a:r>
            <a:r>
              <a:rPr lang="ru-RU" sz="4800" dirty="0" smtClean="0">
                <a:solidFill>
                  <a:srgbClr val="FF0000"/>
                </a:solidFill>
              </a:rPr>
              <a:t>Ж</a:t>
            </a:r>
            <a:r>
              <a:rPr lang="ru-RU" sz="4800" dirty="0" smtClean="0"/>
              <a:t>          Ф У – Р А </a:t>
            </a:r>
            <a:r>
              <a:rPr lang="ru-RU" sz="4800" dirty="0" smtClean="0">
                <a:solidFill>
                  <a:srgbClr val="FF0000"/>
                </a:solidFill>
              </a:rPr>
              <a:t>Ж</a:t>
            </a:r>
            <a:r>
              <a:rPr lang="ru-RU" sz="4800" dirty="0" smtClean="0"/>
              <a:t> – КА</a:t>
            </a:r>
            <a:endParaRPr lang="ru-RU" sz="4800" dirty="0"/>
          </a:p>
        </p:txBody>
      </p:sp>
      <p:pic>
        <p:nvPicPr>
          <p:cNvPr id="6" name="Содержимое 5" descr="iIIZ53LX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816424" cy="4392488"/>
          </a:xfrm>
        </p:spPr>
      </p:pic>
      <p:pic>
        <p:nvPicPr>
          <p:cNvPr id="7" name="Содержимое 6" descr="iRMA22W5J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4211960" cy="432048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/>
              <a:t>Г А – Р А </a:t>
            </a:r>
            <a:r>
              <a:rPr lang="ru-RU" sz="4800" dirty="0" smtClean="0">
                <a:solidFill>
                  <a:srgbClr val="FF0000"/>
                </a:solidFill>
              </a:rPr>
              <a:t>Ж </a:t>
            </a:r>
            <a:r>
              <a:rPr lang="ru-RU" sz="4800" dirty="0" smtClean="0"/>
              <a:t>   Э –Т А-</a:t>
            </a:r>
            <a:r>
              <a:rPr lang="ru-RU" sz="4800" dirty="0" smtClean="0">
                <a:solidFill>
                  <a:srgbClr val="FF0000"/>
                </a:solidFill>
              </a:rPr>
              <a:t>Ж</a:t>
            </a:r>
            <a:r>
              <a:rPr lang="ru-RU" sz="4800" dirty="0" smtClean="0"/>
              <a:t> Е Р- К А</a:t>
            </a:r>
            <a:endParaRPr lang="ru-RU" sz="4800" dirty="0"/>
          </a:p>
        </p:txBody>
      </p:sp>
      <p:pic>
        <p:nvPicPr>
          <p:cNvPr id="5" name="Содержимое 4" descr="i8DTKSC9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032448" cy="4032448"/>
          </a:xfrm>
        </p:spPr>
      </p:pic>
      <p:pic>
        <p:nvPicPr>
          <p:cNvPr id="6" name="Содержимое 5" descr="i5DH18Q3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121709"/>
            <a:ext cx="3960440" cy="39604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К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- Б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К                Б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Л -Т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аба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4032447" cy="4248472"/>
          </a:xfrm>
        </p:spPr>
      </p:pic>
      <p:pic>
        <p:nvPicPr>
          <p:cNvPr id="6" name="Содержимое 5" descr="балт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3672407" cy="424847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З</a:t>
            </a:r>
            <a:r>
              <a:rPr lang="ru-RU" sz="4800" dirty="0" smtClean="0"/>
              <a:t> О Н – Т И К</a:t>
            </a:r>
            <a:endParaRPr lang="ru-RU" sz="4800" dirty="0"/>
          </a:p>
        </p:txBody>
      </p:sp>
      <p:pic>
        <p:nvPicPr>
          <p:cNvPr id="8" name="Содержимое 7" descr="iHD1ZPN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9082" y="2192453"/>
            <a:ext cx="3816424" cy="37444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</a:t>
            </a:r>
            <a:r>
              <a:rPr lang="ru-RU" sz="4800" dirty="0" smtClean="0">
                <a:solidFill>
                  <a:srgbClr val="FF0000"/>
                </a:solidFill>
              </a:rPr>
              <a:t>З</a:t>
            </a:r>
            <a:r>
              <a:rPr lang="ru-RU" sz="4800" dirty="0" smtClean="0"/>
              <a:t> А – М О К</a:t>
            </a:r>
            <a:endParaRPr lang="ru-RU" sz="4800" dirty="0"/>
          </a:p>
        </p:txBody>
      </p:sp>
      <p:pic>
        <p:nvPicPr>
          <p:cNvPr id="9" name="Содержимое 8" descr="iNOFQEK9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292349"/>
            <a:ext cx="3528392" cy="3644519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/>
              <a:t> Й О – </a:t>
            </a:r>
            <a:r>
              <a:rPr lang="ru-RU" sz="4800" dirty="0" smtClean="0">
                <a:solidFill>
                  <a:srgbClr val="FF0000"/>
                </a:solidFill>
              </a:rPr>
              <a:t>З</a:t>
            </a:r>
            <a:r>
              <a:rPr lang="ru-RU" sz="4800" dirty="0" smtClean="0"/>
              <a:t> А К               К А </a:t>
            </a:r>
            <a:r>
              <a:rPr lang="ru-RU" sz="4800" dirty="0" smtClean="0">
                <a:solidFill>
                  <a:srgbClr val="FF0000"/>
                </a:solidFill>
              </a:rPr>
              <a:t>З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LIEV1L3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3672408" cy="4320480"/>
          </a:xfrm>
        </p:spPr>
      </p:pic>
      <p:pic>
        <p:nvPicPr>
          <p:cNvPr id="6" name="Содержимое 5" descr="iCZ0372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4104456" cy="4248472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/>
              <a:t>Й </a:t>
            </a:r>
            <a:r>
              <a:rPr lang="tt-RU" sz="4800" dirty="0" smtClean="0"/>
              <a:t>Ө – </a:t>
            </a:r>
            <a:r>
              <a:rPr lang="tt-RU" sz="4800" dirty="0" smtClean="0">
                <a:solidFill>
                  <a:srgbClr val="FF0000"/>
                </a:solidFill>
              </a:rPr>
              <a:t>З</a:t>
            </a:r>
            <a:r>
              <a:rPr lang="tt-RU" sz="4800" dirty="0" smtClean="0"/>
              <a:t> Е К                 Б Е </a:t>
            </a:r>
            <a:r>
              <a:rPr lang="tt-RU" sz="4800" dirty="0" smtClean="0">
                <a:solidFill>
                  <a:srgbClr val="FF0000"/>
                </a:solidFill>
              </a:rPr>
              <a:t>З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H9T7VP4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3816423" cy="3816424"/>
          </a:xfrm>
        </p:spPr>
      </p:pic>
      <p:pic>
        <p:nvPicPr>
          <p:cNvPr id="6" name="Содержимое 5" descr="iDAU4K4X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3960440" cy="3816424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Й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Й</a:t>
            </a:r>
            <a:r>
              <a:rPr lang="ru-RU" sz="4800" dirty="0" smtClean="0"/>
              <a:t> О-М Ы Р-К А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4300122" cy="30243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Й</a:t>
            </a:r>
            <a:r>
              <a:rPr lang="ru-RU" sz="4800" dirty="0" smtClean="0"/>
              <a:t> </a:t>
            </a:r>
            <a:r>
              <a:rPr lang="tt-RU" sz="4800" dirty="0" smtClean="0"/>
              <a:t>Ө – Р Ә К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77318"/>
            <a:ext cx="3394720" cy="3171961"/>
          </a:xfrm>
        </p:spPr>
      </p:pic>
    </p:spTree>
    <p:extLst>
      <p:ext uri="{BB962C8B-B14F-4D97-AF65-F5344CB8AC3E}">
        <p14:creationId xmlns:p14="http://schemas.microsoft.com/office/powerpoint/2010/main" val="2579893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>
                <a:solidFill>
                  <a:srgbClr val="FF0000"/>
                </a:solidFill>
              </a:rPr>
              <a:t>Й</a:t>
            </a:r>
            <a:r>
              <a:rPr lang="tt-RU" sz="4800" dirty="0" smtClean="0"/>
              <a:t> О М – Г А К    </a:t>
            </a:r>
            <a:r>
              <a:rPr lang="tt-RU" sz="4800" dirty="0" smtClean="0">
                <a:solidFill>
                  <a:srgbClr val="FF0000"/>
                </a:solidFill>
              </a:rPr>
              <a:t> Й </a:t>
            </a:r>
            <a:r>
              <a:rPr lang="tt-RU" sz="4800" dirty="0" smtClean="0"/>
              <a:t>О Л – Д Ы З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744416" cy="41764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844824"/>
            <a:ext cx="3826768" cy="4104456"/>
          </a:xfrm>
        </p:spPr>
      </p:pic>
    </p:spTree>
    <p:extLst>
      <p:ext uri="{BB962C8B-B14F-4D97-AF65-F5344CB8AC3E}">
        <p14:creationId xmlns:p14="http://schemas.microsoft.com/office/powerpoint/2010/main" val="1842031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Ч Ә </a:t>
            </a:r>
            <a:r>
              <a:rPr lang="tt-RU" sz="4800" dirty="0" smtClean="0">
                <a:solidFill>
                  <a:srgbClr val="FF0000"/>
                </a:solidFill>
              </a:rPr>
              <a:t>Й </a:t>
            </a:r>
            <a:r>
              <a:rPr lang="tt-RU" sz="4800" dirty="0" smtClean="0"/>
              <a:t>– Н Е К       К А </a:t>
            </a:r>
            <a:r>
              <a:rPr lang="tt-RU" sz="4800" dirty="0" smtClean="0">
                <a:solidFill>
                  <a:srgbClr val="FF0000"/>
                </a:solidFill>
              </a:rPr>
              <a:t>Й</a:t>
            </a:r>
            <a:r>
              <a:rPr lang="tt-RU" sz="4800" dirty="0" smtClean="0"/>
              <a:t> – Ч Ы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1"/>
            <a:ext cx="3970784" cy="42093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6831"/>
            <a:ext cx="4536504" cy="4209331"/>
          </a:xfrm>
        </p:spPr>
      </p:pic>
    </p:spTree>
    <p:extLst>
      <p:ext uri="{BB962C8B-B14F-4D97-AF65-F5344CB8AC3E}">
        <p14:creationId xmlns:p14="http://schemas.microsoft.com/office/powerpoint/2010/main" val="1158189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</a:t>
            </a:r>
            <a:r>
              <a:rPr lang="ru-RU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Къ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К</a:t>
            </a:r>
            <a:r>
              <a:rPr lang="tt-RU" sz="4800" dirty="0" smtClean="0"/>
              <a:t> У Р – Ч А </a:t>
            </a:r>
            <a:r>
              <a:rPr lang="tt-RU" sz="4800" dirty="0" smtClean="0">
                <a:solidFill>
                  <a:srgbClr val="FF0000"/>
                </a:solidFill>
              </a:rPr>
              <a:t>К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7"/>
            <a:ext cx="3940082" cy="363326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 К </a:t>
            </a:r>
            <a:r>
              <a:rPr lang="tt-RU" sz="4800" dirty="0" smtClean="0"/>
              <a:t>Ы С – Л А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7"/>
            <a:ext cx="3754760" cy="3633266"/>
          </a:xfrm>
        </p:spPr>
      </p:pic>
    </p:spTree>
    <p:extLst>
      <p:ext uri="{BB962C8B-B14F-4D97-AF65-F5344CB8AC3E}">
        <p14:creationId xmlns:p14="http://schemas.microsoft.com/office/powerpoint/2010/main" val="542410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t-RU" sz="4800" dirty="0" smtClean="0">
                <a:solidFill>
                  <a:srgbClr val="FF0000"/>
                </a:solidFill>
              </a:rPr>
              <a:t> К </a:t>
            </a:r>
            <a:r>
              <a:rPr lang="tt-RU" sz="4800" dirty="0" smtClean="0"/>
              <a:t>И – Т А П       </a:t>
            </a:r>
            <a:r>
              <a:rPr lang="tt-RU" sz="4800" dirty="0" smtClean="0">
                <a:solidFill>
                  <a:srgbClr val="FF0000"/>
                </a:solidFill>
              </a:rPr>
              <a:t>К</a:t>
            </a:r>
            <a:r>
              <a:rPr lang="tt-RU" sz="4800" dirty="0" smtClean="0"/>
              <a:t> А – Р А Н – Д А Ш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39"/>
            <a:ext cx="3754760" cy="41373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93804"/>
            <a:ext cx="3826768" cy="4132358"/>
          </a:xfrm>
        </p:spPr>
      </p:pic>
    </p:spTree>
    <p:extLst>
      <p:ext uri="{BB962C8B-B14F-4D97-AF65-F5344CB8AC3E}">
        <p14:creationId xmlns:p14="http://schemas.microsoft.com/office/powerpoint/2010/main" val="3271373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Б А – Л Ы </a:t>
            </a:r>
            <a:r>
              <a:rPr lang="tt-RU" sz="4800" dirty="0" smtClean="0">
                <a:solidFill>
                  <a:srgbClr val="FF0000"/>
                </a:solidFill>
              </a:rPr>
              <a:t>К </a:t>
            </a:r>
            <a:r>
              <a:rPr lang="tt-RU" sz="4800" dirty="0" smtClean="0"/>
              <a:t>          </a:t>
            </a:r>
            <a:r>
              <a:rPr lang="tt-RU" sz="4800" dirty="0" smtClean="0">
                <a:solidFill>
                  <a:srgbClr val="FF0000"/>
                </a:solidFill>
              </a:rPr>
              <a:t>К</a:t>
            </a:r>
            <a:r>
              <a:rPr lang="tt-RU" sz="4800" dirty="0" smtClean="0"/>
              <a:t> Ү – </a:t>
            </a:r>
            <a:r>
              <a:rPr lang="tt-RU" sz="4800" dirty="0" smtClean="0">
                <a:solidFill>
                  <a:srgbClr val="FF0000"/>
                </a:solidFill>
              </a:rPr>
              <a:t>К</a:t>
            </a:r>
            <a:r>
              <a:rPr lang="tt-RU" sz="4800" dirty="0" smtClean="0"/>
              <a:t> Е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600400" cy="39604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898775" cy="3960440"/>
          </a:xfrm>
        </p:spPr>
      </p:pic>
    </p:spTree>
    <p:extLst>
      <p:ext uri="{BB962C8B-B14F-4D97-AF65-F5344CB8AC3E}">
        <p14:creationId xmlns:p14="http://schemas.microsoft.com/office/powerpoint/2010/main" val="2890294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Л</a:t>
            </a:r>
            <a:r>
              <a:rPr lang="tt-RU" sz="4800" dirty="0" smtClean="0"/>
              <a:t> И – М О Н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7335"/>
            <a:ext cx="4228113" cy="315882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 Л </a:t>
            </a:r>
            <a:r>
              <a:rPr lang="tt-RU" sz="4800" dirty="0" smtClean="0"/>
              <a:t>А М – П А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67335"/>
            <a:ext cx="3384375" cy="3053953"/>
          </a:xfrm>
        </p:spPr>
      </p:pic>
    </p:spTree>
    <p:extLst>
      <p:ext uri="{BB962C8B-B14F-4D97-AF65-F5344CB8AC3E}">
        <p14:creationId xmlns:p14="http://schemas.microsoft.com/office/powerpoint/2010/main" val="174280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Ә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</a:t>
            </a:r>
            <a:r>
              <a:rPr lang="tt-RU" sz="4800" dirty="0" smtClean="0">
                <a:solidFill>
                  <a:srgbClr val="FF0000"/>
                </a:solidFill>
              </a:rPr>
              <a:t>Ә</a:t>
            </a:r>
            <a:r>
              <a:rPr lang="tt-RU" sz="4800" dirty="0" smtClean="0"/>
              <a:t> - Н И</a:t>
            </a:r>
            <a:endParaRPr lang="ru-RU" sz="4800" dirty="0"/>
          </a:p>
        </p:txBody>
      </p:sp>
      <p:pic>
        <p:nvPicPr>
          <p:cNvPr id="9" name="Содержимое 8" descr="ya_ma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t-RU" dirty="0" smtClean="0"/>
              <a:t> </a:t>
            </a:r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Ә</a:t>
            </a:r>
            <a:r>
              <a:rPr lang="tt-RU" sz="4800" dirty="0" smtClean="0"/>
              <a:t> – Б И</a:t>
            </a:r>
            <a:endParaRPr lang="ru-RU" dirty="0"/>
          </a:p>
        </p:txBody>
      </p:sp>
      <p:pic>
        <p:nvPicPr>
          <p:cNvPr id="11" name="Содержимое 10" descr="i3STGN7Y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292349"/>
            <a:ext cx="4392488" cy="3833813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  Ф И </a:t>
            </a:r>
            <a:r>
              <a:rPr lang="tt-RU" sz="4800" dirty="0" smtClean="0">
                <a:solidFill>
                  <a:srgbClr val="FF0000"/>
                </a:solidFill>
              </a:rPr>
              <a:t>Л </a:t>
            </a:r>
            <a:r>
              <a:rPr lang="tt-RU" sz="4800" dirty="0" smtClean="0"/>
              <a:t>                 Е – </a:t>
            </a:r>
            <a:r>
              <a:rPr lang="tt-RU" sz="4800" dirty="0" smtClean="0">
                <a:solidFill>
                  <a:srgbClr val="FF0000"/>
                </a:solidFill>
              </a:rPr>
              <a:t>Л</a:t>
            </a:r>
            <a:r>
              <a:rPr lang="tt-RU" sz="4800" dirty="0" smtClean="0"/>
              <a:t> А Н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1"/>
            <a:ext cx="3600400" cy="42093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1"/>
            <a:ext cx="4176464" cy="4209331"/>
          </a:xfrm>
        </p:spPr>
      </p:pic>
    </p:spTree>
    <p:extLst>
      <p:ext uri="{BB962C8B-B14F-4D97-AF65-F5344CB8AC3E}">
        <p14:creationId xmlns:p14="http://schemas.microsoft.com/office/powerpoint/2010/main" val="16648589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А </a:t>
            </a:r>
            <a:r>
              <a:rPr lang="tt-RU" sz="4800" dirty="0" smtClean="0">
                <a:solidFill>
                  <a:srgbClr val="FF0000"/>
                </a:solidFill>
              </a:rPr>
              <a:t>Л</a:t>
            </a:r>
            <a:r>
              <a:rPr lang="tt-RU" sz="4800" dirty="0" smtClean="0"/>
              <a:t> – М А            Б О – </a:t>
            </a:r>
            <a:r>
              <a:rPr lang="tt-RU" sz="4800" dirty="0" smtClean="0">
                <a:solidFill>
                  <a:srgbClr val="FF0000"/>
                </a:solidFill>
              </a:rPr>
              <a:t>Л</a:t>
            </a:r>
            <a:r>
              <a:rPr lang="tt-RU" sz="4800" dirty="0" smtClean="0"/>
              <a:t> Ы Т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25478"/>
            <a:ext cx="3672407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3898776" cy="3672408"/>
          </a:xfrm>
          <a:effectLst/>
        </p:spPr>
      </p:pic>
    </p:spTree>
    <p:extLst>
      <p:ext uri="{BB962C8B-B14F-4D97-AF65-F5344CB8AC3E}">
        <p14:creationId xmlns:p14="http://schemas.microsoft.com/office/powerpoint/2010/main" val="30096433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М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>
                <a:solidFill>
                  <a:srgbClr val="FF0000"/>
                </a:solidFill>
              </a:rPr>
              <a:t>М</a:t>
            </a:r>
            <a:r>
              <a:rPr lang="tt-RU" sz="4800" dirty="0" smtClean="0"/>
              <a:t> А-Ш И-Н А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64903"/>
            <a:ext cx="3826769" cy="35612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      </a:t>
            </a:r>
            <a:r>
              <a:rPr lang="tt-RU" sz="4800" dirty="0" smtClean="0">
                <a:solidFill>
                  <a:srgbClr val="FF0000"/>
                </a:solidFill>
              </a:rPr>
              <a:t>М</a:t>
            </a:r>
            <a:r>
              <a:rPr lang="tt-RU" sz="4800" dirty="0" smtClean="0"/>
              <a:t> И Ч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65" y="2636912"/>
            <a:ext cx="3868075" cy="3489250"/>
          </a:xfrm>
        </p:spPr>
      </p:pic>
    </p:spTree>
    <p:extLst>
      <p:ext uri="{BB962C8B-B14F-4D97-AF65-F5344CB8AC3E}">
        <p14:creationId xmlns:p14="http://schemas.microsoft.com/office/powerpoint/2010/main" val="8294170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М</a:t>
            </a:r>
            <a:r>
              <a:rPr lang="tt-RU" sz="4800" dirty="0" smtClean="0"/>
              <a:t> И – Л Ә Ш            </a:t>
            </a:r>
            <a:r>
              <a:rPr lang="tt-RU" sz="4800" dirty="0" smtClean="0">
                <a:solidFill>
                  <a:srgbClr val="FF0000"/>
                </a:solidFill>
              </a:rPr>
              <a:t>М</a:t>
            </a:r>
            <a:r>
              <a:rPr lang="tt-RU" sz="4800" dirty="0" smtClean="0"/>
              <a:t> Ә К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3"/>
            <a:ext cx="3970784" cy="39212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3"/>
            <a:ext cx="3754760" cy="3921299"/>
          </a:xfrm>
        </p:spPr>
      </p:pic>
    </p:spTree>
    <p:extLst>
      <p:ext uri="{BB962C8B-B14F-4D97-AF65-F5344CB8AC3E}">
        <p14:creationId xmlns:p14="http://schemas.microsoft.com/office/powerpoint/2010/main" val="26321864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t-RU" sz="4800" dirty="0" smtClean="0">
                <a:solidFill>
                  <a:srgbClr val="FF0000"/>
                </a:solidFill>
              </a:rPr>
              <a:t>М</a:t>
            </a:r>
            <a:r>
              <a:rPr lang="tt-RU" sz="4800" dirty="0" smtClean="0"/>
              <a:t> А Т – Р Е Ш – К А       </a:t>
            </a:r>
            <a:r>
              <a:rPr lang="tt-RU" sz="4800" dirty="0" smtClean="0">
                <a:solidFill>
                  <a:srgbClr val="FF0000"/>
                </a:solidFill>
              </a:rPr>
              <a:t>М</a:t>
            </a:r>
            <a:r>
              <a:rPr lang="tt-RU" sz="4800" dirty="0" smtClean="0"/>
              <a:t> Ә – Ч Е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7"/>
            <a:ext cx="4104456" cy="40653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7"/>
            <a:ext cx="3754760" cy="4065315"/>
          </a:xfrm>
        </p:spPr>
      </p:pic>
    </p:spTree>
    <p:extLst>
      <p:ext uri="{BB962C8B-B14F-4D97-AF65-F5344CB8AC3E}">
        <p14:creationId xmlns:p14="http://schemas.microsoft.com/office/powerpoint/2010/main" val="2381295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Н</a:t>
            </a:r>
            <a:r>
              <a:rPr lang="tt-RU" sz="4800" dirty="0" smtClean="0"/>
              <a:t> А- Р А Т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7"/>
            <a:ext cx="3312368" cy="363326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      О </a:t>
            </a:r>
            <a:r>
              <a:rPr lang="tt-RU" sz="4800" dirty="0" smtClean="0">
                <a:solidFill>
                  <a:srgbClr val="FF0000"/>
                </a:solidFill>
              </a:rPr>
              <a:t>Н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7"/>
            <a:ext cx="3754760" cy="3633266"/>
          </a:xfrm>
        </p:spPr>
      </p:pic>
    </p:spTree>
    <p:extLst>
      <p:ext uri="{BB962C8B-B14F-4D97-AF65-F5344CB8AC3E}">
        <p14:creationId xmlns:p14="http://schemas.microsoft.com/office/powerpoint/2010/main" val="17620794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Т И – Е </a:t>
            </a:r>
            <a:r>
              <a:rPr lang="tt-RU" sz="4800" dirty="0" smtClean="0">
                <a:solidFill>
                  <a:srgbClr val="FF0000"/>
                </a:solidFill>
              </a:rPr>
              <a:t>Н</a:t>
            </a:r>
            <a:r>
              <a:rPr lang="tt-RU" sz="4800" dirty="0" smtClean="0"/>
              <a:t>                   Э </a:t>
            </a:r>
            <a:r>
              <a:rPr lang="tt-RU" sz="4800" dirty="0" smtClean="0">
                <a:solidFill>
                  <a:srgbClr val="FF0000"/>
                </a:solidFill>
              </a:rPr>
              <a:t>Н</a:t>
            </a:r>
            <a:r>
              <a:rPr lang="tt-RU" sz="4800" dirty="0" smtClean="0"/>
              <a:t> Ә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5"/>
            <a:ext cx="3826768" cy="39933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5"/>
            <a:ext cx="3754760" cy="3993307"/>
          </a:xfrm>
        </p:spPr>
      </p:pic>
    </p:spTree>
    <p:extLst>
      <p:ext uri="{BB962C8B-B14F-4D97-AF65-F5344CB8AC3E}">
        <p14:creationId xmlns:p14="http://schemas.microsoft.com/office/powerpoint/2010/main" val="4783412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 </a:t>
            </a:r>
            <a:r>
              <a:rPr lang="tt-RU" sz="4800" dirty="0" smtClean="0">
                <a:solidFill>
                  <a:srgbClr val="FF0000"/>
                </a:solidFill>
              </a:rPr>
              <a:t>П</a:t>
            </a:r>
            <a:r>
              <a:rPr lang="tt-RU" sz="4800" dirty="0" smtClean="0"/>
              <a:t> Е –С И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456384" cy="38164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П</a:t>
            </a:r>
            <a:r>
              <a:rPr lang="tt-RU" sz="4800" dirty="0" smtClean="0"/>
              <a:t> И Л – М Ә Н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3960440" cy="3816424"/>
          </a:xfrm>
        </p:spPr>
      </p:pic>
    </p:spTree>
    <p:extLst>
      <p:ext uri="{BB962C8B-B14F-4D97-AF65-F5344CB8AC3E}">
        <p14:creationId xmlns:p14="http://schemas.microsoft.com/office/powerpoint/2010/main" val="7713226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П</a:t>
            </a:r>
            <a:r>
              <a:rPr lang="tt-RU" sz="4800" dirty="0" smtClean="0"/>
              <a:t> И Н – Г В И Н         </a:t>
            </a:r>
            <a:r>
              <a:rPr lang="tt-RU" sz="4800" dirty="0" smtClean="0">
                <a:solidFill>
                  <a:srgbClr val="FF0000"/>
                </a:solidFill>
              </a:rPr>
              <a:t>П</a:t>
            </a:r>
            <a:r>
              <a:rPr lang="tt-RU" sz="4800" dirty="0" smtClean="0"/>
              <a:t> О – Ш И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1"/>
            <a:ext cx="3528391" cy="413732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5"/>
            <a:ext cx="3970784" cy="3993307"/>
          </a:xfrm>
        </p:spPr>
      </p:pic>
    </p:spTree>
    <p:extLst>
      <p:ext uri="{BB962C8B-B14F-4D97-AF65-F5344CB8AC3E}">
        <p14:creationId xmlns:p14="http://schemas.microsoft.com/office/powerpoint/2010/main" val="1508464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К Е Р – </a:t>
            </a:r>
            <a:r>
              <a:rPr lang="tt-RU" sz="4800" dirty="0" smtClean="0">
                <a:solidFill>
                  <a:srgbClr val="FF0000"/>
                </a:solidFill>
              </a:rPr>
              <a:t>П</a:t>
            </a:r>
            <a:r>
              <a:rPr lang="tt-RU" sz="4800" dirty="0" smtClean="0"/>
              <a:t> Е                Т У </a:t>
            </a:r>
            <a:r>
              <a:rPr lang="tt-RU" sz="4800" dirty="0" smtClean="0">
                <a:solidFill>
                  <a:srgbClr val="FF0000"/>
                </a:solidFill>
              </a:rPr>
              <a:t>П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600399" cy="420933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916832"/>
            <a:ext cx="3970784" cy="4182197"/>
          </a:xfrm>
        </p:spPr>
      </p:pic>
    </p:spTree>
    <p:extLst>
      <p:ext uri="{BB962C8B-B14F-4D97-AF65-F5344CB8AC3E}">
        <p14:creationId xmlns:p14="http://schemas.microsoft.com/office/powerpoint/2010/main" val="427168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dirty="0" smtClean="0"/>
              <a:t> </a:t>
            </a:r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Ә</a:t>
            </a:r>
            <a:r>
              <a:rPr lang="tt-RU" sz="4800" dirty="0" smtClean="0"/>
              <a:t>-Т </a:t>
            </a:r>
            <a:r>
              <a:rPr lang="tt-RU" sz="4800" dirty="0" smtClean="0">
                <a:solidFill>
                  <a:srgbClr val="FF0000"/>
                </a:solidFill>
              </a:rPr>
              <a:t>Ә</a:t>
            </a:r>
            <a:r>
              <a:rPr lang="tt-RU" sz="4800" dirty="0" smtClean="0"/>
              <a:t> Ч                 </a:t>
            </a:r>
            <a:r>
              <a:rPr lang="tt-RU" sz="4800" dirty="0" smtClean="0">
                <a:solidFill>
                  <a:srgbClr val="FF0000"/>
                </a:solidFill>
              </a:rPr>
              <a:t>Ә</a:t>
            </a:r>
            <a:r>
              <a:rPr lang="tt-RU" sz="4800" dirty="0" smtClean="0"/>
              <a:t>-Т И</a:t>
            </a:r>
            <a:endParaRPr lang="ru-RU" dirty="0"/>
          </a:p>
        </p:txBody>
      </p:sp>
      <p:pic>
        <p:nvPicPr>
          <p:cNvPr id="5" name="Содержимое 4" descr="petuh-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9625" y="1972469"/>
            <a:ext cx="3333750" cy="3781425"/>
          </a:xfrm>
        </p:spPr>
      </p:pic>
      <p:pic>
        <p:nvPicPr>
          <p:cNvPr id="6" name="Содержимое 5" descr="200906191011146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8840"/>
            <a:ext cx="4172272" cy="3765054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 </a:t>
            </a:r>
            <a:r>
              <a:rPr lang="tt-RU" sz="4800" dirty="0" smtClean="0">
                <a:solidFill>
                  <a:srgbClr val="FF0000"/>
                </a:solidFill>
              </a:rPr>
              <a:t> Р </a:t>
            </a:r>
            <a:r>
              <a:rPr lang="tt-RU" sz="4800" dirty="0" smtClean="0"/>
              <a:t>У Л </a:t>
            </a:r>
            <a:r>
              <a:rPr lang="ru-RU" sz="4800" dirty="0" smtClean="0"/>
              <a:t>Ь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3724058" cy="33843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</a:t>
            </a:r>
            <a:r>
              <a:rPr lang="ru-RU" sz="4800" dirty="0" smtClean="0">
                <a:solidFill>
                  <a:srgbClr val="FF0000"/>
                </a:solidFill>
              </a:rPr>
              <a:t> Р </a:t>
            </a:r>
            <a:r>
              <a:rPr lang="ru-RU" sz="4800" dirty="0" smtClean="0"/>
              <a:t>У Ч – К А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3816424" cy="3384375"/>
          </a:xfrm>
        </p:spPr>
      </p:pic>
    </p:spTree>
    <p:extLst>
      <p:ext uri="{BB962C8B-B14F-4D97-AF65-F5344CB8AC3E}">
        <p14:creationId xmlns:p14="http://schemas.microsoft.com/office/powerpoint/2010/main" val="4223260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/>
              <a:t>   </a:t>
            </a:r>
            <a:r>
              <a:rPr lang="ru-RU" sz="4800" dirty="0" smtClean="0">
                <a:solidFill>
                  <a:srgbClr val="FF0000"/>
                </a:solidFill>
              </a:rPr>
              <a:t>Р</a:t>
            </a:r>
            <a:r>
              <a:rPr lang="ru-RU" sz="4800" dirty="0" smtClean="0"/>
              <a:t> А М – К А       </a:t>
            </a:r>
            <a:r>
              <a:rPr lang="ru-RU" sz="4800" dirty="0" smtClean="0">
                <a:solidFill>
                  <a:srgbClr val="FF0000"/>
                </a:solidFill>
              </a:rPr>
              <a:t> Р </a:t>
            </a:r>
            <a:r>
              <a:rPr lang="ru-RU" sz="4800" dirty="0"/>
              <a:t>У</a:t>
            </a:r>
            <a:r>
              <a:rPr lang="ru-RU" sz="4800" dirty="0" smtClean="0"/>
              <a:t> – П О </a:t>
            </a:r>
            <a:r>
              <a:rPr lang="ru-RU" sz="4800" dirty="0" smtClean="0">
                <a:solidFill>
                  <a:srgbClr val="FF0000"/>
                </a:solidFill>
              </a:rPr>
              <a:t>Р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3"/>
            <a:ext cx="3970784" cy="42093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5"/>
            <a:ext cx="3754760" cy="4281338"/>
          </a:xfrm>
        </p:spPr>
      </p:pic>
    </p:spTree>
    <p:extLst>
      <p:ext uri="{BB962C8B-B14F-4D97-AF65-F5344CB8AC3E}">
        <p14:creationId xmlns:p14="http://schemas.microsoft.com/office/powerpoint/2010/main" val="564970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/>
              <a:t>  Я Ф – </a:t>
            </a:r>
            <a:r>
              <a:rPr lang="ru-RU" sz="4800" dirty="0" smtClean="0">
                <a:solidFill>
                  <a:srgbClr val="FF0000"/>
                </a:solidFill>
              </a:rPr>
              <a:t>Р</a:t>
            </a:r>
            <a:r>
              <a:rPr lang="ru-RU" sz="4800" dirty="0" smtClean="0"/>
              <a:t> А К           Т А –</a:t>
            </a:r>
            <a:r>
              <a:rPr lang="ru-RU" sz="4800" dirty="0" smtClean="0">
                <a:solidFill>
                  <a:srgbClr val="FF0000"/>
                </a:solidFill>
              </a:rPr>
              <a:t> Р </a:t>
            </a:r>
            <a:r>
              <a:rPr lang="ru-RU" sz="4800" dirty="0" smtClean="0"/>
              <a:t>А К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3898775" cy="41764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4032447" cy="4104456"/>
          </a:xfrm>
        </p:spPr>
      </p:pic>
    </p:spTree>
    <p:extLst>
      <p:ext uri="{BB962C8B-B14F-4D97-AF65-F5344CB8AC3E}">
        <p14:creationId xmlns:p14="http://schemas.microsoft.com/office/powerpoint/2010/main" val="16604116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</a:t>
            </a:r>
            <a:r>
              <a:rPr lang="ru-RU" sz="4800" dirty="0" smtClean="0">
                <a:solidFill>
                  <a:srgbClr val="FF0000"/>
                </a:solidFill>
              </a:rPr>
              <a:t>С</a:t>
            </a:r>
            <a:r>
              <a:rPr lang="ru-RU" sz="4800" dirty="0" smtClean="0"/>
              <a:t> У М – К А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492897"/>
            <a:ext cx="3826769" cy="34563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С</a:t>
            </a:r>
            <a:r>
              <a:rPr lang="ru-RU" sz="4800" dirty="0" smtClean="0"/>
              <a:t> </a:t>
            </a:r>
            <a:r>
              <a:rPr lang="tt-RU" sz="4800" dirty="0" smtClean="0"/>
              <a:t>Ә – Г А Т</a:t>
            </a:r>
            <a:r>
              <a:rPr lang="ru-RU" sz="4800" dirty="0" smtClean="0"/>
              <a:t> Ь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20" y="2500596"/>
            <a:ext cx="3456384" cy="3384376"/>
          </a:xfrm>
        </p:spPr>
      </p:pic>
    </p:spTree>
    <p:extLst>
      <p:ext uri="{BB962C8B-B14F-4D97-AF65-F5344CB8AC3E}">
        <p14:creationId xmlns:p14="http://schemas.microsoft.com/office/powerpoint/2010/main" val="35152960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С</a:t>
            </a:r>
            <a:r>
              <a:rPr lang="ru-RU" sz="4800" dirty="0" smtClean="0"/>
              <a:t> А –Р Ы М-</a:t>
            </a:r>
            <a:r>
              <a:rPr lang="ru-RU" sz="4800" dirty="0" smtClean="0">
                <a:solidFill>
                  <a:srgbClr val="FF0000"/>
                </a:solidFill>
              </a:rPr>
              <a:t>С</a:t>
            </a:r>
            <a:r>
              <a:rPr lang="ru-RU" sz="4800" dirty="0" smtClean="0"/>
              <a:t> А К      </a:t>
            </a:r>
            <a:r>
              <a:rPr lang="ru-RU" sz="4800" dirty="0" smtClean="0">
                <a:solidFill>
                  <a:srgbClr val="FF0000"/>
                </a:solidFill>
              </a:rPr>
              <a:t>С</a:t>
            </a:r>
            <a:r>
              <a:rPr lang="ru-RU" sz="4800" dirty="0" smtClean="0"/>
              <a:t> У – Г А Н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8"/>
            <a:ext cx="3898776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320480" cy="3888432"/>
          </a:xfrm>
        </p:spPr>
      </p:pic>
    </p:spTree>
    <p:extLst>
      <p:ext uri="{BB962C8B-B14F-4D97-AF65-F5344CB8AC3E}">
        <p14:creationId xmlns:p14="http://schemas.microsoft.com/office/powerpoint/2010/main" val="34571650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К Ә – Б Е </a:t>
            </a:r>
            <a:r>
              <a:rPr lang="tt-RU" sz="4800" dirty="0" smtClean="0">
                <a:solidFill>
                  <a:srgbClr val="FF0000"/>
                </a:solidFill>
              </a:rPr>
              <a:t>С</a:t>
            </a:r>
            <a:r>
              <a:rPr lang="tt-RU" sz="4800" dirty="0" smtClean="0"/>
              <a:t> – Т Ә       Ө </a:t>
            </a:r>
            <a:r>
              <a:rPr lang="tt-RU" sz="4800" dirty="0" smtClean="0">
                <a:solidFill>
                  <a:srgbClr val="FF0000"/>
                </a:solidFill>
              </a:rPr>
              <a:t>С</a:t>
            </a:r>
            <a:r>
              <a:rPr lang="tt-RU" sz="4800" dirty="0" smtClean="0"/>
              <a:t> – Т Ә Л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5"/>
            <a:ext cx="3744415" cy="399330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5"/>
            <a:ext cx="4042792" cy="3993307"/>
          </a:xfrm>
        </p:spPr>
      </p:pic>
    </p:spTree>
    <p:extLst>
      <p:ext uri="{BB962C8B-B14F-4D97-AF65-F5344CB8AC3E}">
        <p14:creationId xmlns:p14="http://schemas.microsoft.com/office/powerpoint/2010/main" val="15233420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Т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>                      </a:t>
            </a:r>
            <a:r>
              <a:rPr lang="tt-RU" sz="4800" dirty="0" smtClean="0">
                <a:solidFill>
                  <a:srgbClr val="FF0000"/>
                </a:solidFill>
              </a:rPr>
              <a:t>Т </a:t>
            </a:r>
            <a:r>
              <a:rPr lang="tt-RU" sz="4800" dirty="0" smtClean="0"/>
              <a:t>У П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5"/>
            <a:ext cx="3456384" cy="35612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>
                <a:solidFill>
                  <a:srgbClr val="FF0000"/>
                </a:solidFill>
              </a:rPr>
              <a:t>Т</a:t>
            </a:r>
            <a:r>
              <a:rPr lang="tt-RU" sz="4800" dirty="0" smtClean="0"/>
              <a:t> А Ш-Б А-К А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2636913"/>
            <a:ext cx="4189412" cy="3489250"/>
          </a:xfrm>
        </p:spPr>
      </p:pic>
    </p:spTree>
    <p:extLst>
      <p:ext uri="{BB962C8B-B14F-4D97-AF65-F5344CB8AC3E}">
        <p14:creationId xmlns:p14="http://schemas.microsoft.com/office/powerpoint/2010/main" val="18507854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</a:t>
            </a:r>
            <a:r>
              <a:rPr lang="tt-RU" sz="4800" dirty="0" smtClean="0">
                <a:solidFill>
                  <a:srgbClr val="FF0000"/>
                </a:solidFill>
              </a:rPr>
              <a:t>Т</a:t>
            </a:r>
            <a:r>
              <a:rPr lang="tt-RU" sz="4800" dirty="0" smtClean="0"/>
              <a:t> У К – Р А Н         </a:t>
            </a:r>
            <a:r>
              <a:rPr lang="tt-RU" sz="4800" dirty="0" smtClean="0">
                <a:solidFill>
                  <a:srgbClr val="FF0000"/>
                </a:solidFill>
              </a:rPr>
              <a:t>Т</a:t>
            </a:r>
            <a:r>
              <a:rPr lang="tt-RU" sz="4800" dirty="0" smtClean="0"/>
              <a:t> Ө Л – К Е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3"/>
            <a:ext cx="3682752" cy="42813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2"/>
            <a:ext cx="4032447" cy="4281339"/>
          </a:xfrm>
        </p:spPr>
      </p:pic>
    </p:spTree>
    <p:extLst>
      <p:ext uri="{BB962C8B-B14F-4D97-AF65-F5344CB8AC3E}">
        <p14:creationId xmlns:p14="http://schemas.microsoft.com/office/powerpoint/2010/main" val="35797811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        А </a:t>
            </a:r>
            <a:r>
              <a:rPr lang="tt-RU" sz="4800" dirty="0" smtClean="0">
                <a:solidFill>
                  <a:srgbClr val="FF0000"/>
                </a:solidFill>
              </a:rPr>
              <a:t>Т</a:t>
            </a:r>
            <a:r>
              <a:rPr lang="tt-RU" sz="4800" dirty="0" smtClean="0"/>
              <a:t>                 С </a:t>
            </a:r>
            <a:r>
              <a:rPr lang="tt-RU" sz="4800" dirty="0" smtClean="0">
                <a:solidFill>
                  <a:srgbClr val="FF0000"/>
                </a:solidFill>
              </a:rPr>
              <a:t>Т</a:t>
            </a:r>
            <a:r>
              <a:rPr lang="tt-RU" sz="4800" dirty="0" smtClean="0"/>
              <a:t> А – К А Н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32856"/>
            <a:ext cx="3682752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754760" cy="3816424"/>
          </a:xfrm>
        </p:spPr>
      </p:pic>
    </p:spTree>
    <p:extLst>
      <p:ext uri="{BB962C8B-B14F-4D97-AF65-F5344CB8AC3E}">
        <p14:creationId xmlns:p14="http://schemas.microsoft.com/office/powerpoint/2010/main" val="6779329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Ф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Ф </a:t>
            </a:r>
            <a:r>
              <a:rPr lang="tt-RU" sz="4800" dirty="0" smtClean="0"/>
              <a:t>О – Н А Р</a:t>
            </a:r>
            <a:r>
              <a:rPr lang="ru-RU" sz="4800" dirty="0" smtClean="0"/>
              <a:t> Ь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80927"/>
            <a:ext cx="3898777" cy="334523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       </a:t>
            </a:r>
            <a:r>
              <a:rPr lang="ru-RU" sz="4800" dirty="0" smtClean="0">
                <a:solidFill>
                  <a:srgbClr val="FF0000"/>
                </a:solidFill>
              </a:rPr>
              <a:t>Ф</a:t>
            </a:r>
            <a:r>
              <a:rPr lang="ru-RU" sz="4800" dirty="0" smtClean="0"/>
              <a:t> И Л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85802"/>
            <a:ext cx="4189412" cy="3240360"/>
          </a:xfrm>
        </p:spPr>
      </p:pic>
    </p:spTree>
    <p:extLst>
      <p:ext uri="{BB962C8B-B14F-4D97-AF65-F5344CB8AC3E}">
        <p14:creationId xmlns:p14="http://schemas.microsoft.com/office/powerpoint/2010/main" val="147430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К Ү Л-М </a:t>
            </a:r>
            <a:r>
              <a:rPr lang="tt-RU" sz="4800" dirty="0" smtClean="0">
                <a:solidFill>
                  <a:srgbClr val="FF0000"/>
                </a:solidFill>
              </a:rPr>
              <a:t>Ә</a:t>
            </a:r>
            <a:r>
              <a:rPr lang="tt-RU" sz="4800" dirty="0" smtClean="0"/>
              <a:t> К     Т </a:t>
            </a:r>
            <a:r>
              <a:rPr lang="tt-RU" sz="4800" dirty="0" smtClean="0">
                <a:solidFill>
                  <a:srgbClr val="FF0000"/>
                </a:solidFill>
              </a:rPr>
              <a:t>Ә</a:t>
            </a:r>
            <a:r>
              <a:rPr lang="tt-RU" sz="4800" dirty="0" smtClean="0"/>
              <a:t>-Г </a:t>
            </a:r>
            <a:r>
              <a:rPr lang="tt-RU" sz="4800" dirty="0" smtClean="0">
                <a:solidFill>
                  <a:srgbClr val="FF0000"/>
                </a:solidFill>
              </a:rPr>
              <a:t>Ә</a:t>
            </a:r>
            <a:r>
              <a:rPr lang="tt-RU" sz="4800" dirty="0" smtClean="0"/>
              <a:t> Р-М </a:t>
            </a:r>
            <a:r>
              <a:rPr lang="tt-RU" sz="4800" dirty="0" smtClean="0">
                <a:solidFill>
                  <a:srgbClr val="FF0000"/>
                </a:solidFill>
              </a:rPr>
              <a:t>Ә</a:t>
            </a:r>
            <a:r>
              <a:rPr lang="tt-RU" sz="4800" dirty="0" smtClean="0"/>
              <a:t> Ч </a:t>
            </a:r>
            <a:endParaRPr lang="ru-RU" sz="4800" dirty="0"/>
          </a:p>
        </p:txBody>
      </p:sp>
      <p:pic>
        <p:nvPicPr>
          <p:cNvPr id="5" name="Содержимое 4" descr="iIEATWBB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672408" cy="3816424"/>
          </a:xfrm>
        </p:spPr>
      </p:pic>
      <p:pic>
        <p:nvPicPr>
          <p:cNvPr id="6" name="Содержимое 5" descr="clip44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316288" cy="3960439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/>
              <a:t>   </a:t>
            </a:r>
            <a:r>
              <a:rPr lang="ru-RU" sz="4800" dirty="0" smtClean="0">
                <a:solidFill>
                  <a:srgbClr val="FF0000"/>
                </a:solidFill>
              </a:rPr>
              <a:t>Ф</a:t>
            </a:r>
            <a:r>
              <a:rPr lang="ru-RU" sz="4800" dirty="0" smtClean="0"/>
              <a:t> Л А Г                Ж И – Р А </a:t>
            </a:r>
            <a:r>
              <a:rPr lang="ru-RU" sz="4800" dirty="0" smtClean="0">
                <a:solidFill>
                  <a:srgbClr val="FF0000"/>
                </a:solidFill>
              </a:rPr>
              <a:t>Ф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600400" cy="41764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610744" cy="3384376"/>
          </a:xfrm>
        </p:spPr>
      </p:pic>
    </p:spTree>
    <p:extLst>
      <p:ext uri="{BB962C8B-B14F-4D97-AF65-F5344CB8AC3E}">
        <p14:creationId xmlns:p14="http://schemas.microsoft.com/office/powerpoint/2010/main" val="38396507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/>
              <a:t> Т У </a:t>
            </a:r>
            <a:r>
              <a:rPr lang="ru-RU" sz="4800" dirty="0" smtClean="0">
                <a:solidFill>
                  <a:srgbClr val="FF0000"/>
                </a:solidFill>
              </a:rPr>
              <a:t>Ф</a:t>
            </a:r>
            <a:r>
              <a:rPr lang="ru-RU" sz="4800" dirty="0" smtClean="0"/>
              <a:t> – Л И            Я </a:t>
            </a:r>
            <a:r>
              <a:rPr lang="ru-RU" sz="4800" dirty="0" smtClean="0">
                <a:solidFill>
                  <a:srgbClr val="FF0000"/>
                </a:solidFill>
              </a:rPr>
              <a:t>Ф</a:t>
            </a:r>
            <a:r>
              <a:rPr lang="ru-RU" sz="4800" dirty="0" smtClean="0"/>
              <a:t> – Р А К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312368" cy="36364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52836"/>
            <a:ext cx="3672407" cy="3744416"/>
          </a:xfrm>
        </p:spPr>
      </p:pic>
    </p:spTree>
    <p:extLst>
      <p:ext uri="{BB962C8B-B14F-4D97-AF65-F5344CB8AC3E}">
        <p14:creationId xmlns:p14="http://schemas.microsoft.com/office/powerpoint/2010/main" val="40153332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Х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   </a:t>
            </a:r>
            <a:r>
              <a:rPr lang="ru-RU" sz="4800" dirty="0" smtClean="0">
                <a:solidFill>
                  <a:srgbClr val="FF0000"/>
                </a:solidFill>
              </a:rPr>
              <a:t>Х</a:t>
            </a:r>
            <a:r>
              <a:rPr lang="ru-RU" sz="4800" dirty="0" smtClean="0"/>
              <a:t> А Т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492895"/>
            <a:ext cx="3898777" cy="36332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  </a:t>
            </a:r>
            <a:r>
              <a:rPr lang="ru-RU" sz="4800" dirty="0" smtClean="0">
                <a:solidFill>
                  <a:srgbClr val="FF0000"/>
                </a:solidFill>
              </a:rPr>
              <a:t>Х</a:t>
            </a:r>
            <a:r>
              <a:rPr lang="ru-RU" sz="4800" dirty="0" smtClean="0"/>
              <a:t> А – Л А Т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492895"/>
            <a:ext cx="4104457" cy="3633267"/>
          </a:xfrm>
        </p:spPr>
      </p:pic>
    </p:spTree>
    <p:extLst>
      <p:ext uri="{BB962C8B-B14F-4D97-AF65-F5344CB8AC3E}">
        <p14:creationId xmlns:p14="http://schemas.microsoft.com/office/powerpoint/2010/main" val="13052319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Х</a:t>
            </a:r>
            <a:r>
              <a:rPr lang="ru-RU" sz="4800" dirty="0" smtClean="0"/>
              <a:t> А Т  </a:t>
            </a:r>
            <a:r>
              <a:rPr lang="ru-RU" sz="4800" dirty="0" err="1" smtClean="0"/>
              <a:t>Т</a:t>
            </a:r>
            <a:r>
              <a:rPr lang="ru-RU" sz="4800" dirty="0" smtClean="0"/>
              <a:t> А-Ш У-Ч Ы   Ш А </a:t>
            </a:r>
            <a:r>
              <a:rPr lang="ru-RU" sz="4800" dirty="0" smtClean="0">
                <a:solidFill>
                  <a:srgbClr val="FF0000"/>
                </a:solidFill>
              </a:rPr>
              <a:t>Х</a:t>
            </a:r>
            <a:r>
              <a:rPr lang="ru-RU" sz="4800" dirty="0" smtClean="0"/>
              <a:t>-М А Т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3898776" cy="40324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0"/>
            <a:ext cx="4032447" cy="4032448"/>
          </a:xfrm>
        </p:spPr>
      </p:pic>
    </p:spTree>
    <p:extLst>
      <p:ext uri="{BB962C8B-B14F-4D97-AF65-F5344CB8AC3E}">
        <p14:creationId xmlns:p14="http://schemas.microsoft.com/office/powerpoint/2010/main" val="18907565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Ц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Ц</a:t>
            </a:r>
            <a:r>
              <a:rPr lang="ru-RU" sz="4800" dirty="0" smtClean="0"/>
              <a:t> И Р – К У Л Ь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492896"/>
            <a:ext cx="4022435" cy="34563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  </a:t>
            </a:r>
            <a:r>
              <a:rPr lang="ru-RU" sz="4800" dirty="0" smtClean="0">
                <a:solidFill>
                  <a:srgbClr val="FF0000"/>
                </a:solidFill>
              </a:rPr>
              <a:t>Ц</a:t>
            </a:r>
            <a:r>
              <a:rPr lang="ru-RU" sz="4800" dirty="0" smtClean="0"/>
              <a:t> И Р К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218101" cy="3312368"/>
          </a:xfrm>
        </p:spPr>
      </p:pic>
    </p:spTree>
    <p:extLst>
      <p:ext uri="{BB962C8B-B14F-4D97-AF65-F5344CB8AC3E}">
        <p14:creationId xmlns:p14="http://schemas.microsoft.com/office/powerpoint/2010/main" val="26808953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Ц</a:t>
            </a:r>
            <a:r>
              <a:rPr lang="ru-RU" sz="4800" dirty="0" smtClean="0"/>
              <a:t> И Ф Р-Л А Р    М О-Т О</a:t>
            </a:r>
            <a:r>
              <a:rPr lang="ru-RU" sz="4800" dirty="0" smtClean="0">
                <a:solidFill>
                  <a:srgbClr val="FF0000"/>
                </a:solidFill>
              </a:rPr>
              <a:t>-Ц</a:t>
            </a:r>
            <a:r>
              <a:rPr lang="ru-RU" sz="4800" dirty="0" smtClean="0"/>
              <a:t> И К Л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7"/>
            <a:ext cx="3744416" cy="40653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7"/>
            <a:ext cx="3898776" cy="4065315"/>
          </a:xfrm>
        </p:spPr>
      </p:pic>
    </p:spTree>
    <p:extLst>
      <p:ext uri="{BB962C8B-B14F-4D97-AF65-F5344CB8AC3E}">
        <p14:creationId xmlns:p14="http://schemas.microsoft.com/office/powerpoint/2010/main" val="30539386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Ч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  </a:t>
            </a:r>
            <a:r>
              <a:rPr lang="ru-RU" sz="4800" dirty="0" smtClean="0">
                <a:solidFill>
                  <a:srgbClr val="FF0000"/>
                </a:solidFill>
              </a:rPr>
              <a:t>Ч</a:t>
            </a:r>
            <a:r>
              <a:rPr lang="ru-RU" sz="4800" dirty="0" smtClean="0"/>
              <a:t> Е – Б И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636911"/>
            <a:ext cx="3754761" cy="348925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Ч</a:t>
            </a:r>
            <a:r>
              <a:rPr lang="ru-RU" sz="4800" dirty="0" smtClean="0"/>
              <a:t> </a:t>
            </a:r>
            <a:r>
              <a:rPr lang="tt-RU" sz="4800" dirty="0" smtClean="0"/>
              <a:t>Ә –</a:t>
            </a:r>
            <a:r>
              <a:rPr lang="tt-RU" sz="4800" dirty="0" smtClean="0">
                <a:solidFill>
                  <a:srgbClr val="FF0000"/>
                </a:solidFill>
              </a:rPr>
              <a:t> Ч </a:t>
            </a:r>
            <a:r>
              <a:rPr lang="tt-RU" sz="4800" dirty="0" smtClean="0"/>
              <a:t>Ә К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636911"/>
            <a:ext cx="3384377" cy="3489251"/>
          </a:xfrm>
        </p:spPr>
      </p:pic>
    </p:spTree>
    <p:extLst>
      <p:ext uri="{BB962C8B-B14F-4D97-AF65-F5344CB8AC3E}">
        <p14:creationId xmlns:p14="http://schemas.microsoft.com/office/powerpoint/2010/main" val="4904574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</a:t>
            </a:r>
            <a:r>
              <a:rPr lang="tt-RU" sz="4800" dirty="0" smtClean="0">
                <a:solidFill>
                  <a:srgbClr val="FF0000"/>
                </a:solidFill>
              </a:rPr>
              <a:t>Ч</a:t>
            </a:r>
            <a:r>
              <a:rPr lang="tt-RU" sz="4800" dirty="0" smtClean="0"/>
              <a:t> А – Н А             </a:t>
            </a:r>
            <a:r>
              <a:rPr lang="tt-RU" sz="4800" dirty="0" smtClean="0">
                <a:solidFill>
                  <a:srgbClr val="FF0000"/>
                </a:solidFill>
              </a:rPr>
              <a:t>Ч</a:t>
            </a:r>
            <a:r>
              <a:rPr lang="tt-RU" sz="4800" dirty="0" smtClean="0"/>
              <a:t> А Ң – Г Ы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3"/>
            <a:ext cx="3898776" cy="42093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3"/>
            <a:ext cx="4104456" cy="4104455"/>
          </a:xfrm>
        </p:spPr>
      </p:pic>
    </p:spTree>
    <p:extLst>
      <p:ext uri="{BB962C8B-B14F-4D97-AF65-F5344CB8AC3E}">
        <p14:creationId xmlns:p14="http://schemas.microsoft.com/office/powerpoint/2010/main" val="480263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А </a:t>
            </a:r>
            <a:r>
              <a:rPr lang="tt-RU" sz="4800" dirty="0" smtClean="0">
                <a:solidFill>
                  <a:srgbClr val="FF0000"/>
                </a:solidFill>
              </a:rPr>
              <a:t>Ч </a:t>
            </a:r>
            <a:r>
              <a:rPr lang="tt-RU" sz="4800" dirty="0" smtClean="0"/>
              <a:t>– К Ы </a:t>
            </a:r>
            <a:r>
              <a:rPr lang="tt-RU" sz="4800" dirty="0" smtClean="0">
                <a:solidFill>
                  <a:srgbClr val="FF0000"/>
                </a:solidFill>
              </a:rPr>
              <a:t>Ч</a:t>
            </a:r>
            <a:r>
              <a:rPr lang="tt-RU" sz="4800" dirty="0" smtClean="0"/>
              <a:t>        Б О – Р Ы </a:t>
            </a:r>
            <a:r>
              <a:rPr lang="tt-RU" sz="4800" dirty="0" smtClean="0">
                <a:solidFill>
                  <a:srgbClr val="FF0000"/>
                </a:solidFill>
              </a:rPr>
              <a:t>Ч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59" y="2132856"/>
            <a:ext cx="3456384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600400" cy="3744416"/>
          </a:xfrm>
        </p:spPr>
      </p:pic>
    </p:spTree>
    <p:extLst>
      <p:ext uri="{BB962C8B-B14F-4D97-AF65-F5344CB8AC3E}">
        <p14:creationId xmlns:p14="http://schemas.microsoft.com/office/powerpoint/2010/main" val="12672209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Ш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    </a:t>
            </a:r>
            <a:r>
              <a:rPr lang="tt-RU" sz="4800" dirty="0" smtClean="0">
                <a:solidFill>
                  <a:srgbClr val="FF0000"/>
                </a:solidFill>
              </a:rPr>
              <a:t>Ш</a:t>
            </a:r>
            <a:r>
              <a:rPr lang="tt-RU" sz="4800" dirty="0" smtClean="0"/>
              <a:t> А Р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492897"/>
            <a:ext cx="4040189" cy="363326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Ш</a:t>
            </a:r>
            <a:r>
              <a:rPr lang="tt-RU" sz="4800" dirty="0" smtClean="0"/>
              <a:t> А Л – К А Н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65" y="2492897"/>
            <a:ext cx="3796067" cy="3633266"/>
          </a:xfrm>
        </p:spPr>
      </p:pic>
    </p:spTree>
    <p:extLst>
      <p:ext uri="{BB962C8B-B14F-4D97-AF65-F5344CB8AC3E}">
        <p14:creationId xmlns:p14="http://schemas.microsoft.com/office/powerpoint/2010/main" val="7258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У</a:t>
            </a:r>
            <a:r>
              <a:rPr lang="tt-RU" sz="4800" dirty="0" smtClean="0"/>
              <a:t>-К </a:t>
            </a:r>
            <a:r>
              <a:rPr lang="tt-RU" sz="4800" dirty="0" smtClean="0">
                <a:solidFill>
                  <a:srgbClr val="FF0000"/>
                </a:solidFill>
              </a:rPr>
              <a:t>У</a:t>
            </a:r>
            <a:r>
              <a:rPr lang="tt-RU" sz="4800" dirty="0" smtClean="0"/>
              <a:t>-Ч Ы</a:t>
            </a:r>
            <a:endParaRPr lang="ru-RU" sz="4800" dirty="0"/>
          </a:p>
        </p:txBody>
      </p:sp>
      <p:pic>
        <p:nvPicPr>
          <p:cNvPr id="9" name="Содержимое 8" descr="iSBV4POW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3960440" cy="367240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>
                <a:solidFill>
                  <a:srgbClr val="FF0000"/>
                </a:solidFill>
              </a:rPr>
              <a:t>У</a:t>
            </a:r>
            <a:r>
              <a:rPr lang="tt-RU" sz="4800" dirty="0" smtClean="0"/>
              <a:t>-Р Ы Н-Д Ы К</a:t>
            </a:r>
            <a:endParaRPr lang="ru-RU" sz="4800" dirty="0"/>
          </a:p>
        </p:txBody>
      </p:sp>
      <p:pic>
        <p:nvPicPr>
          <p:cNvPr id="10" name="Содержимое 9" descr="iRN41SQC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420888"/>
            <a:ext cx="3600399" cy="3600400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Ш</a:t>
            </a:r>
            <a:r>
              <a:rPr lang="tt-RU" sz="4800" dirty="0" smtClean="0"/>
              <a:t> А К – М А К       К О – Я </a:t>
            </a:r>
            <a:r>
              <a:rPr lang="tt-RU" sz="4800" dirty="0" smtClean="0">
                <a:solidFill>
                  <a:srgbClr val="FF0000"/>
                </a:solidFill>
              </a:rPr>
              <a:t>Ш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7"/>
            <a:ext cx="3456384" cy="40653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7"/>
            <a:ext cx="4248471" cy="4065315"/>
          </a:xfrm>
        </p:spPr>
      </p:pic>
    </p:spTree>
    <p:extLst>
      <p:ext uri="{BB962C8B-B14F-4D97-AF65-F5344CB8AC3E}">
        <p14:creationId xmlns:p14="http://schemas.microsoft.com/office/powerpoint/2010/main" val="41281026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М А-</a:t>
            </a:r>
            <a:r>
              <a:rPr lang="tt-RU" sz="4800" dirty="0" smtClean="0">
                <a:solidFill>
                  <a:srgbClr val="FF0000"/>
                </a:solidFill>
              </a:rPr>
              <a:t>Ш</a:t>
            </a:r>
            <a:r>
              <a:rPr lang="tt-RU" sz="4800" dirty="0" smtClean="0"/>
              <a:t> И-Н А      Т А </a:t>
            </a:r>
            <a:r>
              <a:rPr lang="tt-RU" sz="4800" dirty="0" smtClean="0">
                <a:solidFill>
                  <a:srgbClr val="FF0000"/>
                </a:solidFill>
              </a:rPr>
              <a:t>Ш</a:t>
            </a:r>
            <a:r>
              <a:rPr lang="tt-RU" sz="4800" dirty="0" smtClean="0"/>
              <a:t>-Б А-К А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176464" cy="39604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744416" cy="3960440"/>
          </a:xfrm>
        </p:spPr>
      </p:pic>
    </p:spTree>
    <p:extLst>
      <p:ext uri="{BB962C8B-B14F-4D97-AF65-F5344CB8AC3E}">
        <p14:creationId xmlns:p14="http://schemas.microsoft.com/office/powerpoint/2010/main" val="12441602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Щ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Щ Ё Т – К А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708920"/>
            <a:ext cx="3754761" cy="341724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Щ У –К А</a:t>
            </a:r>
            <a:r>
              <a:rPr lang="ru-RU" sz="2000" dirty="0" smtClean="0"/>
              <a:t>(</a:t>
            </a:r>
            <a:r>
              <a:rPr lang="ru-RU" sz="2000" dirty="0" err="1" smtClean="0"/>
              <a:t>чуртан</a:t>
            </a:r>
            <a:r>
              <a:rPr lang="ru-RU" sz="2000" dirty="0" smtClean="0"/>
              <a:t>)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7"/>
            <a:ext cx="3528392" cy="3345235"/>
          </a:xfrm>
        </p:spPr>
      </p:pic>
    </p:spTree>
    <p:extLst>
      <p:ext uri="{BB962C8B-B14F-4D97-AF65-F5344CB8AC3E}">
        <p14:creationId xmlns:p14="http://schemas.microsoft.com/office/powerpoint/2010/main" val="5599491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/>
              <a:t>   П Л А </a:t>
            </a:r>
            <a:r>
              <a:rPr lang="ru-RU" sz="4800" dirty="0" smtClean="0">
                <a:solidFill>
                  <a:srgbClr val="FF0000"/>
                </a:solidFill>
              </a:rPr>
              <a:t>Щ </a:t>
            </a:r>
            <a:r>
              <a:rPr lang="ru-RU" sz="4800" dirty="0" smtClean="0"/>
              <a:t>                Я </a:t>
            </a:r>
            <a:r>
              <a:rPr lang="ru-RU" sz="4800" dirty="0" smtClean="0">
                <a:solidFill>
                  <a:srgbClr val="FF0000"/>
                </a:solidFill>
              </a:rPr>
              <a:t>Щ</a:t>
            </a:r>
            <a:r>
              <a:rPr lang="ru-RU" sz="4800" dirty="0" smtClean="0"/>
              <a:t> И К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3"/>
            <a:ext cx="3816423" cy="42093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34285"/>
            <a:ext cx="3898776" cy="4191877"/>
          </a:xfrm>
        </p:spPr>
      </p:pic>
    </p:spTree>
    <p:extLst>
      <p:ext uri="{BB962C8B-B14F-4D97-AF65-F5344CB8AC3E}">
        <p14:creationId xmlns:p14="http://schemas.microsoft.com/office/powerpoint/2010/main" val="21271731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Җ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</a:t>
            </a:r>
            <a:r>
              <a:rPr lang="tt-RU" sz="4800" dirty="0" smtClean="0">
                <a:solidFill>
                  <a:srgbClr val="FF0000"/>
                </a:solidFill>
              </a:rPr>
              <a:t>Җ</a:t>
            </a:r>
            <a:r>
              <a:rPr lang="tt-RU" sz="4800" dirty="0" smtClean="0"/>
              <a:t> И – Л Ә К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3826768" cy="36332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</a:t>
            </a:r>
            <a:r>
              <a:rPr lang="tt-RU" sz="4800" dirty="0" smtClean="0">
                <a:solidFill>
                  <a:srgbClr val="FF0000"/>
                </a:solidFill>
              </a:rPr>
              <a:t> Җ </a:t>
            </a:r>
            <a:r>
              <a:rPr lang="tt-RU" sz="4800" dirty="0" smtClean="0"/>
              <a:t>Ә – Е Н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3826768" cy="3528393"/>
          </a:xfrm>
        </p:spPr>
      </p:pic>
    </p:spTree>
    <p:extLst>
      <p:ext uri="{BB962C8B-B14F-4D97-AF65-F5344CB8AC3E}">
        <p14:creationId xmlns:p14="http://schemas.microsoft.com/office/powerpoint/2010/main" val="2493616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</a:t>
            </a:r>
            <a:r>
              <a:rPr lang="tt-RU" sz="4800" dirty="0" smtClean="0">
                <a:solidFill>
                  <a:srgbClr val="FF0000"/>
                </a:solidFill>
              </a:rPr>
              <a:t>Җ</a:t>
            </a:r>
            <a:r>
              <a:rPr lang="tt-RU" sz="4800" dirty="0" smtClean="0"/>
              <a:t> И – Д Е                 </a:t>
            </a:r>
            <a:r>
              <a:rPr lang="tt-RU" sz="4800" dirty="0" smtClean="0">
                <a:solidFill>
                  <a:srgbClr val="FF0000"/>
                </a:solidFill>
              </a:rPr>
              <a:t>Җ</a:t>
            </a:r>
            <a:r>
              <a:rPr lang="tt-RU" sz="4800" dirty="0" smtClean="0"/>
              <a:t> И Л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672408" cy="40324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970784" cy="4032448"/>
          </a:xfrm>
        </p:spPr>
      </p:pic>
    </p:spTree>
    <p:extLst>
      <p:ext uri="{BB962C8B-B14F-4D97-AF65-F5344CB8AC3E}">
        <p14:creationId xmlns:p14="http://schemas.microsoft.com/office/powerpoint/2010/main" val="27301318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   К Ә – </a:t>
            </a:r>
            <a:r>
              <a:rPr lang="tt-RU" sz="4800" dirty="0" smtClean="0">
                <a:solidFill>
                  <a:srgbClr val="FF0000"/>
                </a:solidFill>
              </a:rPr>
              <a:t>Җ</a:t>
            </a:r>
            <a:r>
              <a:rPr lang="tt-RU" sz="4800" dirty="0" smtClean="0"/>
              <a:t> Ә         Г Ә – </a:t>
            </a:r>
            <a:r>
              <a:rPr lang="tt-RU" sz="4800" dirty="0" smtClean="0">
                <a:solidFill>
                  <a:srgbClr val="FF0000"/>
                </a:solidFill>
              </a:rPr>
              <a:t>Җ</a:t>
            </a:r>
            <a:r>
              <a:rPr lang="tt-RU" sz="4800" dirty="0" smtClean="0"/>
              <a:t> И Т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3"/>
            <a:ext cx="3744416" cy="42093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3"/>
            <a:ext cx="3898775" cy="4209330"/>
          </a:xfrm>
        </p:spPr>
      </p:pic>
    </p:spTree>
    <p:extLst>
      <p:ext uri="{BB962C8B-B14F-4D97-AF65-F5344CB8AC3E}">
        <p14:creationId xmlns:p14="http://schemas.microsoft.com/office/powerpoint/2010/main" val="29199766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Ң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t-RU" sz="4800" dirty="0" smtClean="0"/>
              <a:t>  Ч А </a:t>
            </a:r>
            <a:r>
              <a:rPr lang="tt-RU" sz="4800" dirty="0" smtClean="0">
                <a:solidFill>
                  <a:srgbClr val="FF0000"/>
                </a:solidFill>
              </a:rPr>
              <a:t>Ң </a:t>
            </a:r>
            <a:r>
              <a:rPr lang="tt-RU" sz="4800" dirty="0" smtClean="0"/>
              <a:t>– Г Ы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1"/>
            <a:ext cx="3960440" cy="348925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tt-RU" sz="4800" dirty="0"/>
              <a:t> </a:t>
            </a:r>
            <a:r>
              <a:rPr lang="tt-RU" sz="4800" dirty="0" smtClean="0"/>
              <a:t>  Я </a:t>
            </a:r>
            <a:r>
              <a:rPr lang="tt-RU" sz="4800" dirty="0" smtClean="0">
                <a:solidFill>
                  <a:srgbClr val="FF0000"/>
                </a:solidFill>
              </a:rPr>
              <a:t>Ң</a:t>
            </a:r>
            <a:r>
              <a:rPr lang="tt-RU" sz="4800" dirty="0" smtClean="0"/>
              <a:t> – Г Ы Р</a:t>
            </a:r>
            <a:endParaRPr lang="ru-RU" sz="4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6911"/>
            <a:ext cx="3384376" cy="3489251"/>
          </a:xfrm>
        </p:spPr>
      </p:pic>
    </p:spTree>
    <p:extLst>
      <p:ext uri="{BB962C8B-B14F-4D97-AF65-F5344CB8AC3E}">
        <p14:creationId xmlns:p14="http://schemas.microsoft.com/office/powerpoint/2010/main" val="20321995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t-RU" sz="4800" dirty="0" smtClean="0"/>
              <a:t> К О</a:t>
            </a:r>
            <a:r>
              <a:rPr lang="tt-RU" sz="4800" dirty="0" smtClean="0">
                <a:solidFill>
                  <a:srgbClr val="FF0000"/>
                </a:solidFill>
              </a:rPr>
              <a:t> Ң </a:t>
            </a:r>
            <a:r>
              <a:rPr lang="tt-RU" sz="4800" dirty="0" smtClean="0"/>
              <a:t>– Г Ы З     Б Ә – Р Ә </a:t>
            </a:r>
            <a:r>
              <a:rPr lang="tt-RU" sz="4800" dirty="0" smtClean="0">
                <a:solidFill>
                  <a:srgbClr val="FF0000"/>
                </a:solidFill>
              </a:rPr>
              <a:t>Ң</a:t>
            </a:r>
            <a:r>
              <a:rPr lang="tt-RU" sz="4800" dirty="0" smtClean="0"/>
              <a:t>- Г Е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3"/>
            <a:ext cx="3528392" cy="39212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3"/>
            <a:ext cx="3970784" cy="3921299"/>
          </a:xfrm>
        </p:spPr>
      </p:pic>
    </p:spTree>
    <p:extLst>
      <p:ext uri="{BB962C8B-B14F-4D97-AF65-F5344CB8AC3E}">
        <p14:creationId xmlns:p14="http://schemas.microsoft.com/office/powerpoint/2010/main" val="16030632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Ь , Ъ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 С </a:t>
            </a:r>
            <a:r>
              <a:rPr lang="tt-RU" sz="4800" dirty="0" smtClean="0"/>
              <a:t>Ә – Г А Т </a:t>
            </a:r>
            <a:r>
              <a:rPr lang="ru-RU" sz="4800" dirty="0" smtClean="0">
                <a:solidFill>
                  <a:srgbClr val="FF0000"/>
                </a:solidFill>
              </a:rPr>
              <a:t>Ь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2347"/>
            <a:ext cx="3600400" cy="35238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К У Л</a:t>
            </a:r>
            <a:r>
              <a:rPr lang="ru-RU" sz="4400" dirty="0" smtClean="0">
                <a:solidFill>
                  <a:srgbClr val="FF0000"/>
                </a:solidFill>
              </a:rPr>
              <a:t>Ъ</a:t>
            </a:r>
            <a:r>
              <a:rPr lang="ru-RU" sz="4400" dirty="0" smtClean="0"/>
              <a:t>-ЯУ-ЛЫК</a:t>
            </a:r>
            <a:endParaRPr lang="ru-RU" sz="4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43" y="2655633"/>
            <a:ext cx="3826768" cy="3470529"/>
          </a:xfrm>
        </p:spPr>
      </p:pic>
      <p:sp>
        <p:nvSpPr>
          <p:cNvPr id="7" name="Прямоугольник 6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154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4800" dirty="0" smtClean="0"/>
              <a:t>К</a:t>
            </a:r>
            <a:r>
              <a:rPr lang="ru-RU" sz="4800" dirty="0" smtClean="0">
                <a:solidFill>
                  <a:srgbClr val="FF0000"/>
                </a:solidFill>
              </a:rPr>
              <a:t> У </a:t>
            </a:r>
            <a:r>
              <a:rPr lang="ru-RU" sz="4800" dirty="0" smtClean="0"/>
              <a:t>Р-Ч А К               Т </a:t>
            </a:r>
            <a:r>
              <a:rPr lang="ru-RU" sz="4800" dirty="0" smtClean="0">
                <a:solidFill>
                  <a:srgbClr val="FF0000"/>
                </a:solidFill>
              </a:rPr>
              <a:t>У</a:t>
            </a:r>
            <a:r>
              <a:rPr lang="ru-RU" sz="4800" dirty="0" smtClean="0"/>
              <a:t> П</a:t>
            </a:r>
            <a:endParaRPr lang="ru-RU" dirty="0"/>
          </a:p>
        </p:txBody>
      </p:sp>
      <p:pic>
        <p:nvPicPr>
          <p:cNvPr id="5" name="Содержимое 4" descr="iOHBETI7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3744415" cy="4032448"/>
          </a:xfrm>
        </p:spPr>
      </p:pic>
      <p:pic>
        <p:nvPicPr>
          <p:cNvPr id="6" name="Содержимое 5" descr="iA5KK485X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5" y="1844824"/>
            <a:ext cx="3816424" cy="39604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469</TotalTime>
  <Words>1102</Words>
  <Application>Microsoft Office PowerPoint</Application>
  <PresentationFormat>Экран (4:3)</PresentationFormat>
  <Paragraphs>155</Paragraphs>
  <Slides>89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2" baseType="lpstr">
      <vt:lpstr>Arial</vt:lpstr>
      <vt:lpstr>Calibri</vt:lpstr>
      <vt:lpstr>Тема Office</vt:lpstr>
      <vt:lpstr>Авазларны  өйрәнәбез</vt:lpstr>
      <vt:lpstr>Презентация PowerPoint</vt:lpstr>
      <vt:lpstr>      А - Г А Ч                  А Л - М А</vt:lpstr>
      <vt:lpstr>    К А - Б А К                Б А Л -Т А</vt:lpstr>
      <vt:lpstr>Ә </vt:lpstr>
      <vt:lpstr>  Ә-Т Ә Ч                 Ә-Т И</vt:lpstr>
      <vt:lpstr>  К Ү Л-М Ә К     Т Ә-Г Ә Р-М Ә Ч </vt:lpstr>
      <vt:lpstr>У</vt:lpstr>
      <vt:lpstr> К У Р-Ч А К               Т У П</vt:lpstr>
      <vt:lpstr>    К У Л                        У- Р А М</vt:lpstr>
      <vt:lpstr>Ү</vt:lpstr>
      <vt:lpstr> К Ү-Г Ә Р-Ч Е Н            К Ү Л</vt:lpstr>
      <vt:lpstr> К Ү Л – М Ә К      Ч Ү Л – М Ә К</vt:lpstr>
      <vt:lpstr>О</vt:lpstr>
      <vt:lpstr> Б О – З А У           К О – Л Ы Н</vt:lpstr>
      <vt:lpstr> Б О – Р Ы Ч            К О – Л А К</vt:lpstr>
      <vt:lpstr>Ө</vt:lpstr>
      <vt:lpstr>     Д Ө Я                 Т Ө Л – К Е</vt:lpstr>
      <vt:lpstr>  К Ө З – Г Е        Ч Ө – Г Е Н – Д Е Р</vt:lpstr>
      <vt:lpstr>И</vt:lpstr>
      <vt:lpstr>  И – Ш Е К            Ч И – Л Ә К</vt:lpstr>
      <vt:lpstr> Җ И – Л Ә К       И – М Ә Н</vt:lpstr>
      <vt:lpstr>Ы</vt:lpstr>
      <vt:lpstr> П Ы Ч – К Ы       П Ы – Ч А К</vt:lpstr>
      <vt:lpstr>  К Ы – Я Р               С Ы – Е Р</vt:lpstr>
      <vt:lpstr>Э</vt:lpstr>
      <vt:lpstr>Э К С-К О-В А-Т О Р    Э Л- Г Е Ч</vt:lpstr>
      <vt:lpstr>В (w)</vt:lpstr>
      <vt:lpstr>В А – Г О Н     В Е-Л О –С И -П Е Д</vt:lpstr>
      <vt:lpstr>В И- Н О Г- Р А Д     А – В Ы З</vt:lpstr>
      <vt:lpstr>Г (г ъ)</vt:lpstr>
      <vt:lpstr>Г Р А-Д У С-Н И К     Г А- Р А Ж </vt:lpstr>
      <vt:lpstr>  Г Ә – Җ И Т        Б А – Г А- Н А</vt:lpstr>
      <vt:lpstr>Д</vt:lpstr>
      <vt:lpstr> Д Ү Р Т                     Д Ө – Г Е</vt:lpstr>
      <vt:lpstr>  К А – Д А К             Д А – Р У</vt:lpstr>
      <vt:lpstr>Ж</vt:lpstr>
      <vt:lpstr>  М О Р Ж          Ф У – Р А Ж – КА</vt:lpstr>
      <vt:lpstr>Г А – Р А Ж    Э –Т А-Ж Е Р- К А</vt:lpstr>
      <vt:lpstr>З</vt:lpstr>
      <vt:lpstr> Й О – З А К               К А З</vt:lpstr>
      <vt:lpstr>Й Ө – З Е К                 Б Е З</vt:lpstr>
      <vt:lpstr>Й</vt:lpstr>
      <vt:lpstr>Й О М – Г А К     Й О Л – Д Ы З</vt:lpstr>
      <vt:lpstr> Ч Ә Й – Н Е К       К А Й – Ч Ы</vt:lpstr>
      <vt:lpstr>К (Къ)</vt:lpstr>
      <vt:lpstr> К И – Т А П       К А – Р А Н – Д А Ш</vt:lpstr>
      <vt:lpstr> Б А – Л Ы К           К Ү – К Е</vt:lpstr>
      <vt:lpstr>Л</vt:lpstr>
      <vt:lpstr>    Ф И Л                  Е – Л А Н</vt:lpstr>
      <vt:lpstr>  А Л – М А            Б О – Л Ы Т</vt:lpstr>
      <vt:lpstr>М</vt:lpstr>
      <vt:lpstr> М И – Л Ә Ш            М Ә К</vt:lpstr>
      <vt:lpstr>М А Т – Р Е Ш – К А       М Ә – Ч Е</vt:lpstr>
      <vt:lpstr>Н</vt:lpstr>
      <vt:lpstr>  Т И – Е Н                   Э Н Ә</vt:lpstr>
      <vt:lpstr>П</vt:lpstr>
      <vt:lpstr> П И Н – Г В И Н         П О – Ш И</vt:lpstr>
      <vt:lpstr> К Е Р – П Е                Т У П</vt:lpstr>
      <vt:lpstr>Р</vt:lpstr>
      <vt:lpstr>   Р А М – К А        Р У – П О Р</vt:lpstr>
      <vt:lpstr>  Я Ф – Р А К           Т А – Р А К</vt:lpstr>
      <vt:lpstr>С</vt:lpstr>
      <vt:lpstr>С А –Р Ы М-С А К      С У – Г А Н</vt:lpstr>
      <vt:lpstr>К Ә – Б Е С – Т Ә       Ө С – Т Ә Л</vt:lpstr>
      <vt:lpstr>Т</vt:lpstr>
      <vt:lpstr>  Т У К – Р А Н         Т Ө Л – К Е</vt:lpstr>
      <vt:lpstr>          А Т                 С Т А – К А Н</vt:lpstr>
      <vt:lpstr>Ф</vt:lpstr>
      <vt:lpstr>   Ф Л А Г                Ж И – Р А Ф</vt:lpstr>
      <vt:lpstr> Т У Ф – Л И            Я Ф – Р А К</vt:lpstr>
      <vt:lpstr>Х</vt:lpstr>
      <vt:lpstr>Х А Т  Т А-Ш У-Ч Ы   Ш А Х-М А Т</vt:lpstr>
      <vt:lpstr>Ц</vt:lpstr>
      <vt:lpstr>Ц И Ф Р-Л А Р    М О-Т О-Ц И К Л</vt:lpstr>
      <vt:lpstr>Ч</vt:lpstr>
      <vt:lpstr>  Ч А – Н А             Ч А Ң – Г Ы</vt:lpstr>
      <vt:lpstr>  А Ч – К Ы Ч        Б О – Р Ы Ч</vt:lpstr>
      <vt:lpstr>Ш</vt:lpstr>
      <vt:lpstr> Ш А К – М А К       К О – Я Ш</vt:lpstr>
      <vt:lpstr>М А-Ш И-Н А      Т А Ш-Б А-К А</vt:lpstr>
      <vt:lpstr>Щ</vt:lpstr>
      <vt:lpstr>   П Л А Щ                 Я Щ И К</vt:lpstr>
      <vt:lpstr>Җ</vt:lpstr>
      <vt:lpstr>  Җ И – Д Е                 Җ И Л</vt:lpstr>
      <vt:lpstr>    К Ә – Җ Ә         Г Ә – Җ И Т</vt:lpstr>
      <vt:lpstr>Ң</vt:lpstr>
      <vt:lpstr> К О Ң – Г Ы З     Б Ә – Р Ә Ң- Г Е</vt:lpstr>
      <vt:lpstr>Ь , Ъ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Алсу</dc:creator>
  <cp:lastModifiedBy>Алсу</cp:lastModifiedBy>
  <cp:revision>45</cp:revision>
  <dcterms:created xsi:type="dcterms:W3CDTF">2014-10-25T12:45:52Z</dcterms:created>
  <dcterms:modified xsi:type="dcterms:W3CDTF">2014-10-26T15:20:56Z</dcterms:modified>
</cp:coreProperties>
</file>