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82" r:id="rId3"/>
    <p:sldId id="284" r:id="rId4"/>
    <p:sldId id="279" r:id="rId5"/>
    <p:sldId id="262" r:id="rId6"/>
    <p:sldId id="267" r:id="rId7"/>
    <p:sldId id="277" r:id="rId8"/>
    <p:sldId id="286" r:id="rId9"/>
    <p:sldId id="288" r:id="rId10"/>
    <p:sldId id="293" r:id="rId11"/>
    <p:sldId id="294" r:id="rId12"/>
    <p:sldId id="291" r:id="rId13"/>
    <p:sldId id="292" r:id="rId14"/>
    <p:sldId id="29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9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2AD90-6480-46E0-A712-18C31EBD4315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4F7B8-C0B3-4252-A1A5-74A6CF1106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238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C164-6D7D-4632-AA49-304C6EA84B0A}" type="datetime1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48A0-9A69-4D1F-A182-81BE7D169FA9}" type="datetime1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0DF9-5F71-41AA-89D1-22E448247FE3}" type="datetime1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F8F7-7CD1-43A7-B5B3-F3263EA17D89}" type="datetime1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BD56-95F8-4DBD-BD9E-BBC28DFF0FC8}" type="datetime1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0F7F-B22B-4446-8293-4BDC0703ED70}" type="datetime1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A527-1E38-4F01-B631-837A05B687E3}" type="datetime1">
              <a:rPr lang="ru-RU" smtClean="0"/>
              <a:pPr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A450-E8EF-4DA4-BAB4-8058DAAEC981}" type="datetime1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2BEC-81B3-4C00-95D9-E52F75C6D2BD}" type="datetime1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15B0-7076-4170-847B-CC8E5A2A1F62}" type="datetime1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0A3B-1204-4337-AF3E-6313244151EC}" type="datetime1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F5F41-36CB-46DB-8B9F-9DA41446D065}" type="datetime1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http://koalenok-i-co.narod.ru/img/16/pingvin.gif" TargetMode="Externa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7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hyperlink" Target="&#1053;&#1072;&#1081;&#1076;&#1080;%20&#1079;&#1074;&#1091;&#1082;.ppt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hyperlink" Target="&#1053;&#1072;&#1081;&#1076;&#1080;%20&#1079;&#1074;&#1091;&#1082;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hyperlink" Target="&#1053;&#1072;&#1081;&#1076;&#1080;%20&#1079;&#1074;&#1091;&#1082;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../&#1056;&#1072;&#1073;&#1086;&#1095;&#1080;&#1081;%20&#1089;&#1090;&#1086;&#1083;/&#1052;&#1077;&#1090;&#1086;&#1076;&#1080;&#1095;.%20&#1082;&#1072;&#1073;&#1080;&#1085;&#1077;&#1090;/&#1060;&#1086;&#1088;&#1084;&#1080;&#1088;&#1086;&#1074;&#1072;&#1085;&#1080;&#1077;%20&#1079;&#1074;&#1091;&#1082;&#1086;&#1074;&#1086;&#1075;&#1086;%20&#1072;&#1085;&#1072;&#1083;&#1080;&#1079;&#1072;%20&#1080;%20&#1089;&#1080;&#1085;&#1090;&#1077;&#1079;&#1072;/&#1055;&#1088;&#1077;&#1079;&#1077;&#1085;&#1090;&#1072;&#1094;&#1080;&#1080;/&#1054;&#1087;&#1088;&#1077;&#1076;&#1077;&#1083;&#1077;&#1085;&#1080;&#1077;%20&#1085;&#1072;&#1083;&#1080;&#1095;&#1080;&#1103;%20&#1079;&#1074;&#1091;&#1082;&#1072;%20&#1074;%20&#1089;&#1083;&#1086;&#1074;&#1077;/&#1047;&#1074;&#1091;&#1082;%20&#1064;.ppt" TargetMode="External"/><Relationship Id="rId10" Type="http://schemas.openxmlformats.org/officeDocument/2006/relationships/image" Target="../media/image20.gif"/><Relationship Id="rId4" Type="http://schemas.openxmlformats.org/officeDocument/2006/relationships/image" Target="../media/image22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>
                <a:solidFill>
                  <a:srgbClr val="0070C0"/>
                </a:solidFill>
              </a:rPr>
              <a:t>Звук </a:t>
            </a:r>
            <a:r>
              <a:rPr lang="en-US" sz="8000" b="1" dirty="0" smtClean="0">
                <a:solidFill>
                  <a:srgbClr val="0070C0"/>
                </a:solidFill>
              </a:rPr>
              <a:t>[</a:t>
            </a:r>
            <a:r>
              <a:rPr lang="ru-RU" sz="8000" b="1" dirty="0" smtClean="0">
                <a:solidFill>
                  <a:srgbClr val="0070C0"/>
                </a:solidFill>
              </a:rPr>
              <a:t>П</a:t>
            </a:r>
            <a:r>
              <a:rPr lang="en-US" sz="8000" b="1" dirty="0" smtClean="0">
                <a:solidFill>
                  <a:srgbClr val="0070C0"/>
                </a:solidFill>
              </a:rPr>
              <a:t>]</a:t>
            </a:r>
            <a:r>
              <a:rPr lang="ru-RU" sz="8000" b="1" dirty="0">
                <a:solidFill>
                  <a:srgbClr val="0070C0"/>
                </a:solidFill>
              </a:rPr>
              <a:t/>
            </a:r>
            <a:br>
              <a:rPr lang="ru-RU" sz="8000" b="1" dirty="0">
                <a:solidFill>
                  <a:srgbClr val="0070C0"/>
                </a:solidFill>
              </a:rPr>
            </a:br>
            <a:r>
              <a:rPr lang="ru-RU" sz="6000" b="1" dirty="0" smtClean="0">
                <a:solidFill>
                  <a:srgbClr val="0070C0"/>
                </a:solidFill>
              </a:rPr>
              <a:t>(часть 1)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8680"/>
            <a:ext cx="2281120" cy="227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2816870" cy="281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Назови картинки: </a:t>
            </a:r>
            <a:r>
              <a:rPr lang="ru-RU" sz="2800" dirty="0" err="1" smtClean="0"/>
              <a:t>павлин,попугай,пингвин</a:t>
            </a:r>
            <a:r>
              <a:rPr lang="ru-RU" sz="2800" dirty="0" smtClean="0"/>
              <a:t>, пума. Кто лишний и почему?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6" name="Picture 3" descr="D:\Каталог картинок\П\ANIM174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43050"/>
            <a:ext cx="1500198" cy="1500198"/>
          </a:xfrm>
          <a:prstGeom prst="rect">
            <a:avLst/>
          </a:prstGeom>
          <a:noFill/>
        </p:spPr>
      </p:pic>
      <p:pic>
        <p:nvPicPr>
          <p:cNvPr id="7" name="Picture 3" descr="D:\Каталог картинок\П\ANIM401 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3214686"/>
            <a:ext cx="3214710" cy="3214710"/>
          </a:xfrm>
          <a:prstGeom prst="rect">
            <a:avLst/>
          </a:prstGeom>
          <a:noFill/>
        </p:spPr>
      </p:pic>
      <p:pic>
        <p:nvPicPr>
          <p:cNvPr id="8" name="Picture 5" descr="пингвин"/>
          <p:cNvPicPr>
            <a:picLocks noChangeAspect="1" noChangeArrowheads="1"/>
          </p:cNvPicPr>
          <p:nvPr/>
        </p:nvPicPr>
        <p:blipFill>
          <a:blip r:embed="rId4" r:link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643306" y="3357562"/>
            <a:ext cx="1700213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Cougar Clipart Picture, Cougar Gif, Png, Icon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1643050"/>
            <a:ext cx="2895600" cy="438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Повтори  слово «</a:t>
            </a:r>
            <a:r>
              <a:rPr lang="ru-RU" sz="2400" i="1" dirty="0" smtClean="0"/>
              <a:t>пума»</a:t>
            </a:r>
            <a:r>
              <a:rPr lang="ru-RU" sz="2400" dirty="0" smtClean="0"/>
              <a:t> перед зеркалом и покажи столько пальчиков, сколько звуков слышишь. Назови  звуки по порядку. Выложи это слово из  звуковых карточек.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5" name="Picture 14" descr="Cougar Clipart Picture, Cougar Gif, Png, Icon Imag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571612"/>
            <a:ext cx="1876371" cy="2839245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929198"/>
            <a:ext cx="18415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Татьяна\Desktop\фото\зв.модели фото\DSCN070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929198"/>
            <a:ext cx="16430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929198"/>
            <a:ext cx="1784331" cy="131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929198"/>
            <a:ext cx="17557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Игра «Наоборот»: </a:t>
            </a:r>
            <a:br>
              <a:rPr lang="ru-RU" sz="3200" dirty="0" smtClean="0"/>
            </a:br>
            <a:r>
              <a:rPr lang="ru-RU" sz="3200" dirty="0" smtClean="0"/>
              <a:t>подобрать противоположные по смыслу слова.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Пустой стакан - … (полный) стакан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1027" name="Picture 3" descr="C:\Users\Татьяна\Downloads\1331919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571744"/>
            <a:ext cx="6215074" cy="3675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015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Худой человек - … (полный) человек.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5" name="Picture 2" descr="C:\Users\Татьяна\Downloads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690" y="1600200"/>
            <a:ext cx="602861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Молодец!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Picture 7" descr="2">
            <a:hlinkClick r:id="" action="ppaction://hlinkshowjump?jump=nextslide">
              <a:snd r:embed="rId2" name="applause.wav"/>
            </a:hlinkClick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315494"/>
            <a:ext cx="2690827" cy="269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29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Звук «П» </a:t>
            </a:r>
            <a:r>
              <a:rPr lang="ru-RU" sz="3600" dirty="0"/>
              <a:t>(не </a:t>
            </a:r>
            <a:r>
              <a:rPr lang="ru-RU" sz="3600" dirty="0" smtClean="0"/>
              <a:t>«пэ»).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7016" y="134076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Артикуляция звука:</a:t>
            </a:r>
            <a:endParaRPr lang="ru-RU" dirty="0"/>
          </a:p>
          <a:p>
            <a:pPr algn="just"/>
            <a:r>
              <a:rPr lang="ru-RU" b="1" dirty="0"/>
              <a:t> </a:t>
            </a:r>
            <a:r>
              <a:rPr lang="ru-RU" dirty="0" smtClean="0"/>
              <a:t>Взрослый </a:t>
            </a:r>
            <a:r>
              <a:rPr lang="ru-RU" dirty="0"/>
              <a:t>показывает перед зеркалом и объясняет ребенку артикуляцию звука </a:t>
            </a:r>
            <a:r>
              <a:rPr lang="ru-RU" dirty="0" smtClean="0"/>
              <a:t>[П].</a:t>
            </a:r>
            <a:endParaRPr lang="ru-RU" dirty="0"/>
          </a:p>
          <a:p>
            <a:pPr algn="just"/>
            <a:r>
              <a:rPr lang="ru-RU" dirty="0"/>
              <a:t> Когда мы произносим звук </a:t>
            </a:r>
            <a:r>
              <a:rPr lang="ru-RU" dirty="0" smtClean="0"/>
              <a:t>[П]:</a:t>
            </a:r>
          </a:p>
          <a:p>
            <a:pPr algn="just"/>
            <a:r>
              <a:rPr lang="ru-RU" dirty="0" smtClean="0"/>
              <a:t>-рот закрыт</a:t>
            </a:r>
          </a:p>
          <a:p>
            <a:pPr algn="just"/>
            <a:r>
              <a:rPr lang="ru-RU" dirty="0" smtClean="0"/>
              <a:t>-губы сомкнуты и размыкаются под напором воздуха.</a:t>
            </a:r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364331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Характеристика звука.</a:t>
            </a:r>
            <a:endParaRPr lang="ru-RU" dirty="0"/>
          </a:p>
          <a:p>
            <a:pPr algn="just"/>
            <a:r>
              <a:rPr lang="ru-RU" dirty="0"/>
              <a:t>  звук </a:t>
            </a:r>
            <a:r>
              <a:rPr lang="ru-RU" dirty="0" smtClean="0"/>
              <a:t>[п] </a:t>
            </a:r>
            <a:r>
              <a:rPr lang="ru-RU" dirty="0"/>
              <a:t>— согласный, так как есть </a:t>
            </a:r>
            <a:r>
              <a:rPr lang="ru-RU" dirty="0" smtClean="0"/>
              <a:t>преграда: губы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-</a:t>
            </a:r>
            <a:r>
              <a:rPr lang="ru-RU" dirty="0" smtClean="0"/>
              <a:t>твердый,  обозначаем синим цветом;</a:t>
            </a:r>
            <a:endParaRPr lang="ru-RU" dirty="0"/>
          </a:p>
          <a:p>
            <a:pPr algn="just"/>
            <a:r>
              <a:rPr lang="ru-RU" dirty="0" smtClean="0"/>
              <a:t>-глухой</a:t>
            </a:r>
            <a:r>
              <a:rPr lang="ru-RU" dirty="0"/>
              <a:t>, так как </a:t>
            </a:r>
            <a:r>
              <a:rPr lang="ru-RU" dirty="0" smtClean="0"/>
              <a:t>в горлышке не работает звоночек-голос.</a:t>
            </a:r>
            <a:endParaRPr lang="ru-RU" dirty="0"/>
          </a:p>
          <a:p>
            <a:pPr algn="just"/>
            <a:r>
              <a:rPr lang="ru-RU" dirty="0"/>
              <a:t> 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F:\фото\зв.модели и буквы\DSCN09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78216"/>
            <a:ext cx="2049165" cy="1465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30" y="1340768"/>
            <a:ext cx="1980743" cy="318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121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/>
              <a:t>У</a:t>
            </a:r>
            <a:r>
              <a:rPr lang="ru-RU" b="1" dirty="0" smtClean="0"/>
              <a:t>пражнение </a:t>
            </a:r>
            <a:r>
              <a:rPr lang="ru-RU" b="1" dirty="0"/>
              <a:t>«Хлопни в ладошки</a:t>
            </a:r>
            <a:r>
              <a:rPr lang="ru-RU" b="1" dirty="0" smtClean="0"/>
              <a:t>».</a:t>
            </a:r>
          </a:p>
          <a:p>
            <a:pPr marL="0" indent="0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sz="2800" dirty="0"/>
              <a:t>Р</a:t>
            </a:r>
            <a:r>
              <a:rPr lang="ru-RU" sz="2800" dirty="0" smtClean="0"/>
              <a:t>ебенок стоит спиной к взрослому, взрослый </a:t>
            </a:r>
            <a:r>
              <a:rPr lang="ru-RU" sz="2800" dirty="0"/>
              <a:t>произносит ряд звуков, слогов, слов и просит ребенка хлопнуть в ладошки в том случае, если он услышит звук </a:t>
            </a:r>
            <a:r>
              <a:rPr lang="ru-RU" sz="2800" dirty="0" smtClean="0"/>
              <a:t>[П]:</a:t>
            </a:r>
            <a:endParaRPr lang="ru-RU" sz="2800" dirty="0"/>
          </a:p>
          <a:p>
            <a:pPr marL="0" indent="0">
              <a:buNone/>
            </a:pPr>
            <a:r>
              <a:rPr lang="ru-RU" dirty="0" smtClean="0"/>
              <a:t>    п, </a:t>
            </a:r>
            <a:r>
              <a:rPr lang="ru-RU" dirty="0"/>
              <a:t>а, у, м, </a:t>
            </a:r>
            <a:r>
              <a:rPr lang="ru-RU" dirty="0" smtClean="0"/>
              <a:t>п, </a:t>
            </a:r>
            <a:r>
              <a:rPr lang="ru-RU" dirty="0"/>
              <a:t>и;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ап, </a:t>
            </a:r>
            <a:r>
              <a:rPr lang="ru-RU" dirty="0"/>
              <a:t>ар, ор, ом, </a:t>
            </a:r>
            <a:r>
              <a:rPr lang="ru-RU" dirty="0" smtClean="0"/>
              <a:t>па</a:t>
            </a:r>
            <a:r>
              <a:rPr lang="ru-RU" dirty="0"/>
              <a:t>, </a:t>
            </a:r>
            <a:r>
              <a:rPr lang="ru-RU" dirty="0" err="1"/>
              <a:t>п</a:t>
            </a:r>
            <a:r>
              <a:rPr lang="ru-RU" dirty="0" err="1" smtClean="0"/>
              <a:t>у</a:t>
            </a:r>
            <a:r>
              <a:rPr lang="ru-RU" dirty="0"/>
              <a:t>, ка, </a:t>
            </a:r>
            <a:r>
              <a:rPr lang="ru-RU" dirty="0" err="1"/>
              <a:t>са</a:t>
            </a:r>
            <a:r>
              <a:rPr lang="ru-RU" dirty="0" smtClean="0"/>
              <a:t>, мы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   мак</a:t>
            </a:r>
            <a:r>
              <a:rPr lang="ru-RU" dirty="0"/>
              <a:t>, Оля, </a:t>
            </a:r>
            <a:r>
              <a:rPr lang="ru-RU" dirty="0" smtClean="0"/>
              <a:t>пальто, </a:t>
            </a:r>
            <a:r>
              <a:rPr lang="ru-RU" dirty="0"/>
              <a:t>дом, суп, </a:t>
            </a:r>
            <a:r>
              <a:rPr lang="ru-RU" dirty="0" smtClean="0"/>
              <a:t>мука.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78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Рассмотри картинки, назови их. Какой звук прячется во всех этих словах? </a:t>
            </a:r>
            <a:r>
              <a:rPr lang="ru-RU" sz="1800" dirty="0" smtClean="0"/>
              <a:t>Соедини картинку  с нужной схемой.</a:t>
            </a: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41595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08228"/>
            <a:ext cx="38163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725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Назови картинки: капуста, свекла, баклажан, кабачки, помидоры.</a:t>
            </a:r>
            <a:br>
              <a:rPr lang="ru-RU" sz="2000" dirty="0" smtClean="0"/>
            </a:br>
            <a:r>
              <a:rPr lang="ru-RU" sz="2000" dirty="0" smtClean="0"/>
              <a:t>Как можно назвать это одним словом? Положи </a:t>
            </a:r>
            <a:r>
              <a:rPr lang="ru-RU" sz="2000" dirty="0"/>
              <a:t>в корзину только те </a:t>
            </a:r>
            <a:r>
              <a:rPr lang="ru-RU" sz="2000" dirty="0" smtClean="0"/>
              <a:t>овощи, </a:t>
            </a:r>
            <a:r>
              <a:rPr lang="ru-RU" sz="2000" dirty="0"/>
              <a:t>в названии которых </a:t>
            </a:r>
            <a:r>
              <a:rPr lang="ru-RU" sz="2000" dirty="0" smtClean="0"/>
              <a:t>слышишь </a:t>
            </a:r>
            <a:r>
              <a:rPr lang="ru-RU" sz="2000" dirty="0"/>
              <a:t>звук </a:t>
            </a:r>
            <a:r>
              <a:rPr lang="en-US" sz="2000" dirty="0"/>
              <a:t>[</a:t>
            </a:r>
            <a:r>
              <a:rPr lang="ru-RU" sz="2000" dirty="0"/>
              <a:t>п</a:t>
            </a:r>
            <a:r>
              <a:rPr lang="en-US" sz="2000" dirty="0" smtClean="0"/>
              <a:t>]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1379" name="Picture 3" descr="капуста2">
            <a:hlinkClick r:id="rId2" action="ppaction://hlinkpres?slideindex=37&amp;slidetitle=Слайд 37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940300"/>
            <a:ext cx="1211262" cy="1216025"/>
          </a:xfrm>
          <a:prstGeom prst="rect">
            <a:avLst/>
          </a:prstGeom>
          <a:noFill/>
        </p:spPr>
      </p:pic>
      <p:pic>
        <p:nvPicPr>
          <p:cNvPr id="101380" name="Picture 4" descr="помидоры">
            <a:hlinkClick r:id="rId2" action="ppaction://hlinkpres?slideindex=38&amp;slidetitle=Слайд 38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4076700"/>
            <a:ext cx="1571625" cy="1292225"/>
          </a:xfrm>
          <a:prstGeom prst="rect">
            <a:avLst/>
          </a:prstGeom>
          <a:noFill/>
        </p:spPr>
      </p:pic>
      <p:pic>
        <p:nvPicPr>
          <p:cNvPr id="101381" name="Picture 5" descr="баклажан">
            <a:hlinkClick r:id="rId2" action="ppaction://hlinkpres?slideindex=36&amp;slidetitle=Слайд 36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5550" y="4083093"/>
            <a:ext cx="1282700" cy="976313"/>
          </a:xfrm>
          <a:prstGeom prst="rect">
            <a:avLst/>
          </a:prstGeom>
          <a:noFill/>
        </p:spPr>
      </p:pic>
      <p:pic>
        <p:nvPicPr>
          <p:cNvPr id="101382" name="Picture 6" descr="кабачки">
            <a:hlinkClick r:id="rId2" action="ppaction://hlinkpres?slideindex=36&amp;slidetitle=Слайд 36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857" y="4146549"/>
            <a:ext cx="1512888" cy="1152525"/>
          </a:xfrm>
          <a:prstGeom prst="rect">
            <a:avLst/>
          </a:prstGeom>
          <a:noFill/>
        </p:spPr>
      </p:pic>
      <p:pic>
        <p:nvPicPr>
          <p:cNvPr id="101384" name="Picture 8" descr="свёкла">
            <a:hlinkClick r:id="rId2" action="ppaction://hlinkpres?slideindex=36&amp;slidetitle=Слайд 3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8739" y="1844675"/>
            <a:ext cx="1223962" cy="1223962"/>
          </a:xfrm>
          <a:prstGeom prst="rect">
            <a:avLst/>
          </a:prstGeom>
          <a:noFill/>
        </p:spPr>
      </p:pic>
      <p:pic>
        <p:nvPicPr>
          <p:cNvPr id="101385" name="Picture 9" descr="корзин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613" y="1844675"/>
            <a:ext cx="1798637" cy="1511300"/>
          </a:xfrm>
          <a:prstGeom prst="rect">
            <a:avLst/>
          </a:prstGeom>
          <a:noFill/>
        </p:spPr>
      </p:pic>
      <p:pic>
        <p:nvPicPr>
          <p:cNvPr id="101386" name="Picture 10" descr="рыжик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9338" y="1989138"/>
            <a:ext cx="1223962" cy="129540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5191 -0.26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55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10712 -0.37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06613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Назови картинки. Как </a:t>
            </a:r>
            <a:r>
              <a:rPr lang="ru-RU" sz="1800" dirty="0"/>
              <a:t>можно назвать эти предметы одним словом?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/>
              <a:t> Отметь ту </a:t>
            </a:r>
            <a:r>
              <a:rPr lang="ru-RU" sz="1800" dirty="0" smtClean="0"/>
              <a:t>цифру, </a:t>
            </a:r>
            <a:r>
              <a:rPr lang="ru-RU" sz="1800" dirty="0"/>
              <a:t>под которой в названии каждой картинки имеется звук </a:t>
            </a:r>
            <a:r>
              <a:rPr lang="en-US" sz="1800" dirty="0"/>
              <a:t>[</a:t>
            </a:r>
            <a:r>
              <a:rPr lang="ru-RU" sz="1800" dirty="0"/>
              <a:t>п</a:t>
            </a:r>
            <a:r>
              <a:rPr lang="en-US" sz="1800" dirty="0" smtClean="0"/>
              <a:t>]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dirty="0">
                <a:hlinkClick r:id="rId2" action="ppaction://hlinkpres?slideindex=42&amp;slidetitle=Слайд 42"/>
              </a:rPr>
              <a:t>1)</a:t>
            </a: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dirty="0">
                <a:hlinkClick r:id="rId2" action="ppaction://hlinkpres?slideindex=43&amp;slidetitle=Слайд 43"/>
              </a:rPr>
              <a:t>2)</a:t>
            </a:r>
            <a:endParaRPr lang="ru-RU" dirty="0"/>
          </a:p>
        </p:txBody>
      </p:sp>
      <p:pic>
        <p:nvPicPr>
          <p:cNvPr id="106500" name="Picture 4" descr="шлёп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581525"/>
            <a:ext cx="1135062" cy="990600"/>
          </a:xfrm>
          <a:prstGeom prst="rect">
            <a:avLst/>
          </a:prstGeom>
          <a:noFill/>
        </p:spPr>
      </p:pic>
      <p:pic>
        <p:nvPicPr>
          <p:cNvPr id="106501" name="Picture 5" descr="тап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4292600"/>
            <a:ext cx="1008062" cy="1800225"/>
          </a:xfrm>
          <a:prstGeom prst="rect">
            <a:avLst/>
          </a:prstGeom>
          <a:noFill/>
        </p:spPr>
      </p:pic>
      <p:pic>
        <p:nvPicPr>
          <p:cNvPr id="106502" name="Picture 6" descr="ботин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3233" y="2263485"/>
            <a:ext cx="1373188" cy="1008063"/>
          </a:xfrm>
          <a:prstGeom prst="rect">
            <a:avLst/>
          </a:prstGeom>
          <a:noFill/>
        </p:spPr>
      </p:pic>
      <p:pic>
        <p:nvPicPr>
          <p:cNvPr id="106503" name="Picture 7" descr="сандали де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2133600"/>
            <a:ext cx="1081088" cy="1223963"/>
          </a:xfrm>
          <a:prstGeom prst="rect">
            <a:avLst/>
          </a:prstGeom>
          <a:noFill/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2133600"/>
            <a:ext cx="15827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505" name="Picture 9" descr="сапоги рез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4437063"/>
            <a:ext cx="1219200" cy="1228725"/>
          </a:xfrm>
          <a:prstGeom prst="rect">
            <a:avLst/>
          </a:prstGeom>
          <a:noFill/>
        </p:spPr>
      </p:pic>
      <p:pic>
        <p:nvPicPr>
          <p:cNvPr id="10" name="Picture 7" descr="рыжик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0048" y="1074409"/>
            <a:ext cx="686371" cy="726432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07882 0.46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>Назови картинки. Как </a:t>
            </a:r>
            <a:r>
              <a:rPr lang="ru-RU" sz="2000" dirty="0"/>
              <a:t>можно назвать эти предметы одним словом</a:t>
            </a:r>
            <a:r>
              <a:rPr lang="ru-RU" sz="2000" dirty="0" smtClean="0"/>
              <a:t>? (головные уборы)</a:t>
            </a:r>
            <a:r>
              <a:rPr lang="ru-RU" sz="2000" dirty="0"/>
              <a:t>.</a:t>
            </a:r>
            <a:r>
              <a:rPr lang="ru-RU" sz="2000" dirty="0" smtClean="0"/>
              <a:t>  Отметь </a:t>
            </a:r>
            <a:r>
              <a:rPr lang="ru-RU" sz="2000" dirty="0"/>
              <a:t>ту </a:t>
            </a:r>
            <a:r>
              <a:rPr lang="ru-RU" sz="2000" dirty="0" smtClean="0"/>
              <a:t>цифру, </a:t>
            </a:r>
            <a:r>
              <a:rPr lang="ru-RU" sz="2000" dirty="0"/>
              <a:t>под которой в названии каждой картинки имеется звук </a:t>
            </a:r>
            <a:r>
              <a:rPr lang="en-US" sz="2000" dirty="0"/>
              <a:t>[</a:t>
            </a:r>
            <a:r>
              <a:rPr lang="ru-RU" sz="2000" dirty="0"/>
              <a:t>п</a:t>
            </a:r>
            <a:r>
              <a:rPr lang="en-US" sz="2000" dirty="0" smtClean="0"/>
              <a:t>]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dirty="0">
                <a:hlinkClick r:id="rId2" action="ppaction://hlinkpres?slideindex=53&amp;slidetitle=Слайд 53"/>
              </a:rPr>
              <a:t>1)</a:t>
            </a: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dirty="0">
                <a:hlinkClick r:id="rId2" action="ppaction://hlinkpres?slideindex=52&amp;slidetitle=Слайд 52"/>
              </a:rPr>
              <a:t>2)</a:t>
            </a:r>
            <a:endParaRPr lang="ru-RU" dirty="0"/>
          </a:p>
        </p:txBody>
      </p:sp>
      <p:pic>
        <p:nvPicPr>
          <p:cNvPr id="118788" name="Picture 4" descr="шляпа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349500"/>
            <a:ext cx="1439862" cy="936625"/>
          </a:xfrm>
          <a:prstGeom prst="rect">
            <a:avLst/>
          </a:prstGeom>
          <a:noFill/>
        </p:spPr>
      </p:pic>
      <p:pic>
        <p:nvPicPr>
          <p:cNvPr id="118789" name="Picture 5" descr="кеп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2133600"/>
            <a:ext cx="1333500" cy="1333500"/>
          </a:xfrm>
          <a:prstGeom prst="rect">
            <a:avLst/>
          </a:prstGeom>
          <a:noFill/>
        </p:spPr>
      </p:pic>
      <p:pic>
        <p:nvPicPr>
          <p:cNvPr id="118790" name="Picture 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2349500"/>
            <a:ext cx="12239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91" name="Picture 7" descr="берет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8888" y="4365625"/>
            <a:ext cx="1511300" cy="1439863"/>
          </a:xfrm>
          <a:prstGeom prst="rect">
            <a:avLst/>
          </a:prstGeom>
          <a:noFill/>
        </p:spPr>
      </p:pic>
      <p:pic>
        <p:nvPicPr>
          <p:cNvPr id="11879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4300" y="4724400"/>
            <a:ext cx="12239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9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56325" y="4652963"/>
            <a:ext cx="15843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12" name="Picture 7" descr="рыжик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902" y="1407168"/>
            <a:ext cx="686371" cy="726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4166 L -0.03784 0.1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688632"/>
          </a:xfrm>
        </p:spPr>
        <p:txBody>
          <a:bodyPr>
            <a:normAutofit/>
          </a:bodyPr>
          <a:lstStyle/>
          <a:p>
            <a:r>
              <a:rPr lang="ru-RU" dirty="0"/>
              <a:t>Взрослый предлагает ребенку внимательно прослушать и повторить </a:t>
            </a:r>
            <a:r>
              <a:rPr lang="ru-RU" dirty="0" smtClean="0"/>
              <a:t>«ап», </a:t>
            </a:r>
            <a:r>
              <a:rPr lang="ru-RU" dirty="0"/>
              <a:t>при этом ребенок должен почувствовать смыкание губ при произнесении звука </a:t>
            </a:r>
            <a:r>
              <a:rPr lang="ru-RU" dirty="0" smtClean="0"/>
              <a:t>[</a:t>
            </a:r>
            <a:r>
              <a:rPr lang="ru-RU" dirty="0"/>
              <a:t>п</a:t>
            </a:r>
            <a:r>
              <a:rPr lang="ru-RU" dirty="0" smtClean="0"/>
              <a:t>];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покажи </a:t>
            </a:r>
            <a:r>
              <a:rPr lang="ru-RU" dirty="0"/>
              <a:t>столько пальчиков, сколько звуков </a:t>
            </a:r>
            <a:r>
              <a:rPr lang="ru-RU" dirty="0" smtClean="0"/>
              <a:t>услышал; </a:t>
            </a:r>
          </a:p>
          <a:p>
            <a:pPr marL="0" indent="0">
              <a:buNone/>
            </a:pPr>
            <a:r>
              <a:rPr lang="ru-RU" dirty="0" smtClean="0"/>
              <a:t>    назови первый, затем второй звуки; </a:t>
            </a:r>
          </a:p>
          <a:p>
            <a:pPr marL="0" indent="0">
              <a:buNone/>
            </a:pPr>
            <a:r>
              <a:rPr lang="ru-RU" dirty="0" smtClean="0"/>
              <a:t>    выложи  «ап» из звуковых карточек. </a:t>
            </a:r>
          </a:p>
          <a:p>
            <a:pPr marL="0" indent="0">
              <a:buNone/>
            </a:pPr>
            <a:r>
              <a:rPr lang="ru-RU" b="1" dirty="0" smtClean="0"/>
              <a:t>Аналогично: </a:t>
            </a:r>
            <a:r>
              <a:rPr lang="ru-RU" dirty="0" err="1" smtClean="0"/>
              <a:t>уп</a:t>
            </a:r>
            <a:r>
              <a:rPr lang="ru-RU" dirty="0" smtClean="0"/>
              <a:t>,  </a:t>
            </a:r>
            <a:r>
              <a:rPr lang="ru-RU" dirty="0"/>
              <a:t>п</a:t>
            </a:r>
            <a:r>
              <a:rPr lang="ru-RU" dirty="0" smtClean="0"/>
              <a:t>а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 err="1" smtClean="0"/>
              <a:t>п</a:t>
            </a:r>
            <a:r>
              <a:rPr lang="ru-RU" dirty="0" err="1"/>
              <a:t>ы</a:t>
            </a:r>
            <a:r>
              <a:rPr lang="ru-RU" dirty="0" smtClean="0"/>
              <a:t>; 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Внимание! Звук «п» выделяем!</a:t>
            </a:r>
            <a:endParaRPr lang="ru-RU" dirty="0"/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56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себя: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57577"/>
            <a:ext cx="1759795" cy="131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934" y="1865784"/>
            <a:ext cx="17557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636" y="1864683"/>
            <a:ext cx="1845070" cy="131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991" y="4221089"/>
            <a:ext cx="1576496" cy="112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88" y="4221088"/>
            <a:ext cx="1822160" cy="130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34" y="1865784"/>
            <a:ext cx="18415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87" y="4221089"/>
            <a:ext cx="1617937" cy="112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C:\Users\Татьяна\Desktop\фото\зв.модели фото\DSCN0703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4214818"/>
            <a:ext cx="16430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235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381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Звук [П] (часть 1)</vt:lpstr>
      <vt:lpstr>Звук «П» (не «пэ»).</vt:lpstr>
      <vt:lpstr>Слайд 3</vt:lpstr>
      <vt:lpstr>Рассмотри картинки, назови их. Какой звук прячется во всех этих словах? Соедини картинку  с нужной схемой.</vt:lpstr>
      <vt:lpstr>Назови картинки: капуста, свекла, баклажан, кабачки, помидоры. Как можно назвать это одним словом? Положи в корзину только те овощи, в названии которых слышишь звук [п].</vt:lpstr>
      <vt:lpstr>Назови картинки. Как можно назвать эти предметы одним словом?  Отметь ту цифру, под которой в названии каждой картинки имеется звук [п].</vt:lpstr>
      <vt:lpstr>Назови картинки. Как можно назвать эти предметы одним словом? (головные уборы).  Отметь ту цифру, под которой в названии каждой картинки имеется звук [п].</vt:lpstr>
      <vt:lpstr>Слайд 8</vt:lpstr>
      <vt:lpstr>Проверь себя:</vt:lpstr>
      <vt:lpstr>Назови картинки: павлин,попугай,пингвин, пума. Кто лишний и почему?</vt:lpstr>
      <vt:lpstr>Повтори  слово «пума» перед зеркалом и покажи столько пальчиков, сколько звуков слышишь. Назови  звуки по порядку. Выложи это слово из  звуковых карточек.</vt:lpstr>
      <vt:lpstr>Игра «Наоборот»:  подобрать противоположные по смыслу слова.</vt:lpstr>
      <vt:lpstr>Худой человек - … (полный) человек.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П</dc:title>
  <dc:creator>Татьяна</dc:creator>
  <cp:lastModifiedBy>Татьяна</cp:lastModifiedBy>
  <cp:revision>27</cp:revision>
  <dcterms:created xsi:type="dcterms:W3CDTF">2013-12-21T11:56:09Z</dcterms:created>
  <dcterms:modified xsi:type="dcterms:W3CDTF">2015-03-17T14:11:02Z</dcterms:modified>
</cp:coreProperties>
</file>