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304" r:id="rId2"/>
    <p:sldId id="328" r:id="rId3"/>
    <p:sldId id="306" r:id="rId4"/>
    <p:sldId id="303" r:id="rId5"/>
    <p:sldId id="327" r:id="rId6"/>
    <p:sldId id="333" r:id="rId7"/>
    <p:sldId id="322" r:id="rId8"/>
    <p:sldId id="336" r:id="rId9"/>
    <p:sldId id="337" r:id="rId10"/>
    <p:sldId id="338" r:id="rId11"/>
    <p:sldId id="339" r:id="rId12"/>
    <p:sldId id="341" r:id="rId13"/>
    <p:sldId id="307" r:id="rId14"/>
    <p:sldId id="330" r:id="rId15"/>
    <p:sldId id="342" r:id="rId16"/>
    <p:sldId id="32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511"/>
    <a:srgbClr val="DB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327A47-77CF-4A34-93E0-0309B2D1C7E2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38A27C-F515-41C6-980C-3D6B20EFA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40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6E26F0-F8E9-4999-88A6-92371B983D9E}" type="datetimeFigureOut">
              <a:rPr lang="ru-RU" smtClean="0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98DE7-7E97-4914-A5DF-99B9635512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2FFCB-21F5-41F4-BF59-EC3A21A10AE3}" type="datetimeFigureOut">
              <a:rPr lang="ru-RU" smtClean="0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62305-3AD5-494A-8E12-866B8BBDC0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D810B9-B81F-46D8-B5F7-DCBCBCAB0061}" type="datetimeFigureOut">
              <a:rPr lang="ru-RU" smtClean="0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18326-72FA-423A-9453-22647B47CB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67472-80DC-45E9-B2D5-5A6BEA5F39C2}" type="datetimeFigureOut">
              <a:rPr lang="ru-RU" smtClean="0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332E1-79A2-4C15-9FB0-51A933911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83D8E-00A0-441E-9496-D6D9EEF1833D}" type="datetimeFigureOut">
              <a:rPr lang="ru-RU" smtClean="0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48E5-73F3-40FB-9765-E07ECB8618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04FAA-5F2D-4788-AB98-884D088B68D3}" type="datetimeFigureOut">
              <a:rPr lang="ru-RU" smtClean="0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499AA-623F-4382-A8C9-116A2B7DAB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9EA24-6804-448D-A662-EAE295562C6C}" type="datetimeFigureOut">
              <a:rPr lang="ru-RU" smtClean="0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49AA9-661B-4300-A422-0938C33275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146A8-A698-4B5A-8EF3-15D654DE868C}" type="datetimeFigureOut">
              <a:rPr lang="ru-RU" smtClean="0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E39A1-C5BF-4FDA-9951-B58412C5C3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01782-F000-4674-8C95-7E979B64AA53}" type="datetimeFigureOut">
              <a:rPr lang="ru-RU" smtClean="0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FCFC9-1975-495B-9561-B3202F0E65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21EA0-D02A-4785-92BA-D27E5D7CE3EC}" type="datetimeFigureOut">
              <a:rPr lang="ru-RU" smtClean="0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E550B-610A-491D-A64E-0C7B2A2E94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F75ED-1511-46A9-AE90-296D405D618E}" type="datetimeFigureOut">
              <a:rPr lang="ru-RU" smtClean="0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8D754-880B-494F-BFC8-BBE0E81301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D609591-4033-445F-B9D7-4C093FD9D658}" type="datetimeFigureOut">
              <a:rPr lang="ru-RU" smtClean="0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945704B-2A64-4D4D-A51B-EC8D3C20E3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7"/>
          <p:cNvSpPr>
            <a:spLocks noGrp="1"/>
          </p:cNvSpPr>
          <p:nvPr>
            <p:ph type="title"/>
          </p:nvPr>
        </p:nvSpPr>
        <p:spPr>
          <a:xfrm>
            <a:off x="273050" y="2114550"/>
            <a:ext cx="8229600" cy="1143000"/>
          </a:xfrm>
        </p:spPr>
        <p:txBody>
          <a:bodyPr/>
          <a:lstStyle/>
          <a:p>
            <a:pPr eaLnBrk="1" hangingPunct="1"/>
            <a:endParaRPr lang="ru-RU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4338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0"/>
            <a:ext cx="741682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Использование </a:t>
            </a:r>
            <a:b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русской народной игры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в работе с детьми     дошкольного возраста</a:t>
            </a:r>
            <a:b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на учебно-опытном </a:t>
            </a:r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участке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Составила                                         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воспитатель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>ГБОУ школа № 297 дошкольное отделение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 panose="02020603050405020304" pitchFamily="18" charset="0"/>
              </a:rPr>
              <a:t>Жужма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 panose="02020603050405020304" pitchFamily="18" charset="0"/>
              </a:rPr>
              <a:t> М.А.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600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051050" y="455613"/>
            <a:ext cx="612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013" y="1549400"/>
            <a:ext cx="7570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050" y="428625"/>
            <a:ext cx="5905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Русская народная игра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 descr="H:\экология\Фото Праздник урожая\P1070018.JPG"/>
          <p:cNvPicPr/>
          <p:nvPr/>
        </p:nvPicPr>
        <p:blipFill rotWithShape="1">
          <a:blip r:embed="rId2" cstate="print">
            <a:extLst/>
          </a:blip>
          <a:srcRect l="29719" b="-2"/>
          <a:stretch/>
        </p:blipFill>
        <p:spPr bwMode="auto">
          <a:xfrm>
            <a:off x="1259632" y="2249124"/>
            <a:ext cx="3096344" cy="3279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Рисунок 9" descr="http://im2-tub-ru.yandex.net/i?id=306975265-63-72&amp;n=21"/>
          <p:cNvPicPr/>
          <p:nvPr/>
        </p:nvPicPr>
        <p:blipFill rotWithShape="1">
          <a:blip r:embed="rId3">
            <a:extLst/>
          </a:blip>
          <a:srcRect t="18886" r="11840"/>
          <a:stretch/>
        </p:blipFill>
        <p:spPr bwMode="auto">
          <a:xfrm>
            <a:off x="5111750" y="2249124"/>
            <a:ext cx="3092472" cy="3244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600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051050" y="455613"/>
            <a:ext cx="612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1116013" y="1549400"/>
            <a:ext cx="75707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500063"/>
            <a:ext cx="630872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Отражение  детских впечатлений                    в продуктивных видах деятельности</a:t>
            </a:r>
          </a:p>
        </p:txBody>
      </p:sp>
      <p:pic>
        <p:nvPicPr>
          <p:cNvPr id="12" name="Рисунок 11" descr="P1070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239439"/>
            <a:ext cx="3599656" cy="2699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P1070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5612" y="1927189"/>
            <a:ext cx="3594305" cy="2695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600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2051050" y="455613"/>
            <a:ext cx="612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Monotype Corsiva" pitchFamily="66" charset="0"/>
              </a:rPr>
              <a:t>Праздники и развлечения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6013" y="1549400"/>
            <a:ext cx="7570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" name="Рисунок 10" descr="H:\экология\Фото Праздник урожая\P1070004.JPG"/>
          <p:cNvPicPr/>
          <p:nvPr/>
        </p:nvPicPr>
        <p:blipFill rotWithShape="1">
          <a:blip r:embed="rId2" cstate="print">
            <a:extLst/>
          </a:blip>
          <a:srcRect r="2264" b="26202"/>
          <a:stretch/>
        </p:blipFill>
        <p:spPr bwMode="auto">
          <a:xfrm>
            <a:off x="2834797" y="1491796"/>
            <a:ext cx="3454400" cy="195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Рисунок 11" descr="H:\экология\Фото Праздник урожая\P1070014.JP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125004" y="3779237"/>
            <a:ext cx="2903380" cy="2187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l="8277"/>
          <a:stretch/>
        </p:blipFill>
        <p:spPr>
          <a:xfrm>
            <a:off x="1089625" y="3780193"/>
            <a:ext cx="2675789" cy="2187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600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374650"/>
            <a:ext cx="7632700" cy="55158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58511"/>
                </a:solidFill>
                <a:latin typeface="Monotype Corsiva" pitchFamily="66" charset="0"/>
                <a:cs typeface="Times New Roman" pitchFamily="18" charset="0"/>
              </a:rPr>
              <a:t>«Завивайся, </a:t>
            </a:r>
            <a:r>
              <a:rPr lang="ru-RU" sz="3200" b="1" dirty="0" err="1">
                <a:solidFill>
                  <a:srgbClr val="058511"/>
                </a:solidFill>
                <a:latin typeface="Monotype Corsiva" pitchFamily="66" charset="0"/>
                <a:cs typeface="Times New Roman" pitchFamily="18" charset="0"/>
              </a:rPr>
              <a:t>капустка</a:t>
            </a:r>
            <a:r>
              <a:rPr lang="ru-RU" sz="3200" b="1" dirty="0">
                <a:solidFill>
                  <a:srgbClr val="058511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r>
              <a:rPr lang="ru-RU" sz="3200" b="1" dirty="0">
                <a:solidFill>
                  <a:srgbClr val="05851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5851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Все берутся за руки, начинают петь песню: </a:t>
            </a:r>
            <a:br>
              <a:rPr lang="ru-RU" sz="2000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Ах, </a:t>
            </a:r>
            <a:r>
              <a:rPr lang="ru-RU" sz="2800" b="1" i="1" dirty="0" err="1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капустка</a:t>
            </a:r>
            <a:r>
              <a:rPr lang="ru-RU" sz="2800" b="1" i="1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рассадка моя, </a:t>
            </a:r>
            <a:br>
              <a:rPr lang="ru-RU" sz="2800" b="1" i="1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только милому </a:t>
            </a:r>
            <a:r>
              <a:rPr lang="ru-RU" sz="2800" b="1" i="1" dirty="0" err="1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досадка</a:t>
            </a:r>
            <a:r>
              <a:rPr lang="ru-RU" sz="2800" b="1" i="1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одна. </a:t>
            </a:r>
            <a:br>
              <a:rPr lang="ru-RU" sz="2800" b="1" i="1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Ах, </a:t>
            </a:r>
            <a:r>
              <a:rPr lang="ru-RU" sz="2800" b="1" i="1" dirty="0" err="1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капустка</a:t>
            </a:r>
            <a:r>
              <a:rPr lang="ru-RU" sz="2800" b="1" i="1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легко стелется – </a:t>
            </a:r>
            <a:br>
              <a:rPr lang="ru-RU" sz="2800" b="1" i="1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двое ходят – третий сердится. </a:t>
            </a:r>
            <a:br>
              <a:rPr lang="ru-RU" sz="2800" b="1" i="1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Ах, </a:t>
            </a:r>
            <a:r>
              <a:rPr lang="ru-RU" sz="2800" b="1" i="1" dirty="0" err="1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капустка</a:t>
            </a:r>
            <a:r>
              <a:rPr lang="ru-RU" sz="2800" b="1" i="1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золотой корешок, </a:t>
            </a:r>
            <a:br>
              <a:rPr lang="ru-RU" sz="2800" b="1" i="1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мой милый – золотой женишок! </a:t>
            </a:r>
            <a:endParaRPr lang="ru-RU" sz="2800" b="1" i="1" dirty="0" smtClean="0">
              <a:solidFill>
                <a:srgbClr val="4A452A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 </a:t>
            </a:r>
            <a:r>
              <a:rPr lang="ru-RU" sz="2000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словами: </a:t>
            </a:r>
            <a:r>
              <a:rPr lang="ru-RU" sz="2800" b="1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Вейся, вейся, завивайся                                                           </a:t>
            </a:r>
            <a:r>
              <a:rPr lang="ru-RU" sz="2000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круг в одном месте (возле ведущего) разрывается и начинает закручиваться. </a:t>
            </a:r>
            <a:br>
              <a:rPr lang="ru-RU" sz="2000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Затем со словами: </a:t>
            </a:r>
            <a:r>
              <a:rPr lang="ru-RU" sz="2400" b="1" dirty="0">
                <a:solidFill>
                  <a:srgbClr val="4A452A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Вейся, вейся, развивайся </a:t>
            </a:r>
          </a:p>
          <a:p>
            <a:r>
              <a:rPr lang="ru-RU" sz="2000" dirty="0">
                <a:solidFill>
                  <a:srgbClr val="4A452A"/>
                </a:solidFill>
                <a:latin typeface="Monotype Corsiva" pitchFamily="66" charset="0"/>
              </a:rPr>
              <a:t>ведущий быстро раскручивать спираль (змейкой, восьмёркой, рывками).</a:t>
            </a:r>
          </a:p>
        </p:txBody>
      </p:sp>
      <p:pic>
        <p:nvPicPr>
          <p:cNvPr id="13" name="Рисунок 12" descr="http://www.diets.ru/data/cache/2011feb/26/59/98728_33213nothumb500.jpg"/>
          <p:cNvPicPr/>
          <p:nvPr/>
        </p:nvPicPr>
        <p:blipFill rotWithShape="1">
          <a:blip r:embed="rId2" cstate="print">
            <a:extLst/>
          </a:blip>
          <a:srcRect r="1337" b="8951"/>
          <a:stretch/>
        </p:blipFill>
        <p:spPr bwMode="auto">
          <a:xfrm>
            <a:off x="6660232" y="2000240"/>
            <a:ext cx="2055172" cy="186080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600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419225" y="620713"/>
            <a:ext cx="7283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</a:t>
            </a:r>
          </a:p>
          <a:p>
            <a:r>
              <a:rPr lang="ru-RU"/>
              <a:t>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0938" y="558800"/>
            <a:ext cx="6842125" cy="5393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58511"/>
                </a:solidFill>
                <a:latin typeface="Monotype Corsiva" pitchFamily="66" charset="0"/>
                <a:cs typeface="Times New Roman" pitchFamily="18" charset="0"/>
              </a:rPr>
              <a:t>«Лук рвать</a:t>
            </a:r>
            <a:r>
              <a:rPr lang="ru-RU" sz="3200" b="1" dirty="0" smtClean="0">
                <a:solidFill>
                  <a:srgbClr val="058511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 </a:t>
            </a:r>
            <a:endParaRPr lang="ru-RU" sz="2400" dirty="0">
              <a:latin typeface="Monotype Corsiva" pitchFamily="66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4A452A"/>
                </a:solidFill>
                <a:latin typeface="Monotype Corsiva" pitchFamily="66" charset="0"/>
                <a:cs typeface="Times New Roman" pitchFamily="18" charset="0"/>
              </a:rPr>
              <a:t>Игроки вставали друг за другом, обхватив впереди-стоящего за пояс. Первый из них («бабушка») ухватывался за столб или дерево.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4A452A"/>
                </a:solidFill>
                <a:latin typeface="Monotype Corsiva" pitchFamily="66" charset="0"/>
                <a:cs typeface="Times New Roman" pitchFamily="18" charset="0"/>
              </a:rPr>
              <a:t>Водящий спрашивал у «бабушки»:                         </a:t>
            </a:r>
            <a:r>
              <a:rPr lang="ru-RU" sz="3200" b="1" dirty="0">
                <a:solidFill>
                  <a:srgbClr val="4A452A"/>
                </a:solidFill>
                <a:latin typeface="Monotype Corsiva" pitchFamily="66" charset="0"/>
                <a:cs typeface="Times New Roman" pitchFamily="18" charset="0"/>
              </a:rPr>
              <a:t>«Бабушка, дай лучка!»                                                    </a:t>
            </a:r>
            <a:r>
              <a:rPr lang="ru-RU" sz="2800" dirty="0">
                <a:solidFill>
                  <a:srgbClr val="4A452A"/>
                </a:solidFill>
                <a:latin typeface="Monotype Corsiva" pitchFamily="66" charset="0"/>
                <a:cs typeface="Times New Roman" pitchFamily="18" charset="0"/>
              </a:rPr>
              <a:t>Та отвечала: </a:t>
            </a:r>
            <a:r>
              <a:rPr lang="ru-RU" sz="3200" b="1" dirty="0">
                <a:solidFill>
                  <a:srgbClr val="4A452A"/>
                </a:solidFill>
                <a:latin typeface="Monotype Corsiva" pitchFamily="66" charset="0"/>
                <a:cs typeface="Times New Roman" pitchFamily="18" charset="0"/>
              </a:rPr>
              <a:t>«Рви, сколько хочешь».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4A452A"/>
                </a:solidFill>
                <a:latin typeface="Monotype Corsiva" pitchFamily="66" charset="0"/>
                <a:cs typeface="Times New Roman" pitchFamily="18" charset="0"/>
              </a:rPr>
              <a:t>Водящий ухватив последнего игрока и «рвал лучок», пока кто-нибудь не отпускал руки. Этот игрок и становился затем водящим.</a:t>
            </a:r>
            <a:endParaRPr lang="ru-RU" sz="2400" dirty="0">
              <a:solidFill>
                <a:srgbClr val="4A452A"/>
              </a:solidFill>
              <a:latin typeface="Monotype Corsiva" pitchFamily="66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Calibri" pitchFamily="34" charset="0"/>
            </a:endParaRPr>
          </a:p>
        </p:txBody>
      </p:sp>
      <p:pic>
        <p:nvPicPr>
          <p:cNvPr id="7" name="Рисунок 6" descr="http://img1.liveinternet.ru/images/attach/c/8/102/487/102487301_2.jpg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940152" y="4653136"/>
            <a:ext cx="2052911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600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550" y="776288"/>
            <a:ext cx="7570788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58511"/>
                </a:solidFill>
                <a:latin typeface="Monotype Corsiva" panose="03010101010201010101" pitchFamily="66" charset="0"/>
              </a:rPr>
              <a:t>«Зелёная репка»</a:t>
            </a:r>
            <a:endParaRPr lang="ru-RU" sz="3200" dirty="0">
              <a:solidFill>
                <a:srgbClr val="058511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 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 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Все играющие встают в круг, берутся за руки, поют песню: 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Зелёная репка, держись крепко, </a:t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кто оборвётся, тот не вернётся. </a:t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Раз, два, три. </a:t>
            </a:r>
          </a:p>
          <a:p>
            <a:pPr algn="ctr">
              <a:defRPr/>
            </a:pPr>
            <a:endParaRPr lang="ru-RU" sz="2400" b="1" i="1" dirty="0" smtClean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На счёт «три» все проворачиваются вокруг себя кому как захочется, но руки стараются не расцеплять. Кто разорвёт руки, входит в круг, остальные повторяют песню.</a:t>
            </a:r>
          </a:p>
        </p:txBody>
      </p:sp>
      <p:pic>
        <p:nvPicPr>
          <p:cNvPr id="6" name="Рисунок 5" descr="http://topreferat.znate.ru/pars_docs/refs/35/34082/34082-10_3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515993" y="2930600"/>
            <a:ext cx="2098576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600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2275" y="434975"/>
            <a:ext cx="6551613" cy="307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Спасибо за внимание!!!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600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276600" y="887413"/>
            <a:ext cx="259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Monotype Corsiva" pitchFamily="66" charset="0"/>
              </a:rPr>
              <a:t>Цель: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9050" y="2293938"/>
            <a:ext cx="74295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/>
              <a:t>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Формирование познавательного интереса, трудовых умений и навыков на УОУ у детей дошкольного возраста, через русскую народную игру.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600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051050" y="455613"/>
            <a:ext cx="612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8888" y="1857375"/>
            <a:ext cx="65532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- Обогащать и расширять знания  детей о трудовых процессах по выращиванию овощных и злаковых культур.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- Развивать интерес  к  русским народным  играм.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- Воспитывать любовь к  традициям русского  народа.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7"/>
          <p:cNvSpPr>
            <a:spLocks noGrp="1"/>
          </p:cNvSpPr>
          <p:nvPr>
            <p:ph type="title"/>
          </p:nvPr>
        </p:nvSpPr>
        <p:spPr>
          <a:xfrm>
            <a:off x="117475" y="3476625"/>
            <a:ext cx="8229600" cy="1143000"/>
          </a:xfrm>
        </p:spPr>
        <p:txBody>
          <a:bodyPr/>
          <a:lstStyle/>
          <a:p>
            <a:pPr eaLnBrk="1" hangingPunct="1"/>
            <a:endParaRPr lang="ru-RU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7410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741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0838" y="233363"/>
            <a:ext cx="30257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3432175" y="496888"/>
            <a:ext cx="1943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Русские народные             игры</a:t>
            </a:r>
          </a:p>
        </p:txBody>
      </p:sp>
      <p:pic>
        <p:nvPicPr>
          <p:cNvPr id="17414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2863" y="2060575"/>
            <a:ext cx="3744912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3"/>
          <p:cNvSpPr>
            <a:spLocks noChangeArrowheads="1"/>
          </p:cNvSpPr>
          <p:nvPr/>
        </p:nvSpPr>
        <p:spPr bwMode="auto">
          <a:xfrm>
            <a:off x="3165475" y="2452688"/>
            <a:ext cx="25796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Monotype Corsiva" pitchFamily="66" charset="0"/>
              </a:rPr>
              <a:t>Игры отражающие отношения человека и природы (посев, уход за растениями и сбор урожая)</a:t>
            </a:r>
          </a:p>
        </p:txBody>
      </p:sp>
      <p:sp>
        <p:nvSpPr>
          <p:cNvPr id="11" name="Овал 10"/>
          <p:cNvSpPr/>
          <p:nvPr/>
        </p:nvSpPr>
        <p:spPr>
          <a:xfrm>
            <a:off x="2890838" y="4868863"/>
            <a:ext cx="3025775" cy="1747837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Игры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на учебно-опытном участке</a:t>
            </a:r>
          </a:p>
        </p:txBody>
      </p:sp>
      <p:sp>
        <p:nvSpPr>
          <p:cNvPr id="2" name="Выгнутая вправо стрелка 1"/>
          <p:cNvSpPr/>
          <p:nvPr/>
        </p:nvSpPr>
        <p:spPr>
          <a:xfrm>
            <a:off x="5704243" y="1499268"/>
            <a:ext cx="379925" cy="8549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5860416" y="4357749"/>
            <a:ext cx="395922" cy="10031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600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051050" y="455613"/>
            <a:ext cx="612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Monotype Corsiva" pitchFamily="66" charset="0"/>
              </a:rPr>
              <a:t>Классификация  игр по сезонным работам на  УОУ: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750" y="1928813"/>
            <a:ext cx="814705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Весна                              Лето                             Осень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   (посев)                                        (рост и уход)                               (сбор урожая)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«Огородник и воробей»                  «Капуста»                                     «Пирог»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«Просо»                                       «Сбор ягод»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«Тянем, потянем»                                           «Ленок»</a:t>
            </a:r>
            <a:r>
              <a:rPr lang="ru-RU" sz="2000" b="1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                            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«Завивайся,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капустка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»</a:t>
            </a:r>
            <a:r>
              <a:rPr lang="ru-RU" sz="2000" b="1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            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«Воробей и Огородник»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                  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«В мельницу»                                     «Репа»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                        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«Заинька»                          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«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Огородник»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     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«Хмель»                                 «Зелёная репка»                                   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                            «Редечка»                                  «В мельницу»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000" b="1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                                    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                         «Лук рвать»                                     «Огород»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                                                                      «Не лезь, заяц, в огород!”»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                                                                                  «Пирожок» 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                                                                               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600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2484438" y="620713"/>
            <a:ext cx="5072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Алгоритм работы на 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УОУ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7163" y="1506538"/>
            <a:ext cx="4303712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Сообщение темы </a:t>
            </a:r>
          </a:p>
          <a:p>
            <a:pPr algn="ctr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Наблюдение</a:t>
            </a:r>
          </a:p>
          <a:p>
            <a:pPr algn="ctr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Работа на УОУ 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- совместный труд  </a:t>
            </a:r>
          </a:p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Русская народная игра</a:t>
            </a:r>
          </a:p>
          <a:p>
            <a:pPr algn="ctr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Итог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624388" y="1974850"/>
            <a:ext cx="250825" cy="501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624388" y="2897188"/>
            <a:ext cx="234950" cy="488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643438" y="4286250"/>
            <a:ext cx="234950" cy="488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643438" y="5286375"/>
            <a:ext cx="234950" cy="488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600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7375" y="455613"/>
            <a:ext cx="68294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Сообщение темы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 гостях у бабушки Агафьи и деда Матвея</a:t>
            </a:r>
          </a:p>
        </p:txBody>
      </p:sp>
      <p:pic>
        <p:nvPicPr>
          <p:cNvPr id="8" name="Рисунок 7" descr="DSCN1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33525"/>
            <a:ext cx="4032448" cy="2865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r="1359" b="17378"/>
          <a:stretch/>
        </p:blipFill>
        <p:spPr>
          <a:xfrm>
            <a:off x="457201" y="3573016"/>
            <a:ext cx="4258816" cy="2624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600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1116013" y="1549400"/>
            <a:ext cx="7570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endParaRPr lang="ru-RU" sz="2000" b="1">
              <a:solidFill>
                <a:srgbClr val="66FF33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000" b="1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9825" y="765175"/>
            <a:ext cx="2052638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Наблюдение</a:t>
            </a:r>
          </a:p>
        </p:txBody>
      </p:sp>
      <p:pic>
        <p:nvPicPr>
          <p:cNvPr id="8" name="Рисунок 7" descr="P1070863.JPG"/>
          <p:cNvPicPr>
            <a:picLocks noChangeAspect="1"/>
          </p:cNvPicPr>
          <p:nvPr/>
        </p:nvPicPr>
        <p:blipFill>
          <a:blip r:embed="rId2" cstate="print"/>
          <a:srcRect l="3571" t="4762" r="3571" b="9523"/>
          <a:stretch>
            <a:fillRect/>
          </a:stretch>
        </p:blipFill>
        <p:spPr>
          <a:xfrm>
            <a:off x="1110370" y="1772816"/>
            <a:ext cx="3257970" cy="2255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P1070864.JPG"/>
          <p:cNvPicPr>
            <a:picLocks noChangeAspect="1"/>
          </p:cNvPicPr>
          <p:nvPr/>
        </p:nvPicPr>
        <p:blipFill>
          <a:blip r:embed="rId3" cstate="print"/>
          <a:srcRect l="4545" t="6061" r="2273" b="6061"/>
          <a:stretch>
            <a:fillRect/>
          </a:stretch>
        </p:blipFill>
        <p:spPr>
          <a:xfrm>
            <a:off x="5076056" y="3714159"/>
            <a:ext cx="3288998" cy="2326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600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1117600" y="1574800"/>
            <a:ext cx="7570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endParaRPr lang="ru-RU" sz="2000" b="1">
              <a:solidFill>
                <a:srgbClr val="66FF33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000" b="1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95013"/>
            <a:ext cx="5816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Работа на УОУ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– совместный труд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060848"/>
            <a:ext cx="5022061" cy="3767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4428</TotalTime>
  <Words>283</Words>
  <Application>Microsoft Office PowerPoint</Application>
  <PresentationFormat>Экран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Презентация PowerPoint</vt:lpstr>
      <vt:lpstr>      </vt:lpstr>
      <vt:lpstr>      </vt:lpstr>
      <vt:lpstr>Презентация PowerPoint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«Безопасность детей в природе»</dc:title>
  <dc:creator>Admin</dc:creator>
  <cp:lastModifiedBy>622</cp:lastModifiedBy>
  <cp:revision>319</cp:revision>
  <dcterms:created xsi:type="dcterms:W3CDTF">2013-02-11T06:35:30Z</dcterms:created>
  <dcterms:modified xsi:type="dcterms:W3CDTF">2015-02-09T17:46:20Z</dcterms:modified>
</cp:coreProperties>
</file>