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8" r:id="rId6"/>
    <p:sldId id="269" r:id="rId7"/>
    <p:sldId id="270" r:id="rId8"/>
    <p:sldId id="271" r:id="rId9"/>
    <p:sldId id="264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7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00"/>
    <a:srgbClr val="FF9900"/>
    <a:srgbClr val="CC00FF"/>
    <a:srgbClr val="003300"/>
    <a:srgbClr val="00FF99"/>
    <a:srgbClr val="9BFFEC"/>
    <a:srgbClr val="DDFFDD"/>
    <a:srgbClr val="C1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94" y="6500834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  <p:pic>
        <p:nvPicPr>
          <p:cNvPr id="7" name="Рисунок 6" descr="a_e2d893b5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2"/>
            <a:ext cx="1428760" cy="1896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B8EA-3941-4639-84A5-B29E2D3A5D2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1263974281_6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8585" y="5357826"/>
            <a:ext cx="1521067" cy="1123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27_p18_27676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1853" y="2993577"/>
            <a:ext cx="4477599" cy="1943109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1761696" y="500042"/>
            <a:ext cx="5857916" cy="2607510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90353" y="1070209"/>
            <a:ext cx="5400600" cy="1353201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у детей коммуникативных способностей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84704" y="5050661"/>
            <a:ext cx="5112568" cy="13607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Автор презентации –                       </a:t>
            </a:r>
            <a:r>
              <a:rPr lang="ru-RU" sz="2400" b="1" dirty="0" smtClean="0"/>
              <a:t>Пархоменко Жанна Владимировна</a:t>
            </a:r>
            <a:r>
              <a:rPr lang="ru-RU" sz="2400" dirty="0" smtClean="0"/>
              <a:t>,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читель- логопед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3768" y="510026"/>
            <a:ext cx="4176464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663788" y="554595"/>
            <a:ext cx="3816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«Задом наперед»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40768"/>
            <a:ext cx="74531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Педагог подбирает пары картинок: гнездо с яйцом- птица; гриб маленький – гриб большой; бабушка вяжет носки- носки связаны; игрушки разбросаны по комнате – в комнате порядок; у девочки воздушный шар – девочка без шара. Педагог раскладывает картинки по порядку и рассказывает первую историю: «В гнездышке лежало яйцо. Из него вылупился птенчик. Птенчик вырос и научился летать». Детям предлагают рассказать историю по этим картинкам, но начиная со второй из пары.</a:t>
            </a:r>
          </a:p>
        </p:txBody>
      </p:sp>
    </p:spTree>
    <p:extLst>
      <p:ext uri="{BB962C8B-B14F-4D97-AF65-F5344CB8AC3E}">
        <p14:creationId xmlns:p14="http://schemas.microsoft.com/office/powerpoint/2010/main" val="38604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5736" y="554595"/>
            <a:ext cx="4680520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195736" y="599164"/>
            <a:ext cx="44284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«Хорошо - плохо»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72816"/>
            <a:ext cx="7453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Дети делятся на две команды. Задача первой – объяснить, почему весна или любое другое время года – это хорошо; задача второй – противоречить первой команде и объяснить, почему это плохо.</a:t>
            </a:r>
          </a:p>
          <a:p>
            <a:r>
              <a:rPr lang="ru-RU" sz="2400" b="1" dirty="0" smtClean="0">
                <a:ln/>
                <a:solidFill>
                  <a:schemeClr val="accent4"/>
                </a:solidFill>
              </a:rPr>
              <a:t> Затем команды меняются ролями.</a:t>
            </a:r>
          </a:p>
        </p:txBody>
      </p:sp>
    </p:spTree>
    <p:extLst>
      <p:ext uri="{BB962C8B-B14F-4D97-AF65-F5344CB8AC3E}">
        <p14:creationId xmlns:p14="http://schemas.microsoft.com/office/powerpoint/2010/main" val="37694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5736" y="585537"/>
            <a:ext cx="5040560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195736" y="599164"/>
            <a:ext cx="5040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«Почему? А потому!»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72816"/>
            <a:ext cx="7453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Сначала взрослый, затем сами дети задают «каверзные» вопросы: «Почему кошка часто умывается?»; «Может слон жить без хобота?» И т.п. За самый доказательный и правдоподобный ответ ребенок получает фишку.</a:t>
            </a:r>
          </a:p>
        </p:txBody>
      </p:sp>
      <p:pic>
        <p:nvPicPr>
          <p:cNvPr id="7170" name="Picture 2" descr="http://www.silva-cat.ru/wp-content/uploads/i_0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2667" r="1" b="2472"/>
          <a:stretch/>
        </p:blipFill>
        <p:spPr bwMode="auto">
          <a:xfrm>
            <a:off x="6588224" y="3861048"/>
            <a:ext cx="1883693" cy="2625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617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9672" y="552332"/>
            <a:ext cx="6264696" cy="1071003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1420546" y="552333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Развиваем способность аргументировать свою точку зрения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86619" y="1928958"/>
            <a:ext cx="5275691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005058" y="1971640"/>
            <a:ext cx="5455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«Что было бы, если бы…»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908205"/>
            <a:ext cx="69776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0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000" b="1" dirty="0" smtClean="0">
                <a:ln/>
                <a:solidFill>
                  <a:schemeClr val="accent4"/>
                </a:solidFill>
              </a:rPr>
              <a:t>К детям приходит Фея с волшебной палочкой (игрушка) и говорит, что может превратить их в того,  кого они пожелают, но они должны обосновать свой выбор.</a:t>
            </a:r>
          </a:p>
          <a:p>
            <a:r>
              <a:rPr lang="ru-RU" sz="2000" b="1" dirty="0" smtClean="0">
                <a:ln/>
                <a:solidFill>
                  <a:schemeClr val="accent4"/>
                </a:solidFill>
              </a:rPr>
              <a:t>Вариант. «Если бы я был художником, то нарисовал бы…»;</a:t>
            </a:r>
            <a:endParaRPr lang="ru-RU" sz="2000" dirty="0"/>
          </a:p>
        </p:txBody>
      </p:sp>
      <p:pic>
        <p:nvPicPr>
          <p:cNvPr id="10242" name="Picture 2" descr="https://encrypted-tbn1.gstatic.com/images?q=tbn:ANd9GcQOot2Wz_8XnONoUfBSvjjwuCgSmZPT9v-SuOwuV0risJVgbezG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24112"/>
            <a:ext cx="1858216" cy="1969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1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5736" y="554595"/>
            <a:ext cx="5472608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195736" y="599164"/>
            <a:ext cx="54726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«Бывает- не бывает»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72816"/>
            <a:ext cx="74531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Педагог подбирает предметные картинки, вызывает двух детей: первый ребенок берет картинку и придумывает небылицу.(Крокодил летает.) Второй должен доказать, что так быть не может. (Крокодил не летает, у него нет крыльев.) Первый доказывает, что может, но при определенных условиях, и называет их. («Нет, летает: его везут в самолете».)</a:t>
            </a:r>
          </a:p>
        </p:txBody>
      </p:sp>
      <p:pic>
        <p:nvPicPr>
          <p:cNvPr id="11266" name="Picture 2" descr="http://pdalife.ru/userfiles/screens/2/1067/s_jet-croc-ba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t="10802" r="11869" b="13599"/>
          <a:stretch/>
        </p:blipFill>
        <p:spPr bwMode="auto">
          <a:xfrm>
            <a:off x="5793975" y="5085184"/>
            <a:ext cx="2592288" cy="1368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2801" y="429276"/>
            <a:ext cx="5747968" cy="954107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1799691" y="429276"/>
            <a:ext cx="5849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Развиваем умение излагать                свои мысли точно и лаконично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61964" y="1613487"/>
            <a:ext cx="4249641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632982" y="1613487"/>
            <a:ext cx="39076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«Художник слова»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563671"/>
            <a:ext cx="697763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0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Дети (по очереди) задумывают кого – то из группы и начинают рисовать его словесный портрет, не называя имени этого человека. Предварительно можно предложить детям упражнение на ассоциативное восприятие:                           «На какое животное похож?                                                                                                                       На какой предмет мебели?». И т.д.</a:t>
            </a:r>
            <a:endParaRPr lang="ru-RU" sz="2400" dirty="0"/>
          </a:p>
        </p:txBody>
      </p:sp>
      <p:pic>
        <p:nvPicPr>
          <p:cNvPr id="12290" name="Picture 2" descr="https://encrypted-tbn2.gstatic.com/images?q=tbn:ANd9GcT8ppEKgGCImG2Jddn1deDgA7zO1j9yBfOOkrrtqiUr_v9eMaX6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5463" y="4491123"/>
            <a:ext cx="1707547" cy="2022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05983" y="554595"/>
            <a:ext cx="3240360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186003" y="577333"/>
            <a:ext cx="28803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«Магазин»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72816"/>
            <a:ext cx="74531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Один ребенок – «продавец», остальные дети – «покупатели». На прилавке «магазина» разложены различные предметы. Покупатель не показывает предмет, который хочет купить, а описывает его или рассказывает, для чего он может пригодиться, что из него можно сделать.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Продавец должен понять, какой именно товар нужен покупателю.</a:t>
            </a:r>
          </a:p>
        </p:txBody>
      </p:sp>
      <p:pic>
        <p:nvPicPr>
          <p:cNvPr id="14338" name="Picture 2" descr="https://encrypted-tbn0.gstatic.com/images?q=tbn:ANd9GcQkCmDixnbGMwzt3D9cOHq7UPXwKZJID7DUeq1VOUX43kO_mY5Q5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73" y="4723867"/>
            <a:ext cx="1952742" cy="19268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74422" y="664804"/>
            <a:ext cx="3503481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874422" y="664804"/>
            <a:ext cx="35034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«Библиотека»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628800"/>
            <a:ext cx="74531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Дети выбирают двух-трех библиотекарей и делятся на две-три группы (каждую группу «обслуживает» один библиотекарь). Ребенок пересказывает содержание нужной ему книги, но не показывает её. Библиотекарь по описанию должен догадаться, о какой книге идет речь, и выдать её ребенку.</a:t>
            </a:r>
          </a:p>
        </p:txBody>
      </p:sp>
      <p:pic>
        <p:nvPicPr>
          <p:cNvPr id="13314" name="Picture 2" descr="http://2.bp.blogspot.com/-m_k-98snXUM/T-GMtXXG3qI/AAAAAAAAABE/BP2NqGVLUlw/s1600/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2132856" cy="213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55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27784" y="510026"/>
            <a:ext cx="4320480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915816" y="554595"/>
            <a:ext cx="37444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«Знакомство»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628800"/>
            <a:ext cx="74531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Выбирается ребенок, который берет одну предметную картинку и, не показывая другим, несколько секунд рассматривает её. Затем картинку убирают, и ребенок должен точно(без искажений) описать изображение, начиная со слов: «Я хочу вас познакомить с моим лучшим другом…».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306456"/>
            <a:ext cx="2379981" cy="2246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62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543104"/>
            <a:ext cx="7056784" cy="1157703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971600" y="429457"/>
            <a:ext cx="6641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Игровые упражнения, направленные на поддержание интереса к общению с окружающими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492896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b="1" dirty="0">
                <a:ln/>
                <a:solidFill>
                  <a:schemeClr val="accent4"/>
                </a:solidFill>
              </a:rPr>
              <a:t>      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>Взрослый раскладывает перед ребенком по вертикали все карточки, на которых изображен один и тот же персонаж в разных настроениях. Ребенок должен разложить остальные карточки соответственно настроению персонажа, т.е. рядом с веселой кошкой положить веселого попугая, мышку и т.д., причем по горизонтали должны быть расположены разные персонажи с одинаковым настроением, а вертикальные колонки должны составлять карточки с одним и тем же персонажем. После того как раскладка пасьянса закончена, попросите ребенка назвать вам те настроения, которые имеют персонажи в горизонтальных рядах.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00382" y="1824439"/>
            <a:ext cx="3384376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2420362" y="1824439"/>
            <a:ext cx="37444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</a:t>
            </a:r>
            <a:r>
              <a:rPr lang="ru-RU" sz="3500" b="1" i="1" dirty="0" smtClean="0">
                <a:solidFill>
                  <a:srgbClr val="002060"/>
                </a:solidFill>
              </a:rPr>
              <a:t>Пасьянс</a:t>
            </a:r>
            <a:r>
              <a:rPr lang="ru-RU" sz="3500" b="1" i="1" dirty="0" smtClean="0">
                <a:solidFill>
                  <a:srgbClr val="002060"/>
                </a:solidFill>
              </a:rPr>
              <a:t>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43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633663"/>
            <a:ext cx="5400600" cy="92466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015716" y="775193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Коммуникативные игры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72816"/>
            <a:ext cx="7416824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Задачи: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</a:t>
            </a:r>
            <a:r>
              <a:rPr lang="ru-RU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азвивать умение понимать друг друга, вникать в суть полученной информации;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развивать умение работать с информацией через установление логических и причинно-следственных связей, а также умозаключений;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</a:t>
            </a:r>
            <a:r>
              <a:rPr lang="ru-RU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азвивать способность аргументировать свою точку зрения, свои высказывания.</a:t>
            </a:r>
            <a:endParaRPr lang="ru-RU" sz="2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6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548680"/>
            <a:ext cx="4248472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424215" y="548680"/>
            <a:ext cx="35034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«Кто быстрей»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2754" y="1700808"/>
            <a:ext cx="67956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В игре участвует от 2 до 6 детей. Педагог раздает каждому из них по 6 карточек с одним и тем же персонажем в разных настроениях.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Педагог называет какое-то настроение, а дети должны как можно быстрее положить на стол ту карточку, на которой оно изображено.</a:t>
            </a:r>
          </a:p>
          <a:p>
            <a:r>
              <a:rPr lang="ru-RU" sz="2400" b="1" dirty="0" smtClean="0">
                <a:ln/>
                <a:solidFill>
                  <a:schemeClr val="accent4"/>
                </a:solidFill>
              </a:rPr>
              <a:t>  Выигрывает тот, кто даст больше правильных ответов и сделает это быстрее других.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693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20688"/>
            <a:ext cx="6269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Спасибо за внимание</a:t>
            </a:r>
            <a:endParaRPr lang="ru-RU" sz="4800" dirty="0"/>
          </a:p>
        </p:txBody>
      </p:sp>
      <p:pic>
        <p:nvPicPr>
          <p:cNvPr id="3" name="Picture 2" descr="http://anyamashka.ru/_ph/33/2/315288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048672" cy="43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26355" y="1487284"/>
            <a:ext cx="3672408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626355" y="1502375"/>
            <a:ext cx="36724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«Через стекло»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7604" y="2334647"/>
            <a:ext cx="691276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000" b="1" dirty="0">
                <a:ln/>
                <a:solidFill>
                  <a:schemeClr val="accent4"/>
                </a:solidFill>
              </a:rPr>
              <a:t> </a:t>
            </a:r>
            <a:r>
              <a:rPr lang="ru-RU" sz="2000" b="1" dirty="0" smtClean="0">
                <a:ln/>
                <a:solidFill>
                  <a:schemeClr val="accent4"/>
                </a:solidFill>
              </a:rPr>
              <a:t>     </a:t>
            </a:r>
            <a:r>
              <a:rPr lang="ru-RU" sz="2000" b="1" cap="none" spc="0" dirty="0" smtClean="0">
                <a:ln/>
                <a:solidFill>
                  <a:schemeClr val="accent4"/>
                </a:solidFill>
                <a:effectLst/>
              </a:rPr>
              <a:t>Двум детям предлагают передать друг другу  какую-либо информацию жестами, представив, что один из них находится в поезде, а другой – на перроне, т.е. они отделены друг от друга стеклом, через которое не проникают звуки. </a:t>
            </a:r>
          </a:p>
          <a:p>
            <a:pPr algn="ctr"/>
            <a:r>
              <a:rPr lang="ru-RU" sz="2000" b="1" dirty="0">
                <a:ln/>
                <a:solidFill>
                  <a:schemeClr val="accent4"/>
                </a:solidFill>
              </a:rPr>
              <a:t> </a:t>
            </a:r>
            <a:r>
              <a:rPr lang="ru-RU" sz="2000" b="1" dirty="0" smtClean="0">
                <a:ln/>
                <a:solidFill>
                  <a:schemeClr val="accent4"/>
                </a:solidFill>
              </a:rPr>
              <a:t>     Возможные темы сообщений для передачи:                                   «Я тебе позвоню, когда приеду»,                                                                 «Напиши мне письмо» и др.</a:t>
            </a:r>
          </a:p>
          <a:p>
            <a:r>
              <a:rPr lang="ru-RU" sz="2000" b="1" cap="none" spc="0" dirty="0" smtClean="0">
                <a:ln/>
                <a:solidFill>
                  <a:schemeClr val="accent4"/>
                </a:solidFill>
                <a:effectLst/>
              </a:rPr>
              <a:t>     После игры желательно обсудить, насколько правильно дети поняли друг друга, легко ли им было это сделать.</a:t>
            </a:r>
            <a:endParaRPr lang="ru-RU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68208" y="429848"/>
            <a:ext cx="6192688" cy="92466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568208" y="42984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Развиваем умение понимать друг друга, вникать в суть получаемой информации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6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752" y="633663"/>
            <a:ext cx="4824536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627784" y="678232"/>
            <a:ext cx="4248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«Магазин игрушек»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84784"/>
            <a:ext cx="77411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Дети делятся на две группы- «покупатели» и «игрушки». Последние загадывают, какой игрушкой каждый из них будет, и  принимают позы, характерные для них.  Покупатели подходят к ним и спрашивают: что это за игрушки? Каждая игрушка, услышав вопрос, начинает двигаться, совершая характерные  для нее действия. Покупатель должен                                                               догадаться , какую игрушку ему                                               показывают.</a:t>
            </a:r>
            <a:endParaRPr lang="ru-RU" sz="2400" dirty="0"/>
          </a:p>
        </p:txBody>
      </p:sp>
      <p:pic>
        <p:nvPicPr>
          <p:cNvPr id="1030" name="Picture 6" descr="http://multi-recursos.com/wp-content/uploads/2012/09/Mix-de-juguetes-en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67909"/>
            <a:ext cx="2700613" cy="2267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13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752" y="554595"/>
            <a:ext cx="4824536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573935" y="599164"/>
            <a:ext cx="4248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«Пойми меня»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3691" y="1700808"/>
            <a:ext cx="7453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Одному ребенку на ухо сообщают задание. Он должен без слов (жестами, пантомимикой) передать это сообщение другому ребенку. Задания могут быть , </a:t>
            </a:r>
            <a:r>
              <a:rPr lang="ru-RU" sz="2400" b="1" dirty="0">
                <a:ln/>
                <a:solidFill>
                  <a:schemeClr val="accent4"/>
                </a:solidFill>
              </a:rPr>
              <a:t>н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апример, такими: открыть дверь, подойти и посмотреть в окно, поставить два стула рядом и др.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980" y="4149080"/>
            <a:ext cx="3248853" cy="2300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9892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752" y="554595"/>
            <a:ext cx="4824536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573935" y="599164"/>
            <a:ext cx="4248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«Вечер загадок»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40768"/>
            <a:ext cx="74531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Начинать целесообразней с внешних признаков окружающих предметов, например: «Большой, круглый, полосатый». (Арбуз) Затем можно добавить функциональные признаки: «Шумит, ворчит, глотает, всё дома очищает». (Пылесос) После этого можно предложить «образные» загадки типа                       «Крашено коромысло через реку повисло». (Радуга)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453849"/>
            <a:ext cx="2556598" cy="2010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12665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554595"/>
            <a:ext cx="5976664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475656" y="599164"/>
            <a:ext cx="63367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«Путешествие Буратино»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40768"/>
            <a:ext cx="74531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000" b="1" dirty="0" smtClean="0">
                <a:ln/>
                <a:solidFill>
                  <a:schemeClr val="accent4"/>
                </a:solidFill>
              </a:rPr>
              <a:t>Детям показывают Буратино (кукла) и говорят, что  он –заядлый путешественник и сейчас расскажет о том, где был и что видел, а дети стараются отгадать , в каких помещениях детского сада он побывал и когда (зимой, летом; утром или вечером) это было. Итак Буратино был там, где дети засучивают рукава, намыливают руки, вытираются; расстегивают пуговицы, снимают одежду, складывают её , расстилают постель, успокаиваются, отдыхают, спят; пляшут,                                                             поют, слушают, кружатся, кланяются.                                                                 Был  Буратино в детском саду тогда, когда                                                             дети приходят, здороваются, заходят в группу;                                    купаются, загорают, ходят босиком, собирают                                                         ягоды; катаются на лыжах, лепят снежных баб.</a:t>
            </a:r>
            <a:endParaRPr lang="ru-RU" sz="2000" dirty="0"/>
          </a:p>
        </p:txBody>
      </p:sp>
      <p:pic>
        <p:nvPicPr>
          <p:cNvPr id="4098" name="Picture 2" descr="http://cdn.bolshoyvopros.ru/files/users/images/c3/36/c336f57944d108ffa426d9aada1157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22" y="4005064"/>
            <a:ext cx="1866120" cy="2455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55933" y="510026"/>
            <a:ext cx="4284475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555933" y="554595"/>
            <a:ext cx="4284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«Угадай и нарисуй»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40768"/>
            <a:ext cx="74531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4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Приходит </a:t>
            </a:r>
            <a:r>
              <a:rPr lang="ru-RU" sz="2400" b="1" dirty="0" err="1" smtClean="0">
                <a:ln/>
                <a:solidFill>
                  <a:schemeClr val="accent4"/>
                </a:solidFill>
              </a:rPr>
              <a:t>Карлсон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 (кукла) с чудесным мешочком. В нем лежат разные интересные предметы, про которые он будет загадывать загадки. Дети должны отгадать их и отгадки нарисовать.</a:t>
            </a:r>
          </a:p>
          <a:p>
            <a:r>
              <a:rPr lang="ru-RU" sz="2400" b="1" dirty="0" smtClean="0">
                <a:ln/>
                <a:solidFill>
                  <a:schemeClr val="accent4"/>
                </a:solidFill>
              </a:rPr>
              <a:t>  Примечание. Можно предлагать детям сразу от одной до пяти загадок на одну тему.</a:t>
            </a:r>
            <a:endParaRPr lang="ru-RU" sz="2400" dirty="0"/>
          </a:p>
        </p:txBody>
      </p:sp>
      <p:pic>
        <p:nvPicPr>
          <p:cNvPr id="5122" name="Picture 2" descr="https://encrypted-tbn0.gstatic.com/images?q=tbn:ANd9GcSorDiNyqSx2eJeGO6PIg_1-20W9hVsTbPJ7gz-1eh6-BBeLx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14398"/>
            <a:ext cx="3072755" cy="2537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20546" y="535085"/>
            <a:ext cx="6607838" cy="152576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1420546" y="543963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Развиваем умение устанавливать логические, причинно-следственные связи, делать умозаключения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86619" y="2342421"/>
            <a:ext cx="5275691" cy="72008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086619" y="2342421"/>
            <a:ext cx="5455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2060"/>
                </a:solidFill>
              </a:rPr>
              <a:t>«Я бросаю тебе мяч»</a:t>
            </a:r>
            <a:endParaRPr lang="ru-RU" sz="35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6684" y="3187068"/>
            <a:ext cx="67385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/>
                <a:solidFill>
                  <a:srgbClr val="005C00"/>
                </a:solidFill>
              </a:rPr>
              <a:t>Описание упражнения</a:t>
            </a:r>
          </a:p>
          <a:p>
            <a:r>
              <a:rPr lang="ru-RU" sz="2000" b="1" dirty="0">
                <a:ln/>
                <a:solidFill>
                  <a:schemeClr val="accent4"/>
                </a:solidFill>
              </a:rPr>
              <a:t>      </a:t>
            </a:r>
            <a:r>
              <a:rPr lang="ru-RU" sz="2000" b="1" dirty="0" smtClean="0">
                <a:ln/>
                <a:solidFill>
                  <a:schemeClr val="accent4"/>
                </a:solidFill>
              </a:rPr>
              <a:t>Дети становятся в круг и перебрасывают друг другу мяч, называя по имени того, кому бросают, и говорят: «Я бросаю тебе конфетку (цветок, котика и т.д.)»  Тот, кому бросили мяч, ловит его и отвечает примерно так: «Спасибо, ты знаешь, что я люблю сладкое (люблю играть с котенком, люблю смотреть на цветы и т.д.)»</a:t>
            </a:r>
            <a:endParaRPr lang="ru-RU" sz="2000" dirty="0"/>
          </a:p>
        </p:txBody>
      </p:sp>
      <p:pic>
        <p:nvPicPr>
          <p:cNvPr id="6146" name="Picture 2" descr="https://encrypted-tbn3.gstatic.com/images?q=tbn:ANd9GcTXQhAg6vNE-QsSC6ib747wjTq_SjNjcmvQ3unKJUSNgjvmas9m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00699"/>
            <a:ext cx="1584176" cy="1591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6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1363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Тема Office</vt:lpstr>
      <vt:lpstr>Развитие у детей коммуникативных способностей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</dc:title>
  <dc:creator>Коровина</dc:creator>
  <cp:keywords>буквы, слова, чтение</cp:keywords>
  <cp:lastModifiedBy>Кисуля</cp:lastModifiedBy>
  <cp:revision>43</cp:revision>
  <dcterms:created xsi:type="dcterms:W3CDTF">2012-08-25T10:00:02Z</dcterms:created>
  <dcterms:modified xsi:type="dcterms:W3CDTF">2013-12-17T03:05:12Z</dcterms:modified>
</cp:coreProperties>
</file>