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43998" cy="4714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 </a:t>
            </a:r>
            <a:br>
              <a:rPr lang="ru-RU" sz="6000" dirty="0" smtClean="0"/>
            </a:br>
            <a:r>
              <a:rPr lang="ru-RU" sz="6000" dirty="0" smtClean="0"/>
              <a:t> </a:t>
            </a:r>
            <a:br>
              <a:rPr lang="ru-RU" sz="6000" dirty="0" smtClean="0"/>
            </a:br>
            <a:r>
              <a:rPr lang="ru-RU" sz="6000" dirty="0" smtClean="0"/>
              <a:t> </a:t>
            </a:r>
            <a:br>
              <a:rPr lang="ru-RU" sz="6000" dirty="0" smtClean="0"/>
            </a:br>
            <a:r>
              <a:rPr lang="ru-RU" sz="6000" dirty="0" smtClean="0"/>
              <a:t> </a:t>
            </a:r>
            <a:br>
              <a:rPr lang="ru-RU" sz="6000" dirty="0" smtClean="0"/>
            </a:br>
            <a:r>
              <a:rPr lang="ru-RU" sz="6000" dirty="0" smtClean="0"/>
              <a:t> </a:t>
            </a:r>
            <a:br>
              <a:rPr lang="ru-RU" sz="6000" dirty="0" smtClean="0"/>
            </a:br>
            <a:r>
              <a:rPr lang="ru-RU" sz="6000" dirty="0" smtClean="0"/>
              <a:t> </a:t>
            </a:r>
            <a:br>
              <a:rPr lang="ru-RU" sz="6000" dirty="0" smtClean="0"/>
            </a:br>
            <a:r>
              <a:rPr lang="ru-RU" sz="6000" dirty="0" smtClean="0"/>
              <a:t> </a:t>
            </a:r>
            <a:br>
              <a:rPr lang="ru-RU" sz="6000" dirty="0" smtClean="0"/>
            </a:br>
            <a:r>
              <a:rPr lang="ru-RU" sz="6000" dirty="0" smtClean="0"/>
              <a:t> </a:t>
            </a:r>
            <a:br>
              <a:rPr lang="ru-RU" sz="6000" dirty="0" smtClean="0"/>
            </a:br>
            <a:r>
              <a:rPr lang="ru-RU" sz="6000" dirty="0" smtClean="0"/>
              <a:t> </a:t>
            </a:r>
            <a:br>
              <a:rPr lang="ru-RU" sz="6000" dirty="0" smtClean="0"/>
            </a:br>
            <a:r>
              <a:rPr lang="ru-RU" sz="6000" dirty="0" smtClean="0"/>
              <a:t> </a:t>
            </a:r>
            <a:br>
              <a:rPr lang="ru-RU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                                                                          </a:t>
            </a:r>
            <a:br>
              <a:rPr lang="ru-RU" sz="60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29"/>
            <a:ext cx="8715436" cy="471490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600" dirty="0" smtClean="0"/>
              <a:t>Муниципальное автономное дошкольное образовательное учреждение</a:t>
            </a:r>
            <a:br>
              <a:rPr lang="ru-RU" sz="2600" dirty="0" smtClean="0"/>
            </a:br>
            <a:r>
              <a:rPr lang="ru-RU" sz="2600" dirty="0" smtClean="0"/>
              <a:t>детский сад комбинированного вида №8 «Берёзка»</a:t>
            </a:r>
            <a:br>
              <a:rPr lang="ru-RU" sz="2600" dirty="0" smtClean="0"/>
            </a:br>
            <a:r>
              <a:rPr lang="ru-RU" sz="2600" dirty="0" smtClean="0"/>
              <a:t>Ступинского муниципального района.</a:t>
            </a:r>
            <a:br>
              <a:rPr lang="ru-RU" sz="2600" dirty="0" smtClean="0"/>
            </a:br>
            <a:r>
              <a:rPr lang="ru-RU" sz="2600" dirty="0" smtClean="0"/>
              <a:t> </a:t>
            </a:r>
            <a:endParaRPr lang="en-US" sz="2600" dirty="0" smtClean="0"/>
          </a:p>
          <a:p>
            <a:pPr algn="ctr"/>
            <a:r>
              <a:rPr lang="ru-RU" sz="3200" dirty="0" smtClean="0"/>
              <a:t>Практико-значим</a:t>
            </a:r>
            <a:r>
              <a:rPr lang="ru-RU" sz="3200" dirty="0" smtClean="0"/>
              <a:t>ая</a:t>
            </a:r>
            <a:r>
              <a:rPr lang="ru-RU" sz="3200" dirty="0" smtClean="0"/>
              <a:t> работа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</a:p>
          <a:p>
            <a:pPr algn="ctr"/>
            <a:r>
              <a:rPr lang="ru-RU" sz="3500" dirty="0" smtClean="0"/>
              <a:t>Тема: «Формирование представлений об особенностях природы у детей 5-6 лет средствами экскурсий»</a:t>
            </a:r>
          </a:p>
          <a:p>
            <a:pPr algn="ctr"/>
            <a:r>
              <a:rPr lang="ru-RU" sz="2000" dirty="0" smtClean="0"/>
              <a:t> </a:t>
            </a:r>
          </a:p>
          <a:p>
            <a:endParaRPr lang="ru-RU" sz="2600" dirty="0" smtClean="0"/>
          </a:p>
          <a:p>
            <a:r>
              <a:rPr lang="ru-RU" sz="2600" dirty="0" smtClean="0"/>
              <a:t>Выполнила: </a:t>
            </a:r>
            <a:r>
              <a:rPr lang="ru-RU" sz="2600" dirty="0" err="1" smtClean="0"/>
              <a:t>Чумичева</a:t>
            </a:r>
            <a:r>
              <a:rPr lang="ru-RU" sz="2600" dirty="0" smtClean="0"/>
              <a:t> Т.Д.</a:t>
            </a:r>
          </a:p>
          <a:p>
            <a:pPr algn="ctr"/>
            <a:endParaRPr lang="ru-RU" sz="2600" dirty="0" smtClean="0"/>
          </a:p>
          <a:p>
            <a:pPr algn="ctr"/>
            <a:r>
              <a:rPr lang="ru-RU" sz="2600" dirty="0" smtClean="0"/>
              <a:t>Ступино 2014г.</a:t>
            </a:r>
          </a:p>
          <a:p>
            <a:pPr algn="ctr"/>
            <a:endParaRPr lang="ru-RU" sz="1400" dirty="0" smtClean="0"/>
          </a:p>
          <a:p>
            <a:pPr algn="ctr"/>
            <a:endParaRPr lang="en-US" sz="2400" dirty="0" smtClean="0"/>
          </a:p>
          <a:p>
            <a:pPr algn="ctr"/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  Многогранный мир природы пробуждает у дошкольников интерес, вызывает удивление. </a:t>
            </a:r>
          </a:p>
          <a:p>
            <a:r>
              <a:rPr lang="ru-RU" dirty="0" smtClean="0"/>
              <a:t>    </a:t>
            </a:r>
          </a:p>
          <a:p>
            <a:r>
              <a:rPr lang="ru-RU" dirty="0" smtClean="0"/>
              <a:t>  «Искреннее изумление перед открывшейся тайной природы, — отмечает B. А. Сухомлинский, — могучий толчок для стремительного потока мысли» </a:t>
            </a:r>
          </a:p>
          <a:p>
            <a:r>
              <a:rPr lang="ru-RU" dirty="0" smtClean="0"/>
              <a:t>   </a:t>
            </a:r>
          </a:p>
          <a:p>
            <a:r>
              <a:rPr lang="ru-RU" dirty="0" smtClean="0"/>
              <a:t>   Пытливость ребенка, его любознательность помогают ему ориентироваться в окружающем мире, обнаруживать имеющиеся связи и зависимости.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Заключение: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35719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Спасибо за внимание</a:t>
            </a:r>
            <a:endParaRPr lang="ru-RU" sz="8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/>
          <a:lstStyle/>
          <a:p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   Природа представляет все необходимое для нашего существования: и воздух, и воду, и пищу, и одежду, и кров, и многое другое.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Но вместе с тем природа, как добрая мать, выступает перед нами еще в одной роли, которую часто недооценивают: она – наша учительница и воспитательница. Она влияет на наше духовное развитие.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u="sng" dirty="0" smtClean="0">
                <a:effectLst/>
              </a:rPr>
              <a:t>Первая глава</a:t>
            </a:r>
            <a:r>
              <a:rPr lang="ru-RU" sz="3200" dirty="0" smtClean="0">
                <a:effectLst/>
              </a:rPr>
              <a:t>: </a:t>
            </a:r>
            <a:r>
              <a:rPr lang="ru-RU" sz="3200" u="sng" dirty="0" smtClean="0">
                <a:effectLst/>
              </a:rPr>
              <a:t>Теоретические основы формирования  представлений об особенностях природы</a:t>
            </a:r>
            <a:endParaRPr lang="ru-RU" sz="3200" u="sng" dirty="0">
              <a:effectLst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81328"/>
            <a:ext cx="8572560" cy="4948068"/>
          </a:xfrm>
        </p:spPr>
        <p:txBody>
          <a:bodyPr>
            <a:noAutofit/>
          </a:bodyPr>
          <a:lstStyle/>
          <a:p>
            <a:r>
              <a:rPr lang="ru-RU" sz="1600" dirty="0" smtClean="0"/>
              <a:t>Все выдающиеся мыслители и педагоги прошлого придавали  большое значение природе как средству воспитания детей: Я.А. Коменский видел в природе источник знаний, средство для развития ума, чувств и воли. К.Д. Ушинский был за то, чтобы "вести детей в природу", чтобы сообщать им все доступное и полезное для их умственного и словесного развития.</a:t>
            </a:r>
          </a:p>
          <a:p>
            <a:endParaRPr lang="ru-RU" sz="1600" dirty="0" smtClean="0"/>
          </a:p>
          <a:p>
            <a:r>
              <a:rPr lang="ru-RU" sz="1600" dirty="0" smtClean="0"/>
              <a:t>Идея ознакомления дошкольников с природой получила развитие в теории и практике советского дошкольного воспитания в статьях, методических работах (О. Иогансон, А.А. </a:t>
            </a:r>
            <a:r>
              <a:rPr lang="ru-RU" sz="1600" dirty="0" err="1" smtClean="0"/>
              <a:t>Быстров</a:t>
            </a:r>
            <a:r>
              <a:rPr lang="ru-RU" sz="1600" dirty="0" smtClean="0"/>
              <a:t>, Р.М. </a:t>
            </a:r>
            <a:r>
              <a:rPr lang="ru-RU" sz="1600" dirty="0" err="1" smtClean="0"/>
              <a:t>Басс</a:t>
            </a:r>
            <a:r>
              <a:rPr lang="ru-RU" sz="1600" dirty="0" smtClean="0"/>
              <a:t>, А.М. Степанова, Э.И. </a:t>
            </a:r>
            <a:r>
              <a:rPr lang="ru-RU" sz="1600" dirty="0" err="1" smtClean="0"/>
              <a:t>Залкинд</a:t>
            </a:r>
            <a:r>
              <a:rPr lang="ru-RU" sz="1600" dirty="0" smtClean="0"/>
              <a:t>, Е.И. Волкова, Е. </a:t>
            </a:r>
            <a:r>
              <a:rPr lang="ru-RU" sz="1600" dirty="0" err="1" smtClean="0"/>
              <a:t>Геннингс</a:t>
            </a:r>
            <a:r>
              <a:rPr lang="ru-RU" sz="1600" dirty="0" smtClean="0"/>
              <a:t> и др.) Долгое время большим подспорьем для практиков дошкольного воспитания были методические пособия М.В. </a:t>
            </a:r>
            <a:r>
              <a:rPr lang="ru-RU" sz="1600" dirty="0" err="1" smtClean="0"/>
              <a:t>Лучич</a:t>
            </a:r>
            <a:r>
              <a:rPr lang="ru-RU" sz="1600" dirty="0" smtClean="0"/>
              <a:t>, М.М. Марковской, рекомендации З.Д. </a:t>
            </a:r>
            <a:r>
              <a:rPr lang="ru-RU" sz="1600" dirty="0" err="1" smtClean="0"/>
              <a:t>Сизенко</a:t>
            </a:r>
            <a:r>
              <a:rPr lang="ru-RU" sz="1600" dirty="0" smtClean="0"/>
              <a:t>; не одно поколение воспитателей училось по учебнику С.А. Веретенниковой.    </a:t>
            </a:r>
          </a:p>
          <a:p>
            <a:pPr>
              <a:buNone/>
            </a:pPr>
            <a:r>
              <a:rPr lang="ru-RU" sz="1600" dirty="0" smtClean="0"/>
              <a:t>   </a:t>
            </a:r>
          </a:p>
          <a:p>
            <a:pPr>
              <a:buNone/>
            </a:pPr>
            <a:r>
              <a:rPr lang="ru-RU" sz="1600" dirty="0" smtClean="0"/>
              <a:t> В 90-е годы в России было создано значительное количество программ, направленных на экологическое воспитание дошкольников:</a:t>
            </a:r>
            <a:r>
              <a:rPr lang="ru-RU" sz="1600" b="1" dirty="0" smtClean="0"/>
              <a:t> А. Вересова </a:t>
            </a:r>
            <a:r>
              <a:rPr lang="ru-RU" sz="1600" dirty="0" smtClean="0"/>
              <a:t>«Мы земляне», </a:t>
            </a:r>
            <a:r>
              <a:rPr lang="ru-RU" sz="1600" b="1" dirty="0" smtClean="0"/>
              <a:t>Е. Рылеевой </a:t>
            </a:r>
            <a:r>
              <a:rPr lang="ru-RU" sz="1600" dirty="0" smtClean="0"/>
              <a:t>«Открой себя», </a:t>
            </a:r>
            <a:r>
              <a:rPr lang="ru-RU" sz="1600" b="1" dirty="0" smtClean="0"/>
              <a:t>Н.А. Авдеевой и Г.Б. Степановой </a:t>
            </a:r>
            <a:r>
              <a:rPr lang="ru-RU" sz="1600" dirty="0" smtClean="0"/>
              <a:t>"Жизнь вокруг нас", "Паутинка" </a:t>
            </a:r>
            <a:r>
              <a:rPr lang="ru-RU" sz="1600" b="1" dirty="0" smtClean="0"/>
              <a:t>Ж.Л. </a:t>
            </a:r>
            <a:r>
              <a:rPr lang="ru-RU" sz="1600" b="1" dirty="0" err="1" smtClean="0"/>
              <a:t>Васякиной-Новиковой</a:t>
            </a:r>
            <a:r>
              <a:rPr lang="ru-RU" sz="1600" b="1" dirty="0" smtClean="0"/>
              <a:t>, В.И. </a:t>
            </a:r>
            <a:r>
              <a:rPr lang="ru-RU" sz="1600" dirty="0" smtClean="0"/>
              <a:t>и</a:t>
            </a:r>
            <a:r>
              <a:rPr lang="ru-RU" sz="1600" b="1" dirty="0" smtClean="0"/>
              <a:t> С.Г. </a:t>
            </a:r>
            <a:r>
              <a:rPr lang="ru-RU" sz="1600" b="1" dirty="0" err="1" smtClean="0"/>
              <a:t>Ашиковых</a:t>
            </a:r>
            <a:r>
              <a:rPr lang="ru-RU" sz="1600" dirty="0" smtClean="0"/>
              <a:t>  «</a:t>
            </a:r>
            <a:r>
              <a:rPr lang="ru-RU" sz="1600" dirty="0" err="1" smtClean="0"/>
              <a:t>Семицветик</a:t>
            </a:r>
            <a:r>
              <a:rPr lang="ru-RU" sz="1600" dirty="0" smtClean="0"/>
              <a:t>», </a:t>
            </a:r>
            <a:r>
              <a:rPr lang="ru-RU" sz="1600" b="1" dirty="0" smtClean="0"/>
              <a:t>Н.А. Рыжовой</a:t>
            </a:r>
            <a:r>
              <a:rPr lang="ru-RU" sz="1600" dirty="0" smtClean="0"/>
              <a:t>  «Наш дом – природа», </a:t>
            </a:r>
            <a:r>
              <a:rPr lang="ru-RU" sz="1600" b="1" dirty="0" smtClean="0"/>
              <a:t>С. Николаевой "Юный эколог"</a:t>
            </a:r>
            <a:r>
              <a:rPr lang="ru-RU" sz="1600" dirty="0" smtClean="0"/>
              <a:t>, 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ru-RU" sz="2800" b="1" u="sng" dirty="0" smtClean="0"/>
              <a:t>1.1. Формирование </a:t>
            </a:r>
            <a:r>
              <a:rPr lang="ru-RU" sz="2800" b="1" u="sng" dirty="0"/>
              <a:t>представлений об особенностях природы в психолого-педагогической литературе.</a:t>
            </a:r>
            <a:endParaRPr lang="ru-RU" sz="2800" u="sng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786478"/>
          </a:xfrm>
        </p:spPr>
        <p:txBody>
          <a:bodyPr>
            <a:noAutofit/>
          </a:bodyPr>
          <a:lstStyle/>
          <a:p>
            <a:r>
              <a:rPr lang="ru-RU" sz="1400" dirty="0" smtClean="0"/>
              <a:t>В  процессе  ознакомления детей с природой осуществляются образовательные и воспитательные задачи.</a:t>
            </a:r>
          </a:p>
          <a:p>
            <a:r>
              <a:rPr lang="ru-RU" sz="1400" dirty="0" smtClean="0"/>
              <a:t>      Основная задача в умственном воспитании – образование у детей знаний о неживой природе, растениях, животных.</a:t>
            </a:r>
          </a:p>
          <a:p>
            <a:r>
              <a:rPr lang="ru-RU" sz="1400" dirty="0" smtClean="0"/>
              <a:t>      В нравственном развитии особое место занимает воспитание у детей любви к родной природе и бережного отношения к живому. </a:t>
            </a:r>
          </a:p>
          <a:p>
            <a:r>
              <a:rPr lang="ru-RU" sz="1400" dirty="0" smtClean="0"/>
              <a:t>      Природа является одним из основных средств эстетического воспитания детей. Это проявляется в выражении радости, удовольствия, восторга, эстетических оценках и деятельности. </a:t>
            </a:r>
          </a:p>
          <a:p>
            <a:r>
              <a:rPr lang="ru-RU" sz="1400" dirty="0" smtClean="0"/>
              <a:t>      В старшем дошкольном возрасте дети достигают больших успехов в освоении знаний о природе. Они познают не только факты, но и достаточно сложные закономерности, лежащие в основе природных явлений  Старшие дошкольники под руководством взрослого овладевают знаниями о системе частных и общих связей. </a:t>
            </a:r>
          </a:p>
          <a:p>
            <a:r>
              <a:rPr lang="ru-RU" sz="1400" dirty="0" smtClean="0"/>
              <a:t>      Одна из задач воспитателя – способствовать расширению и углублению представлений детей о природе.</a:t>
            </a:r>
            <a:br>
              <a:rPr lang="ru-RU" sz="1400" dirty="0" smtClean="0"/>
            </a:br>
            <a:r>
              <a:rPr lang="ru-RU" sz="1400" dirty="0" smtClean="0"/>
              <a:t>     Вторая задача – развивать у детей соответствующие содержанию знаний познавательные и речевые умения.</a:t>
            </a:r>
            <a:br>
              <a:rPr lang="ru-RU" sz="1400" dirty="0" smtClean="0"/>
            </a:br>
            <a:r>
              <a:rPr lang="ru-RU" sz="1400" dirty="0" smtClean="0"/>
              <a:t>     Третья задача – помочь детям освоить навыки и умения по уходу за животными и растениями и отдельные способы охраны природы.</a:t>
            </a:r>
          </a:p>
          <a:p>
            <a:r>
              <a:rPr lang="ru-RU" sz="1400" dirty="0" smtClean="0"/>
              <a:t>     Для решения задач широко используются наглядные, практические, словесные методы. </a:t>
            </a:r>
            <a:br>
              <a:rPr lang="ru-RU" sz="1400" dirty="0" smtClean="0"/>
            </a:br>
            <a:r>
              <a:rPr lang="ru-RU" sz="1400" dirty="0" smtClean="0"/>
              <a:t>     К наглядным методам относятся наблюдение, рассматривание картин, демонстрация моделей, кинофильмов. </a:t>
            </a:r>
            <a:br>
              <a:rPr lang="ru-RU" sz="1400" dirty="0" smtClean="0"/>
            </a:br>
            <a:r>
              <a:rPr lang="ru-RU" sz="1400" dirty="0" smtClean="0"/>
              <a:t>     Практические методы – это игра, элементарные опыты и моделирование. природы, приводить в систему полученные знания, упражнять дошкольников в применении знаний.</a:t>
            </a:r>
            <a:br>
              <a:rPr lang="ru-RU" sz="1400" dirty="0" smtClean="0"/>
            </a:br>
            <a:r>
              <a:rPr lang="ru-RU" sz="1400" dirty="0" smtClean="0"/>
              <a:t>     Словесные методы – это рассказы воспитателя и детей, чтение художественных произведений о природе, беседы.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700" b="1" u="sng" dirty="0" smtClean="0">
                <a:latin typeface="+mj-lt"/>
              </a:rPr>
              <a:t>1.2. Формирование </a:t>
            </a:r>
            <a:r>
              <a:rPr lang="ru-RU" sz="2700" b="1" u="sng" dirty="0">
                <a:latin typeface="+mj-lt"/>
              </a:rPr>
              <a:t>представлений об особенностях природы у старших дошкольников:</a:t>
            </a:r>
            <a:r>
              <a:rPr lang="ru-RU" sz="1400" dirty="0"/>
              <a:t/>
            </a:r>
            <a:br>
              <a:rPr lang="ru-RU" sz="1400" dirty="0"/>
            </a:b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    </a:t>
            </a:r>
            <a:r>
              <a:rPr lang="ru-RU" sz="2900" dirty="0" smtClean="0"/>
              <a:t>Особая роль в ознакомлении детей с природой принадлежит экскурсиям, которые являются одной из организационных форм обучения в дошкольном учреждении. Они дают возможность в естественной обстановке знакомить детей с природными объектами и явлениями, с сезонными изменениями, с трудом людей, направленным на преобразование окружающей среды. </a:t>
            </a:r>
          </a:p>
          <a:p>
            <a:r>
              <a:rPr lang="ru-RU" sz="2900" dirty="0" smtClean="0"/>
              <a:t>     Исследования ученых убедительно показывают, что на экскурсиях создаются благоприятные условия для всестороннего развития детей. Ознакомление дошкольников с окружающим — первые шаги в познании родного края, родной природы, в воспитании любви к Родине. </a:t>
            </a:r>
          </a:p>
          <a:p>
            <a:r>
              <a:rPr lang="ru-RU" sz="2900" dirty="0" smtClean="0"/>
              <a:t>    На экскурсиях дошкольники получают возможность непосредственно знакомиться со свойствами и качествами предметов, явлений путем наблюдений, в ходе выполнения заданий игрового или практического характера.</a:t>
            </a:r>
          </a:p>
          <a:p>
            <a:r>
              <a:rPr lang="ru-RU" sz="2900" dirty="0" smtClean="0"/>
              <a:t>    Возможность познакомиться с чем-то новым, интересная познавательная и практическая деятельность — все это вызывает у детей радостные переживания, объединяет их, благотворно сказывается на развитии коллективных взаимоотношений, развивает чувство ответственности за порученную работу, требует согласованных с товарищами действий, аккуратности, точности, осторожности.</a:t>
            </a:r>
          </a:p>
          <a:p>
            <a:r>
              <a:rPr lang="ru-RU" sz="2900" dirty="0" smtClean="0"/>
              <a:t>    Одна из главных задач— научить детей видеть и понимать красоту природы, наслаждаться ею, передавать свои впечатления в различных видах художественной деятельности (рисунок, слово, песня и пр.). Например, после посещения парка проводится рисование на тему «Наш парк зимой», после прогулки на луг — предлагается сделать аппликации на тему «Луговые цветы». </a:t>
            </a:r>
          </a:p>
          <a:p>
            <a:r>
              <a:rPr lang="ru-RU" sz="2900" dirty="0" smtClean="0"/>
              <a:t>     Действенная любовь к природе подразумевает участие в ее преобразовании. Дошкольники во время экскурсий трудятся вместе со взрослыми, озеленяя и благоустраивая свой город. При этом складываются благоприятные условия для правильного отношения к труду, природе, для формирования трудолюбия, трудовых навыков.</a:t>
            </a:r>
          </a:p>
          <a:p>
            <a:r>
              <a:rPr lang="ru-RU" sz="2900" dirty="0" smtClean="0"/>
              <a:t>      Благотворно сказываются экскурсии в природу на физическом развитии дошкольников. Систематически проводимые экскурсии в природу благоприятствуют двигательной активности, повышению работоспособности и удовлетворению потребности растущего и развивающегося организма в свежем воздухе, что в свою очередь способствует обогащению крови кислородом, столь необходимым для нормального протекания физиологических  процессов.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700" b="1" u="sng" dirty="0" smtClean="0"/>
              <a:t>1.3. Роль </a:t>
            </a:r>
            <a:r>
              <a:rPr lang="ru-RU" sz="2700" b="1" u="sng" dirty="0"/>
              <a:t>экскурсий в формировании  представлений об особенностях природы: </a:t>
            </a:r>
            <a:r>
              <a:rPr lang="ru-RU" sz="1400" dirty="0"/>
              <a:t/>
            </a:r>
            <a:br>
              <a:rPr lang="ru-RU" sz="1400" dirty="0"/>
            </a:b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  </a:t>
            </a:r>
          </a:p>
          <a:p>
            <a:r>
              <a:rPr lang="ru-RU" dirty="0" smtClean="0"/>
              <a:t>    Диагностика экологического воспитания</a:t>
            </a:r>
            <a:r>
              <a:rPr lang="ru-RU" b="1" dirty="0" smtClean="0"/>
              <a:t>  по «Программе обучения и воспитания в детском саду» под </a:t>
            </a:r>
            <a:r>
              <a:rPr lang="ru-RU" b="1" dirty="0" err="1" smtClean="0"/>
              <a:t>ред</a:t>
            </a:r>
            <a:r>
              <a:rPr lang="ru-RU" b="1" dirty="0" smtClean="0"/>
              <a:t> .</a:t>
            </a:r>
            <a:r>
              <a:rPr lang="ru-RU" dirty="0" smtClean="0"/>
              <a:t> М.А. Васильевой, В.В, Гербовой, Т.С. Комаровой, разработанная Н. Б. </a:t>
            </a:r>
            <a:r>
              <a:rPr lang="ru-RU" dirty="0" err="1" smtClean="0"/>
              <a:t>Вершининой</a:t>
            </a:r>
            <a:r>
              <a:rPr lang="ru-RU" dirty="0" smtClean="0"/>
              <a:t>, проводится по 6 основным направлениям экологического воспитания:</a:t>
            </a:r>
            <a:endParaRPr lang="ru-RU" sz="2800" dirty="0" smtClean="0"/>
          </a:p>
          <a:p>
            <a:r>
              <a:rPr lang="ru-RU" sz="2800" dirty="0" smtClean="0"/>
              <a:t>1.Умение объяснить экологические связи в природе</a:t>
            </a:r>
          </a:p>
          <a:p>
            <a:r>
              <a:rPr lang="ru-RU" sz="2800" dirty="0" smtClean="0"/>
              <a:t>2.Умение ухаживать за растениями в уголке природы</a:t>
            </a:r>
          </a:p>
          <a:p>
            <a:r>
              <a:rPr lang="ru-RU" sz="2800" dirty="0" smtClean="0"/>
              <a:t>3.Знания о жизни на земле, в земле, в воде, в воздухе</a:t>
            </a:r>
          </a:p>
          <a:p>
            <a:r>
              <a:rPr lang="ru-RU" sz="2800" dirty="0" smtClean="0"/>
              <a:t>4.Знания о растительности леса, луга, сада, поля</a:t>
            </a:r>
          </a:p>
          <a:p>
            <a:r>
              <a:rPr lang="ru-RU" sz="2800" dirty="0" smtClean="0"/>
              <a:t>5.Знания о птицах, домашних и диких животных, Красной книги</a:t>
            </a:r>
          </a:p>
          <a:p>
            <a:r>
              <a:rPr lang="ru-RU" sz="2800" dirty="0" smtClean="0"/>
              <a:t>6.Знания о природе родного края</a:t>
            </a:r>
          </a:p>
          <a:p>
            <a:r>
              <a:rPr lang="ru-RU" dirty="0" smtClean="0"/>
              <a:t>. </a:t>
            </a:r>
          </a:p>
          <a:p>
            <a:r>
              <a:rPr lang="ru-RU" dirty="0" smtClean="0"/>
              <a:t>    По каждому направлению проводятся диагностические задания, которые представлены в виде вопросов, игр, упражнений. За ответы на диагностические задания выставляются баллы: 3 балла,2 балла или 1балл. </a:t>
            </a:r>
          </a:p>
          <a:p>
            <a:r>
              <a:rPr lang="ru-RU" dirty="0" smtClean="0"/>
              <a:t>     После проведения диагностических заданий баллы по каждому направлению суммируются и определяется уровень освоения программы по экологическому воспитанию: Низкий, средний или высокий уровень.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Вторая глава: «Практика работы с детьми»</a:t>
            </a:r>
            <a:br>
              <a:rPr lang="ru-RU" sz="2800" dirty="0" smtClean="0"/>
            </a:br>
            <a:r>
              <a:rPr lang="ru-RU" sz="2400" u="sng" dirty="0" smtClean="0">
                <a:effectLst/>
              </a:rPr>
              <a:t>2.1. Диагностика уровня </a:t>
            </a:r>
            <a:r>
              <a:rPr lang="ru-RU" sz="2400" u="sng" dirty="0" err="1" smtClean="0">
                <a:effectLst/>
              </a:rPr>
              <a:t>сформированности</a:t>
            </a:r>
            <a:r>
              <a:rPr lang="ru-RU" sz="2400" u="sng" dirty="0" smtClean="0">
                <a:effectLst/>
              </a:rPr>
              <a:t> представлений об особенностях природы.</a:t>
            </a:r>
            <a:endParaRPr lang="ru-RU" sz="2400" u="sng" dirty="0">
              <a:effectLst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Autofit/>
          </a:bodyPr>
          <a:lstStyle/>
          <a:p>
            <a:r>
              <a:rPr lang="ru-RU" sz="1700" dirty="0" smtClean="0"/>
              <a:t>Осуществлялось наблюдение за ребёнком в различных видах деятельности: игровой, трудовой, образовательной. Изучались творческие работы ребёнка - рисунки, поделки. </a:t>
            </a:r>
          </a:p>
          <a:p>
            <a:r>
              <a:rPr lang="ru-RU" sz="1700" dirty="0" smtClean="0"/>
              <a:t>Все наблюдения были сгруппированы по трём разделам:</a:t>
            </a:r>
          </a:p>
          <a:p>
            <a:r>
              <a:rPr lang="ru-RU" sz="1700" i="1" dirty="0" smtClean="0"/>
              <a:t>1. Представления о природе.</a:t>
            </a:r>
            <a:endParaRPr lang="ru-RU" sz="1700" dirty="0" smtClean="0"/>
          </a:p>
          <a:p>
            <a:r>
              <a:rPr lang="ru-RU" sz="1700" dirty="0" smtClean="0"/>
              <a:t>а) об объектах живой природы; </a:t>
            </a:r>
          </a:p>
          <a:p>
            <a:r>
              <a:rPr lang="ru-RU" sz="1700" dirty="0" smtClean="0"/>
              <a:t>б) об объектах неживой природы. </a:t>
            </a:r>
          </a:p>
          <a:p>
            <a:r>
              <a:rPr lang="ru-RU" sz="1700" dirty="0" smtClean="0"/>
              <a:t>Вывод: У ребёнка сформирован широкий круг представлений об объектах живой и неживой природы.</a:t>
            </a:r>
          </a:p>
          <a:p>
            <a:pPr lvl="0"/>
            <a:r>
              <a:rPr lang="ru-RU" sz="1700" i="1" dirty="0" smtClean="0"/>
              <a:t>2. Отношение к природе.</a:t>
            </a:r>
          </a:p>
          <a:p>
            <a:r>
              <a:rPr lang="ru-RU" sz="1700" dirty="0" smtClean="0"/>
              <a:t>Вывод: ребёнок с удовольствием, по собственной инициативе общается преимущественно со знакомыми, приятными для него животными и растениями.</a:t>
            </a:r>
          </a:p>
          <a:p>
            <a:r>
              <a:rPr lang="ru-RU" sz="1700" i="1" dirty="0" smtClean="0"/>
              <a:t>3. Умение осуществлять деятельность с природными объектами (труд в природе).</a:t>
            </a:r>
            <a:endParaRPr lang="ru-RU" sz="1700" dirty="0" smtClean="0"/>
          </a:p>
          <a:p>
            <a:r>
              <a:rPr lang="ru-RU" sz="1700" dirty="0" smtClean="0"/>
              <a:t>Вывод: сформированы некоторые умения ухода за живыми существами. Направленность труда по уходу за живыми существами до конца не осмысленна Трудовые процессы выполняет самостоятельно.</a:t>
            </a:r>
          </a:p>
          <a:p>
            <a:endParaRPr lang="ru-RU" sz="2000" dirty="0" smtClean="0"/>
          </a:p>
          <a:p>
            <a:pPr lvl="0"/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 smtClean="0"/>
              <a:t>Наблюдение за ребёнком старшей группы (Вероника П.) с целью выявления уровня </a:t>
            </a:r>
            <a:r>
              <a:rPr lang="ru-RU" sz="2700" u="sng" dirty="0" err="1" smtClean="0"/>
              <a:t>сформированности</a:t>
            </a:r>
            <a:r>
              <a:rPr lang="ru-RU" sz="2700" u="sng" dirty="0" smtClean="0"/>
              <a:t> экологических представлений.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r>
              <a:rPr lang="ru-RU" sz="1500" dirty="0" smtClean="0"/>
              <a:t>    По характеру решаемых педагогических задач можно выделить четыре разновидности экскурсий: природоведческая, экологическая, на сельскохозяйственный объект, экскурсия эстетического характера.</a:t>
            </a:r>
          </a:p>
          <a:p>
            <a:r>
              <a:rPr lang="ru-RU" sz="1500" b="1" dirty="0" smtClean="0"/>
              <a:t>    Природоведческая экскурсия </a:t>
            </a:r>
            <a:r>
              <a:rPr lang="ru-RU" sz="1500" dirty="0" smtClean="0"/>
              <a:t>традиционно решает задачу знакомства с природой.</a:t>
            </a:r>
          </a:p>
          <a:p>
            <a:r>
              <a:rPr lang="ru-RU" sz="1500" dirty="0" smtClean="0"/>
              <a:t>    Она включает в себя вводную беседу, коллективное наблюдение, индивидуальные самостоятельные детские наблюдения и сбор природного материала, игры ребят с собранным материалом, заключительную часть, где воспитатель, подводя итог, обращает внимание детей на общую картину природы.</a:t>
            </a:r>
            <a:endParaRPr lang="ru-RU" sz="1500" b="1" dirty="0" smtClean="0"/>
          </a:p>
          <a:p>
            <a:r>
              <a:rPr lang="ru-RU" sz="1500" b="1" dirty="0" smtClean="0"/>
              <a:t>     Сельскохозяйственные экскурсии </a:t>
            </a:r>
            <a:r>
              <a:rPr lang="ru-RU" sz="1500" dirty="0" smtClean="0"/>
              <a:t>разнообразны: в поле на луг в сад, на огород, в ягодник, на ферму, и т. д. Они дают возможность наглядно показать, как человек воздействует на природу.  Экскурсия на сельскохозяйственные объекты начинается с предварительной беседы с целью -вызвать интерес к предстоящим наблюдениям. В задачу самой экскурсии входит рассматривание объектов труда (растений, животных) и наблюдение самого процесса труда взрослых. Воспитатель обращает внимание на способы использования механизмов и машин. Хорошо, когда по ходу экскурсии дети сами выполняют в помощь взрослым какое-либо дело (кормят животных, собирают колоски и т. д.). Дети участвуют в беседе со взрослыми, слушают рассказ о труде. </a:t>
            </a:r>
          </a:p>
          <a:p>
            <a:r>
              <a:rPr lang="ru-RU" sz="1500" b="1" dirty="0" smtClean="0"/>
              <a:t>    Экскурсии эстетического характера.</a:t>
            </a:r>
            <a:r>
              <a:rPr lang="ru-RU" sz="1500" dirty="0" smtClean="0"/>
              <a:t> </a:t>
            </a:r>
          </a:p>
          <a:p>
            <a:r>
              <a:rPr lang="ru-RU" sz="1500" dirty="0" smtClean="0"/>
              <a:t>Помогают ребёнку научиться воспринимать красоту природы и развивают культуру его чувств. </a:t>
            </a:r>
          </a:p>
          <a:p>
            <a:r>
              <a:rPr lang="ru-RU" sz="1500" b="1" dirty="0" smtClean="0"/>
              <a:t>    Экологическая экскурсия.</a:t>
            </a:r>
            <a:r>
              <a:rPr lang="ru-RU" sz="1500" dirty="0" smtClean="0"/>
              <a:t> </a:t>
            </a:r>
          </a:p>
          <a:p>
            <a:r>
              <a:rPr lang="ru-RU" sz="1500" dirty="0" smtClean="0"/>
              <a:t>Направлена на освоение детьми разнообразных биоценологических связей в мире природы:</a:t>
            </a:r>
            <a:endParaRPr lang="ru-RU" sz="15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2000" u="sng" dirty="0" smtClean="0">
                <a:effectLst/>
              </a:rPr>
              <a:t>2.2.  Методика формирования представлений об особенностях природы средствами экскурсий</a:t>
            </a:r>
            <a:r>
              <a:rPr lang="ru-RU" sz="2800" u="sng" dirty="0" smtClean="0">
                <a:effectLst/>
              </a:rPr>
              <a:t>.</a:t>
            </a:r>
            <a:endParaRPr lang="ru-RU" sz="2800" u="sng" dirty="0">
              <a:effectLst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dirty="0" smtClean="0"/>
              <a:t>Подготовка воспитателя.</a:t>
            </a:r>
            <a:endParaRPr lang="ru-RU" sz="3800" dirty="0" smtClean="0"/>
          </a:p>
          <a:p>
            <a:r>
              <a:rPr lang="ru-RU" sz="3800" dirty="0" smtClean="0"/>
              <a:t>    Прежде всего я определяю цель экскурсии и отбираю программное содержание. Намечаю  экскурсию, исходя из требований программы и особенностей окружающей местности. Определяю место экскурсии, за день, за два до неё осматриваю его, выбираю наилучший путь к нему. Затем подготавливаю стихи, загадки, пословицы, игровые приёмы.</a:t>
            </a:r>
          </a:p>
          <a:p>
            <a:r>
              <a:rPr lang="ru-RU" sz="3800" b="1" dirty="0" smtClean="0"/>
              <a:t>Подготовка детей </a:t>
            </a:r>
            <a:r>
              <a:rPr lang="ru-RU" sz="3800" dirty="0" smtClean="0"/>
              <a:t> </a:t>
            </a:r>
          </a:p>
          <a:p>
            <a:r>
              <a:rPr lang="ru-RU" sz="3800" dirty="0" smtClean="0"/>
              <a:t>   Начинается с сообщения цели экскурсии. Напоминаю детям правила поведения на экскурсии и на улице, обращаю внимание на одежду детей, подготавливаю совместно с детьми экскурсионное снаряжение и оборудование.</a:t>
            </a:r>
          </a:p>
          <a:p>
            <a:pPr>
              <a:buNone/>
            </a:pPr>
            <a:r>
              <a:rPr lang="ru-RU" sz="3800" b="1" dirty="0" smtClean="0"/>
              <a:t>   Работа после экскурсии.</a:t>
            </a:r>
            <a:endParaRPr lang="ru-RU" sz="3800" dirty="0" smtClean="0"/>
          </a:p>
          <a:p>
            <a:r>
              <a:rPr lang="ru-RU" sz="3800" dirty="0" smtClean="0"/>
              <a:t>   Знания, полученные на экскурсии, расширяются и закрепляются на занятиях, в играх, в наблюдениях в уголке природы за принесенными объектами. </a:t>
            </a:r>
          </a:p>
          <a:p>
            <a:r>
              <a:rPr lang="ru-RU" sz="3800" dirty="0" smtClean="0"/>
              <a:t>    Через 2—3 дня после экскурсии  провожу  занятия с использованием раздаточного материала, рисование, лепку, дидактические игры с природным материалом, читаю художественную литературу, заслушиваю рассказы детей о том, где были и что видели. В заключение провожу  обобщающую беседу.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0"/>
            <a:ext cx="7429552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effectLst/>
              </a:rPr>
              <a:t/>
            </a:r>
            <a:br>
              <a:rPr lang="ru-RU" u="sng" dirty="0" smtClean="0">
                <a:effectLst/>
              </a:rPr>
            </a:br>
            <a:r>
              <a:rPr lang="ru-RU" sz="3100" u="sng" dirty="0" smtClean="0">
                <a:effectLst/>
              </a:rPr>
              <a:t>2.3.  Практика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242</TotalTime>
  <Words>1388</Words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                                                                                                       </vt:lpstr>
      <vt:lpstr>Первая глава: Теоретические основы формирования  представлений об особенностях природы</vt:lpstr>
      <vt:lpstr>1.1. Формирование представлений об особенностях природы в психолого-педагогической литературе.</vt:lpstr>
      <vt:lpstr>1.2. Формирование представлений об особенностях природы у старших дошкольников: </vt:lpstr>
      <vt:lpstr>1.3. Роль экскурсий в формировании  представлений об особенностях природы:  </vt:lpstr>
      <vt:lpstr>Вторая глава: «Практика работы с детьми» 2.1. Диагностика уровня сформированности представлений об особенностях природы.</vt:lpstr>
      <vt:lpstr> Наблюдение за ребёнком старшей группы (Вероника П.) с целью выявления уровня сформированности экологических представлений. </vt:lpstr>
      <vt:lpstr>2.2.  Методика формирования представлений об особенностях природы средствами экскурсий.</vt:lpstr>
      <vt:lpstr> 2.3.  Практика </vt:lpstr>
      <vt:lpstr>Заключение: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Непосредственно-образовательная деятельность на тему: Путешествие в город Математики</dc:title>
  <cp:lastModifiedBy>Admin</cp:lastModifiedBy>
  <cp:revision>29</cp:revision>
  <dcterms:modified xsi:type="dcterms:W3CDTF">2014-12-11T17:09:36Z</dcterms:modified>
</cp:coreProperties>
</file>