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6" r:id="rId3"/>
    <p:sldId id="259" r:id="rId4"/>
    <p:sldId id="260" r:id="rId5"/>
    <p:sldId id="272" r:id="rId6"/>
    <p:sldId id="262" r:id="rId7"/>
    <p:sldId id="263" r:id="rId8"/>
    <p:sldId id="269" r:id="rId9"/>
    <p:sldId id="275" r:id="rId10"/>
    <p:sldId id="271" r:id="rId11"/>
    <p:sldId id="264" r:id="rId12"/>
    <p:sldId id="270" r:id="rId13"/>
    <p:sldId id="276" r:id="rId14"/>
    <p:sldId id="277" r:id="rId15"/>
    <p:sldId id="274" r:id="rId16"/>
    <p:sldId id="265" r:id="rId17"/>
    <p:sldId id="273" r:id="rId18"/>
    <p:sldId id="266" r:id="rId19"/>
    <p:sldId id="267" r:id="rId20"/>
    <p:sldId id="278" r:id="rId21"/>
    <p:sldId id="26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60648"/>
            <a:ext cx="8640960" cy="640871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Муниципальное автономное дошкольное образовательное учреждение № 7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«Сказка»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  </a:t>
            </a:r>
          </a:p>
          <a:p>
            <a:r>
              <a:rPr lang="ru-RU" b="1" dirty="0" smtClean="0"/>
              <a:t>Лунева Елена Дмитриевна</a:t>
            </a:r>
          </a:p>
          <a:p>
            <a:endParaRPr lang="ru-RU" b="1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9600" dirty="0" smtClean="0"/>
              <a:t>      </a:t>
            </a:r>
            <a:r>
              <a:rPr lang="ru-RU" sz="4800" b="1" i="1" dirty="0" smtClean="0">
                <a:solidFill>
                  <a:schemeClr val="bg1"/>
                </a:solidFill>
              </a:rPr>
              <a:t>Проект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4000" b="1" dirty="0" smtClean="0">
                <a:solidFill>
                  <a:schemeClr val="bg1"/>
                </a:solidFill>
              </a:rPr>
              <a:t>«</a:t>
            </a:r>
            <a:r>
              <a:rPr lang="ru-RU" sz="4000" b="1" i="1" dirty="0" smtClean="0">
                <a:solidFill>
                  <a:schemeClr val="bg1"/>
                </a:solidFill>
              </a:rPr>
              <a:t>Дикие</a:t>
            </a:r>
            <a:r>
              <a:rPr lang="ru-RU" sz="4000" b="1" dirty="0" smtClean="0">
                <a:solidFill>
                  <a:schemeClr val="bg1"/>
                </a:solidFill>
              </a:rPr>
              <a:t> животные наших лесов»</a:t>
            </a:r>
          </a:p>
          <a:p>
            <a:endParaRPr lang="ru-RU" dirty="0"/>
          </a:p>
        </p:txBody>
      </p:sp>
      <p:pic>
        <p:nvPicPr>
          <p:cNvPr id="4" name="Picture 2" descr="C:\Users\user\Desktop\флешка\ПРИРОДА\lisa\lisa 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43504" y="2000240"/>
            <a:ext cx="3004936" cy="2253702"/>
          </a:xfrm>
          <a:prstGeom prst="rect">
            <a:avLst/>
          </a:prstGeom>
          <a:noFill/>
        </p:spPr>
      </p:pic>
      <p:pic>
        <p:nvPicPr>
          <p:cNvPr id="5" name="Рисунок 4" descr="1328798396_fyaycchvuasvam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25616" y="1916832"/>
            <a:ext cx="3456384" cy="2592288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DSCF6498 - копия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404664"/>
            <a:ext cx="8208912" cy="604867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7"/>
            <a:ext cx="83529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/>
              <a:t>  Показ слайдов «Животные нашего леса»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  Отгадывание загадок-  по показу движения «Угадай животное».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  Использование пословиц, поговорок, чистоговорок по теме    «Дикие животные»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  Дидактические игры: «Угадай животное», «Кто как разговаривает»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  Ручной труд:  аппликация «Мордочка лисы», лепка из пластилина «Мишка косолапый»,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  Составление рассказов на тему «Дикие животные» 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  Пальчиковые игры по теме: «Наш лужок», «Зайчик»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dirty="0" smtClean="0"/>
              <a:t>Режиссерская игра с маленькими животными с использованием модели макета леса.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F6494 - копия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9552" y="414927"/>
            <a:ext cx="8136904" cy="611041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F645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6" y="836712"/>
            <a:ext cx="8455226" cy="5832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7744" y="188640"/>
            <a:ext cx="3838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Лепка</a:t>
            </a:r>
            <a:r>
              <a:rPr lang="ru-RU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Мишка косолапый</a:t>
            </a:r>
            <a:endParaRPr lang="ru-RU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F647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6" y="836712"/>
            <a:ext cx="8496944" cy="57786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720" y="188640"/>
            <a:ext cx="4875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Аппликация Мордочка лисы</a:t>
            </a:r>
            <a:endParaRPr lang="ru-RU" sz="2800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F649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260648"/>
            <a:ext cx="8568951" cy="640871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476672"/>
            <a:ext cx="8136904" cy="5832648"/>
          </a:xfrm>
        </p:spPr>
        <p:txBody>
          <a:bodyPr/>
          <a:lstStyle/>
          <a:p>
            <a:pPr algn="ctr"/>
            <a:r>
              <a:rPr lang="ru-RU" sz="3600" b="1" dirty="0" smtClean="0"/>
              <a:t>3</a:t>
            </a:r>
            <a:r>
              <a:rPr lang="en-US" sz="3600" b="1" dirty="0" smtClean="0"/>
              <a:t> </a:t>
            </a:r>
            <a:r>
              <a:rPr lang="ru-RU" sz="3600" b="1" dirty="0" smtClean="0"/>
              <a:t>этап – заключительный</a:t>
            </a:r>
          </a:p>
          <a:p>
            <a:pPr algn="ctr"/>
            <a:endParaRPr lang="ru-RU" sz="3600" b="1" dirty="0" smtClean="0"/>
          </a:p>
          <a:p>
            <a:pPr>
              <a:buFont typeface="Wingdings" pitchFamily="2" charset="2"/>
              <a:buChar char="v"/>
            </a:pPr>
            <a:r>
              <a:rPr lang="ru-RU" sz="3600" dirty="0" smtClean="0"/>
              <a:t>  Инсценировка сказки «Теремок»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/>
              <a:t>  Создание альбома «Животные леса»</a:t>
            </a:r>
          </a:p>
          <a:p>
            <a:pPr>
              <a:buFont typeface="Wingdings" pitchFamily="2" charset="2"/>
              <a:buChar char="q"/>
            </a:pPr>
            <a:endParaRPr lang="ru-RU" sz="2000" b="1" dirty="0" smtClean="0"/>
          </a:p>
          <a:p>
            <a:endParaRPr lang="ru-RU" sz="2000" b="1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F649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737320"/>
            <a:ext cx="8496944" cy="59320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75856" y="0"/>
            <a:ext cx="2743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Сказка Теремок</a:t>
            </a:r>
            <a:endParaRPr lang="ru-RU" sz="2800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Обоснование выбора методов:</a:t>
            </a:r>
            <a:r>
              <a:rPr lang="ru-RU" dirty="0" smtClean="0"/>
              <a:t>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772816"/>
            <a:ext cx="8784976" cy="5085184"/>
          </a:xfrm>
        </p:spPr>
        <p:txBody>
          <a:bodyPr>
            <a:normAutofit/>
          </a:bodyPr>
          <a:lstStyle/>
          <a:p>
            <a:pPr lvl="0"/>
            <a:r>
              <a:rPr lang="ru-RU" u="sng" dirty="0" smtClean="0">
                <a:solidFill>
                  <a:srgbClr val="FFFF00"/>
                </a:solidFill>
              </a:rPr>
              <a:t>Наглядные методы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/>
              <a:t>обеспечивают яркость чувственного восприятия произведений  о животных, необходимых для возникновения у ребёнка наиболее полных и конкретных   представлений  о их жизни, среде их обитания;</a:t>
            </a:r>
          </a:p>
          <a:p>
            <a:pPr lvl="0"/>
            <a:r>
              <a:rPr lang="ru-RU" u="sng" dirty="0" smtClean="0">
                <a:solidFill>
                  <a:srgbClr val="FFFF00"/>
                </a:solidFill>
              </a:rPr>
              <a:t>Словесные методы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обращены к сознанию детей, помогают осмыслить поставленную перед ними задачу и выполнять речевые задания, умение сравнивать, обобщать. Словесные методы  играют большую роль в усвоении  знаний о животных, их среде обитания, приспособленности к жизни, в умении применять приобретённый опыт в самостоятельной деятельности;</a:t>
            </a:r>
          </a:p>
          <a:p>
            <a:pPr lvl="0"/>
            <a:r>
              <a:rPr lang="ru-RU" u="sng" dirty="0" smtClean="0">
                <a:solidFill>
                  <a:srgbClr val="FFFF00"/>
                </a:solidFill>
              </a:rPr>
              <a:t>Практические методы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связаны с практической   деятельностью детей, обеспечивают действенную проверку правильности восприятия  мира. 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1700808"/>
          </a:xfrm>
        </p:spPr>
        <p:txBody>
          <a:bodyPr/>
          <a:lstStyle/>
          <a:p>
            <a:r>
              <a:rPr lang="ru-RU" u="sng" dirty="0" smtClean="0"/>
              <a:t>Ресурсы: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908720"/>
            <a:ext cx="8712968" cy="5760640"/>
          </a:xfrm>
        </p:spPr>
        <p:txBody>
          <a:bodyPr>
            <a:normAutofit fontScale="92500" lnSpcReduction="10000"/>
          </a:bodyPr>
          <a:lstStyle/>
          <a:p>
            <a:pPr hangingPunct="0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Методические: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</a:p>
          <a:p>
            <a:pPr lvl="0" hangingPunct="0"/>
            <a:r>
              <a:rPr lang="ru-RU" dirty="0" smtClean="0"/>
              <a:t>О.А.Соломенникова Ознакомление с природой»</a:t>
            </a:r>
          </a:p>
          <a:p>
            <a:pPr lvl="0" hangingPunct="0"/>
            <a:r>
              <a:rPr lang="ru-RU" dirty="0" smtClean="0"/>
              <a:t>О.С.Ушакова «Занятия по развитию речи»</a:t>
            </a:r>
          </a:p>
          <a:p>
            <a:pPr lvl="0" hangingPunct="0"/>
            <a:r>
              <a:rPr lang="ru-RU" dirty="0" smtClean="0"/>
              <a:t>Г.Я.Затулина «Конспекты комплексных занятий по развитию речи»;</a:t>
            </a:r>
          </a:p>
          <a:p>
            <a:pPr lvl="0" hangingPunct="0"/>
            <a:r>
              <a:rPr lang="ru-RU" dirty="0" smtClean="0"/>
              <a:t>Н.Е.Веракса, Т.С.Комарова «Комплексные занятия по программе»От рождения до школы»</a:t>
            </a:r>
          </a:p>
          <a:p>
            <a:pPr lvl="0" hangingPunct="0"/>
            <a:r>
              <a:rPr lang="ru-RU" dirty="0" smtClean="0"/>
              <a:t>К.Д.Ушинский «Сказки о животных»</a:t>
            </a:r>
          </a:p>
          <a:p>
            <a:pPr lvl="0" hangingPunct="0"/>
            <a:r>
              <a:rPr lang="ru-RU" dirty="0" smtClean="0"/>
              <a:t>Русские народные сказки.</a:t>
            </a:r>
          </a:p>
          <a:p>
            <a:r>
              <a:rPr lang="ru-RU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Материально-технические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:</a:t>
            </a:r>
            <a:endParaRPr lang="ru-RU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ru-RU" dirty="0" smtClean="0"/>
              <a:t>Мультимедийный комплекс, </a:t>
            </a:r>
          </a:p>
          <a:p>
            <a:pPr lvl="0"/>
            <a:r>
              <a:rPr lang="ru-RU" dirty="0" smtClean="0"/>
              <a:t>Атрибуты к сюжетно-ролевым играм, </a:t>
            </a:r>
          </a:p>
          <a:p>
            <a:pPr lvl="0"/>
            <a:r>
              <a:rPr lang="ru-RU" dirty="0" smtClean="0"/>
              <a:t>Магнитофон, </a:t>
            </a:r>
          </a:p>
          <a:p>
            <a:pPr lvl="0"/>
            <a:r>
              <a:rPr lang="ru-RU" dirty="0" smtClean="0"/>
              <a:t>Макеты, </a:t>
            </a:r>
          </a:p>
          <a:p>
            <a:pPr lvl="0"/>
            <a:r>
              <a:rPr lang="ru-RU" dirty="0" smtClean="0"/>
              <a:t>Наборы  мелких животных и их детенышей, </a:t>
            </a:r>
          </a:p>
          <a:p>
            <a:pPr lvl="0"/>
            <a:r>
              <a:rPr lang="ru-RU" dirty="0" smtClean="0"/>
              <a:t>Произведения детской художественной  литературы</a:t>
            </a:r>
          </a:p>
          <a:p>
            <a:pPr lvl="0"/>
            <a:r>
              <a:rPr lang="ru-RU" dirty="0" smtClean="0"/>
              <a:t>Фотографии, </a:t>
            </a:r>
          </a:p>
          <a:p>
            <a:pPr lvl="0"/>
            <a:r>
              <a:rPr lang="ru-RU" dirty="0" smtClean="0"/>
              <a:t>Иллюстрации.</a:t>
            </a:r>
          </a:p>
          <a:p>
            <a:endParaRPr lang="ru-RU" dirty="0" smtClean="0"/>
          </a:p>
          <a:p>
            <a:endParaRPr lang="ru-RU" sz="64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188640"/>
            <a:ext cx="8712968" cy="640871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Актуальность:</a:t>
            </a:r>
          </a:p>
          <a:p>
            <a:pPr algn="ctr"/>
            <a:r>
              <a:rPr lang="ru-RU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Живая природа - это удивительный, сложный, многогранный мир. </a:t>
            </a:r>
            <a:endParaRPr lang="ru-RU" sz="32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ru-RU" sz="3200" dirty="0" smtClean="0"/>
              <a:t>От людей во многом зависит многообразие и численность животного мира. Чтобы успешно решать эту проблему, человек должен иметь определённый запас естественно научных знаний. </a:t>
            </a:r>
          </a:p>
          <a:p>
            <a:r>
              <a:rPr lang="ru-RU" sz="3200" dirty="0" smtClean="0"/>
              <a:t>Первые элементарные представления об окружающем мире, в том числе и о животных организмах, человек получает уже в детстве.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700808"/>
            <a:ext cx="5963000" cy="9783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nastol_com_ua-380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0"/>
            <a:ext cx="4677465" cy="2892655"/>
          </a:xfrm>
          <a:prstGeom prst="rect">
            <a:avLst/>
          </a:prstGeom>
        </p:spPr>
      </p:pic>
      <p:pic>
        <p:nvPicPr>
          <p:cNvPr id="5" name="Рисунок 4" descr="nastol_com_ua-441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39952" y="2852936"/>
            <a:ext cx="5004048" cy="3672408"/>
          </a:xfrm>
          <a:prstGeom prst="rect">
            <a:avLst/>
          </a:prstGeom>
        </p:spPr>
      </p:pic>
      <p:pic>
        <p:nvPicPr>
          <p:cNvPr id="6" name="Рисунок 5" descr="78819517_1901311_3_2_1_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32040" y="188640"/>
            <a:ext cx="3995936" cy="2736304"/>
          </a:xfrm>
          <a:prstGeom prst="rect">
            <a:avLst/>
          </a:prstGeom>
        </p:spPr>
      </p:pic>
      <p:pic>
        <p:nvPicPr>
          <p:cNvPr id="7" name="Рисунок 6" descr="64a5b7d543df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23528" y="2780928"/>
            <a:ext cx="4320480" cy="356209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        Спасибо за внимание!</a:t>
            </a:r>
            <a:endParaRPr lang="ru-RU" sz="4400" dirty="0"/>
          </a:p>
        </p:txBody>
      </p:sp>
      <p:pic>
        <p:nvPicPr>
          <p:cNvPr id="5122" name="Picture 2" descr="C:\Users\user\Desktop\флешка\ПРИРОДА\lisa\lisa 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3068960"/>
            <a:ext cx="3433564" cy="2575173"/>
          </a:xfrm>
          <a:prstGeom prst="rect">
            <a:avLst/>
          </a:prstGeom>
          <a:noFill/>
        </p:spPr>
      </p:pic>
      <p:pic>
        <p:nvPicPr>
          <p:cNvPr id="5123" name="Picture 3" descr="C:\Users\user\Desktop\флешка\ПРИРОДА\zayats\zayats 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3068960"/>
            <a:ext cx="3817607" cy="2863205"/>
          </a:xfrm>
          <a:prstGeom prst="rect">
            <a:avLst/>
          </a:prstGeom>
          <a:noFill/>
        </p:spPr>
      </p:pic>
      <p:pic>
        <p:nvPicPr>
          <p:cNvPr id="6" name="Picture 3" descr="C:\Users\user\Desktop\флешка\ПРИРОДА\belka\Белка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87824" y="404664"/>
            <a:ext cx="2264998" cy="1700808"/>
          </a:xfrm>
          <a:prstGeom prst="rect">
            <a:avLst/>
          </a:prstGeom>
          <a:noFill/>
        </p:spPr>
      </p:pic>
      <p:pic>
        <p:nvPicPr>
          <p:cNvPr id="7" name="Рисунок 6" descr="1239641659_1239548017_44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843808" y="188640"/>
            <a:ext cx="2808312" cy="1944216"/>
          </a:xfrm>
          <a:prstGeom prst="rect">
            <a:avLst/>
          </a:prstGeom>
        </p:spPr>
      </p:pic>
      <p:pic>
        <p:nvPicPr>
          <p:cNvPr id="8" name="Рисунок 7" descr="0_697af_b26c33f6_XL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51520" y="2924944"/>
            <a:ext cx="4032448" cy="3172221"/>
          </a:xfrm>
          <a:prstGeom prst="rect">
            <a:avLst/>
          </a:prstGeom>
        </p:spPr>
      </p:pic>
      <p:pic>
        <p:nvPicPr>
          <p:cNvPr id="9" name="Рисунок 8" descr="57822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860032" y="2924944"/>
            <a:ext cx="3960440" cy="316835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568952" cy="3672408"/>
          </a:xfrm>
        </p:spPr>
        <p:txBody>
          <a:bodyPr/>
          <a:lstStyle/>
          <a:p>
            <a:r>
              <a:rPr lang="ru-RU" sz="3200" u="sng" dirty="0" smtClean="0">
                <a:solidFill>
                  <a:schemeClr val="bg1"/>
                </a:solidFill>
              </a:rPr>
              <a:t>Цель проекта</a:t>
            </a:r>
            <a:r>
              <a:rPr lang="ru-RU" sz="3200" dirty="0" smtClean="0">
                <a:solidFill>
                  <a:schemeClr val="bg1"/>
                </a:solidFill>
              </a:rPr>
              <a:t>: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  </a:t>
            </a:r>
            <a:r>
              <a:rPr lang="ru-RU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Формировать представления детей о  животных наших лесов,  их детенышах, особенностях внешнего вида, повадках, среде  обитания.</a:t>
            </a:r>
            <a:r>
              <a:rPr lang="ru-RU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098" name="Picture 2" descr="C:\Users\user\Desktop\флешка\ПРИРОДА\belka\belka 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99792" y="3573016"/>
            <a:ext cx="3641981" cy="2731486"/>
          </a:xfrm>
          <a:prstGeom prst="rect">
            <a:avLst/>
          </a:prstGeom>
          <a:noFill/>
        </p:spPr>
      </p:pic>
      <p:pic>
        <p:nvPicPr>
          <p:cNvPr id="4" name="Рисунок 3" descr="78278964_wiewiorki7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11760" y="3499030"/>
            <a:ext cx="4248471" cy="295430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0"/>
            <a:ext cx="8712968" cy="4365104"/>
          </a:xfrm>
        </p:spPr>
        <p:txBody>
          <a:bodyPr>
            <a:noAutofit/>
          </a:bodyPr>
          <a:lstStyle/>
          <a:p>
            <a:r>
              <a:rPr lang="ru-RU" sz="3200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Задачи проекта:</a:t>
            </a:r>
            <a:endParaRPr lang="ru-RU" sz="32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  Обогащать представления детей о многообразии признаков  животных наших лесов.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  Развивать самостоятельность в процессе познавательно-исследовательской деятельности.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  Развивать осторожное и осмотрительное отношение  к потенциально опасным для  человека ситуациям в природе.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  Развивать связную речь через составление  описательного рассказа о животных и пересказа художественного текста.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  Воспитывать стремление сохранять и оберегать животный  мир наших лесов.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  Воспитывать культуру общения, слушая рассказы товарищей, не перебивая говорящего.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  Активизировать словарь  ребенка введением новых слов, понятий.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  Воспитывать уважение и любовь к животным леса.</a:t>
            </a:r>
            <a:endParaRPr lang="ru-RU" sz="24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0"/>
            <a:ext cx="8784976" cy="6597352"/>
          </a:xfrm>
        </p:spPr>
        <p:txBody>
          <a:bodyPr>
            <a:noAutofit/>
          </a:bodyPr>
          <a:lstStyle/>
          <a:p>
            <a:pPr algn="ctr"/>
            <a:r>
              <a:rPr lang="ru-RU" sz="24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Ожидаемые результаты</a:t>
            </a: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: </a:t>
            </a:r>
          </a:p>
          <a:p>
            <a:endParaRPr lang="ru-RU" sz="2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smtClean="0"/>
              <a:t>Разработка   сценариев совместной непосредственно образовательной деятельности с детьми.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smtClean="0"/>
              <a:t> Разработка комплексно-тематического  плана. 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smtClean="0"/>
              <a:t>Подбор произведений художественной литературы о  разных  животных,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smtClean="0"/>
              <a:t>Накопление наглядного, дидактического материала.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smtClean="0"/>
              <a:t>Пополнение атрибутами сюжетно-ролевых игр.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smtClean="0"/>
              <a:t>Расширение знаний и представлений детей о разных животных.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smtClean="0"/>
              <a:t>Воспитания  уважительного  отношения к  жизни диких животных.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smtClean="0"/>
              <a:t>Вовлечение родителей в образовательный процесс для реализации задач.</a:t>
            </a:r>
            <a:endParaRPr lang="ru-RU" sz="24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456080"/>
          </a:xfrm>
        </p:spPr>
        <p:txBody>
          <a:bodyPr/>
          <a:lstStyle/>
          <a:p>
            <a:r>
              <a:rPr lang="ru-RU" dirty="0" smtClean="0"/>
              <a:t>Этапы реализации: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313384"/>
            <a:ext cx="7772400" cy="5544616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9600" b="1" dirty="0" smtClean="0"/>
              <a:t>1</a:t>
            </a:r>
            <a:r>
              <a:rPr lang="en-US" sz="9600" b="1" dirty="0" smtClean="0"/>
              <a:t> </a:t>
            </a:r>
            <a:r>
              <a:rPr lang="ru-RU" sz="9600" b="1" dirty="0" smtClean="0"/>
              <a:t>этап – подготовительный</a:t>
            </a:r>
          </a:p>
          <a:p>
            <a:pPr>
              <a:buFont typeface="Wingdings" pitchFamily="2" charset="2"/>
              <a:buChar char="v"/>
            </a:pPr>
            <a:r>
              <a:rPr lang="ru-RU" sz="9600" dirty="0" smtClean="0"/>
              <a:t>  Подбор произведений художественной литературы о животных</a:t>
            </a:r>
          </a:p>
          <a:p>
            <a:pPr>
              <a:buFont typeface="Wingdings" pitchFamily="2" charset="2"/>
              <a:buChar char="v"/>
            </a:pPr>
            <a:r>
              <a:rPr lang="ru-RU" sz="9600" dirty="0" smtClean="0"/>
              <a:t>  Подбор иллюстраций на тему «Дикие животные нашего леса».</a:t>
            </a:r>
          </a:p>
          <a:p>
            <a:pPr>
              <a:buFont typeface="Wingdings" pitchFamily="2" charset="2"/>
              <a:buChar char="v"/>
            </a:pPr>
            <a:r>
              <a:rPr lang="ru-RU" sz="9600" dirty="0" smtClean="0"/>
              <a:t>  Создание предметно- развивающей среды для организации сюжетно-ролевых игр.</a:t>
            </a:r>
          </a:p>
          <a:p>
            <a:pPr>
              <a:buFont typeface="Wingdings" pitchFamily="2" charset="2"/>
              <a:buChar char="v"/>
            </a:pPr>
            <a:r>
              <a:rPr lang="ru-RU" sz="9600" dirty="0" smtClean="0"/>
              <a:t>  Оформление родительского уголка: размещение статей, консультации, рекомендации по теме проекта</a:t>
            </a:r>
          </a:p>
          <a:p>
            <a:pPr>
              <a:buFont typeface="Wingdings" pitchFamily="2" charset="2"/>
              <a:buChar char="v"/>
            </a:pPr>
            <a:r>
              <a:rPr lang="ru-RU" sz="9600" dirty="0" smtClean="0"/>
              <a:t>  Разработка  комплексно-тематического  плана на неделю</a:t>
            </a:r>
          </a:p>
          <a:p>
            <a:pPr>
              <a:buFont typeface="Wingdings" pitchFamily="2" charset="2"/>
              <a:buChar char="v"/>
            </a:pPr>
            <a:r>
              <a:rPr lang="ru-RU" sz="9600" dirty="0" smtClean="0"/>
              <a:t>  Приобретение и изготовление дидактических игр.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60648"/>
            <a:ext cx="8640960" cy="62646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2</a:t>
            </a:r>
            <a:r>
              <a:rPr lang="en-US" sz="2400" b="1" dirty="0" smtClean="0"/>
              <a:t> </a:t>
            </a:r>
            <a:r>
              <a:rPr lang="ru-RU" sz="2400" b="1" dirty="0" smtClean="0"/>
              <a:t>этап – основной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  Просмотр видеофильма на тему: « Как животные готовятся к зиме?»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  Чтение русских народных сказок «Лисичка-сестричка и серый волк», «Хвосты», «Заяц-хваста», «У страха глаза велики», </a:t>
            </a:r>
          </a:p>
          <a:p>
            <a:r>
              <a:rPr lang="ru-RU" sz="2400" dirty="0" smtClean="0"/>
              <a:t>« Заюшкина избушка»,</a:t>
            </a:r>
          </a:p>
          <a:p>
            <a:r>
              <a:rPr lang="ru-RU" sz="2400" dirty="0" smtClean="0"/>
              <a:t> « Лисичка со скалочкой» ,рассказы  по картинкам «Какие звери в лесу?»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  Рассматривание сюжетных картин по теме: « Дикие животные наших лесов»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  Сюжетно-ролевые игры: «Зоомагазин».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  Кукольный театр «Заюшкина избушка»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  Проблемная ситуация «Что делать, если бы ты заблудился в лесу?»</a:t>
            </a:r>
          </a:p>
          <a:p>
            <a:pPr>
              <a:buFont typeface="Wingdings" pitchFamily="2" charset="2"/>
              <a:buChar char="q"/>
            </a:pPr>
            <a:endParaRPr lang="ru-RU" sz="2400" b="1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F650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350658"/>
            <a:ext cx="8136904" cy="610267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F650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764704"/>
            <a:ext cx="8728364" cy="5904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6" y="188640"/>
            <a:ext cx="4590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Сказка Заюшкина избушка</a:t>
            </a:r>
            <a:endParaRPr lang="ru-RU" sz="2800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</TotalTime>
  <Words>641</Words>
  <Application>Microsoft Office PowerPoint</Application>
  <PresentationFormat>Экран (4:3)</PresentationFormat>
  <Paragraphs>88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Слайд 1</vt:lpstr>
      <vt:lpstr>Слайд 2</vt:lpstr>
      <vt:lpstr>Цель проекта:    Формировать представления детей о  животных наших лесов,  их детенышах, особенностях внешнего вида, повадках, среде  обитания.   </vt:lpstr>
      <vt:lpstr>Слайд 4</vt:lpstr>
      <vt:lpstr>Слайд 5</vt:lpstr>
      <vt:lpstr>Этапы реализации: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Обоснование выбора методов:   </vt:lpstr>
      <vt:lpstr>Ресурсы: </vt:lpstr>
      <vt:lpstr>Слайд 20</vt:lpstr>
      <vt:lpstr>   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Даша</cp:lastModifiedBy>
  <cp:revision>96</cp:revision>
  <dcterms:created xsi:type="dcterms:W3CDTF">2012-11-12T11:04:26Z</dcterms:created>
  <dcterms:modified xsi:type="dcterms:W3CDTF">2014-12-07T20:31:33Z</dcterms:modified>
</cp:coreProperties>
</file>