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2897-0091-4D3C-8892-DE61566C976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282A1-B89C-4E0E-9C07-58B5F667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59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8A-9702-4045-B88B-10A2B79057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7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6317-896C-4B56-AA00-1E4846361C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0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C94-0477-4F69-A0B4-1312E876ED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8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E9AB-C1C4-4B8B-854A-DC5E627FCE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3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5EE-6C81-4217-B9BE-27C00A4ECE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29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2EB-7DFF-441A-951C-6A9974EEA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36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E39F-E6AF-458D-98EC-B3CED11E2A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7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C28-1678-4FFD-A213-E4B19737B3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11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E1C6-A118-4DAE-B9D6-E05FBAC00F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5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7842-8593-4A82-9AE3-9229D29AC7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43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48B2-E8A8-4C02-962A-A02B75DCDE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288C-CCE1-4658-B9C0-521172E951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1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Звук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м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4018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348338" cy="20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64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Жидкое, а не вода, </a:t>
            </a:r>
            <a:br>
              <a:rPr lang="ru-RU" sz="1800" dirty="0"/>
            </a:br>
            <a:r>
              <a:rPr lang="ru-RU" sz="1800" dirty="0"/>
              <a:t>Белое, а не снег.</a:t>
            </a:r>
            <a:br>
              <a:rPr lang="ru-RU" sz="1800" dirty="0"/>
            </a:br>
            <a:r>
              <a:rPr lang="ru-RU" sz="1800" dirty="0"/>
              <a:t>(Молоко)</a:t>
            </a:r>
          </a:p>
          <a:p>
            <a:r>
              <a:rPr lang="ru-RU" sz="1800" dirty="0"/>
              <a:t>Бусы красные висят</a:t>
            </a:r>
            <a:br>
              <a:rPr lang="ru-RU" sz="1800" dirty="0"/>
            </a:br>
            <a:r>
              <a:rPr lang="ru-RU" sz="1800" dirty="0"/>
              <a:t>Из кустов на нас глядят,</a:t>
            </a:r>
            <a:br>
              <a:rPr lang="ru-RU" sz="1800" dirty="0"/>
            </a:br>
            <a:r>
              <a:rPr lang="ru-RU" sz="1800" dirty="0"/>
              <a:t>Очень любят бусы эти</a:t>
            </a:r>
            <a:br>
              <a:rPr lang="ru-RU" sz="1800" dirty="0"/>
            </a:br>
            <a:r>
              <a:rPr lang="ru-RU" sz="1800" dirty="0"/>
              <a:t>Дети, птицы и медведи.</a:t>
            </a:r>
            <a:br>
              <a:rPr lang="ru-RU" sz="1800" dirty="0"/>
            </a:br>
            <a:r>
              <a:rPr lang="ru-RU" sz="1800" dirty="0"/>
              <a:t>(Малина)</a:t>
            </a:r>
          </a:p>
          <a:p>
            <a:r>
              <a:rPr lang="ru-RU" sz="1800" dirty="0"/>
              <a:t>Над рекой, поперек,</a:t>
            </a:r>
            <a:br>
              <a:rPr lang="ru-RU" sz="1800" dirty="0"/>
            </a:br>
            <a:r>
              <a:rPr lang="ru-RU" sz="1800" dirty="0"/>
              <a:t>Великан врастяжку лег.</a:t>
            </a:r>
            <a:br>
              <a:rPr lang="ru-RU" sz="1800" dirty="0"/>
            </a:br>
            <a:r>
              <a:rPr lang="ru-RU" sz="1800" dirty="0"/>
              <a:t>Через реку по спине</a:t>
            </a:r>
            <a:br>
              <a:rPr lang="ru-RU" sz="1800" dirty="0"/>
            </a:br>
            <a:r>
              <a:rPr lang="ru-RU" sz="1800" dirty="0"/>
              <a:t>Он ходить позволил мне.</a:t>
            </a:r>
            <a:br>
              <a:rPr lang="ru-RU" sz="1800" dirty="0"/>
            </a:br>
            <a:r>
              <a:rPr lang="ru-RU" sz="1800" dirty="0"/>
              <a:t>(Мост)</a:t>
            </a:r>
          </a:p>
          <a:p>
            <a:pPr marL="0" indent="0">
              <a:buNone/>
            </a:pPr>
            <a:r>
              <a:rPr lang="ru-RU" sz="1800" b="1" dirty="0"/>
              <a:t>Повтори отгадки, протягивая 1-й звук: </a:t>
            </a:r>
            <a:r>
              <a:rPr lang="ru-RU" sz="1800" b="1" dirty="0" err="1" smtClean="0"/>
              <a:t>мммммолоко</a:t>
            </a:r>
            <a:r>
              <a:rPr lang="ru-RU" sz="1800" b="1" dirty="0" smtClean="0"/>
              <a:t>, …</a:t>
            </a:r>
          </a:p>
          <a:p>
            <a:pPr marL="0" indent="0">
              <a:buNone/>
            </a:pPr>
            <a:r>
              <a:rPr lang="ru-RU" sz="1800" b="1" dirty="0" smtClean="0"/>
              <a:t>Какой </a:t>
            </a:r>
            <a:r>
              <a:rPr lang="ru-RU" sz="1800" b="1" dirty="0"/>
              <a:t>звук слышишь?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3907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507" y="2204864"/>
            <a:ext cx="1440160" cy="196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402358" cy="18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3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Звук </a:t>
            </a:r>
            <a:r>
              <a:rPr lang="ru-RU" sz="3600" dirty="0"/>
              <a:t>«М» (не «</a:t>
            </a:r>
            <a:r>
              <a:rPr lang="ru-RU" sz="3600" dirty="0" err="1"/>
              <a:t>мь</a:t>
            </a:r>
            <a:r>
              <a:rPr lang="ru-RU" sz="3600" dirty="0"/>
              <a:t>», не «эм», не «</a:t>
            </a:r>
            <a:r>
              <a:rPr lang="ru-RU" sz="3600" dirty="0" err="1"/>
              <a:t>мэ</a:t>
            </a:r>
            <a:r>
              <a:rPr lang="ru-RU" sz="3600" dirty="0"/>
              <a:t>»).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1350516" cy="270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34203"/>
            <a:ext cx="1924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7016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Артикуляция звука:</a:t>
            </a:r>
            <a:endParaRPr lang="ru-RU" dirty="0"/>
          </a:p>
          <a:p>
            <a:pPr algn="just"/>
            <a:r>
              <a:rPr lang="ru-RU" b="1" dirty="0"/>
              <a:t> </a:t>
            </a:r>
            <a:r>
              <a:rPr lang="ru-RU" dirty="0" smtClean="0"/>
              <a:t>Взрослый </a:t>
            </a:r>
            <a:r>
              <a:rPr lang="ru-RU" dirty="0"/>
              <a:t>показывает перед зеркалом и объясняет ребенку артикуляцию звука [М].</a:t>
            </a:r>
          </a:p>
          <a:p>
            <a:pPr algn="just"/>
            <a:r>
              <a:rPr lang="ru-RU" dirty="0"/>
              <a:t> Когда мы произносим звук [М]:</a:t>
            </a:r>
          </a:p>
          <a:p>
            <a:pPr algn="just"/>
            <a:r>
              <a:rPr lang="ru-RU" dirty="0"/>
              <a:t>- губки </a:t>
            </a:r>
            <a:r>
              <a:rPr lang="ru-RU" dirty="0" smtClean="0"/>
              <a:t>сомкнуты </a:t>
            </a:r>
            <a:r>
              <a:rPr lang="ru-RU" dirty="0"/>
              <a:t>и не дают пройти воздуху;</a:t>
            </a:r>
          </a:p>
          <a:p>
            <a:pPr algn="just"/>
            <a:r>
              <a:rPr lang="ru-RU" dirty="0"/>
              <a:t>- воздух выходит через нос;</a:t>
            </a:r>
          </a:p>
          <a:p>
            <a:pPr algn="just"/>
            <a:r>
              <a:rPr lang="ru-RU" dirty="0"/>
              <a:t>- горлышко «работает</a:t>
            </a:r>
            <a:r>
              <a:rPr lang="ru-RU" dirty="0" smtClean="0"/>
              <a:t>»:  дрожит(проверяем, приложив ладонь к горлышку).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27156" y="392609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Характеристика звука.</a:t>
            </a:r>
            <a:endParaRPr lang="ru-RU" dirty="0"/>
          </a:p>
          <a:p>
            <a:pPr algn="just"/>
            <a:r>
              <a:rPr lang="ru-RU" dirty="0"/>
              <a:t>  звук [м] — согласный, так как есть </a:t>
            </a:r>
            <a:r>
              <a:rPr lang="ru-RU" dirty="0" smtClean="0"/>
              <a:t>преграда: губы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</a:t>
            </a:r>
            <a:r>
              <a:rPr lang="ru-RU" dirty="0" smtClean="0"/>
              <a:t>твердый</a:t>
            </a:r>
            <a:r>
              <a:rPr lang="ru-RU" dirty="0"/>
              <a:t> </a:t>
            </a:r>
            <a:r>
              <a:rPr lang="ru-RU" dirty="0" smtClean="0"/>
              <a:t>(любит рисовать синий лёд и играть твердыми предметами),  обозначаем синим цветом.</a:t>
            </a:r>
            <a:endParaRPr lang="ru-RU" dirty="0"/>
          </a:p>
          <a:p>
            <a:pPr algn="just"/>
            <a:r>
              <a:rPr lang="ru-RU" dirty="0"/>
              <a:t>-звонкий, так как </a:t>
            </a:r>
            <a:r>
              <a:rPr lang="ru-RU" dirty="0" smtClean="0"/>
              <a:t>в горлышке работает звоночек.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0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У</a:t>
            </a:r>
            <a:r>
              <a:rPr lang="ru-RU" b="1" dirty="0" smtClean="0"/>
              <a:t>пражнение </a:t>
            </a:r>
            <a:r>
              <a:rPr lang="ru-RU" b="1" dirty="0"/>
              <a:t>«Хлопни в ладошки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800" dirty="0"/>
              <a:t>Р</a:t>
            </a:r>
            <a:r>
              <a:rPr lang="ru-RU" sz="2800" dirty="0" smtClean="0"/>
              <a:t>ебенок стоит спиной к </a:t>
            </a:r>
            <a:r>
              <a:rPr lang="ru-RU" sz="2800" dirty="0" err="1" smtClean="0"/>
              <a:t>взрослому,взрослый</a:t>
            </a:r>
            <a:r>
              <a:rPr lang="ru-RU" sz="2800" dirty="0" smtClean="0"/>
              <a:t> </a:t>
            </a:r>
            <a:r>
              <a:rPr lang="ru-RU" sz="2800" dirty="0"/>
              <a:t>произносит ряд звуков, слогов, слов и просит ребенка хлопнуть в ладошки в том случае, если он услышит звук [М</a:t>
            </a:r>
            <a:r>
              <a:rPr lang="ru-RU" sz="2800" dirty="0" smtClean="0"/>
              <a:t>]:</a:t>
            </a:r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   м</a:t>
            </a:r>
            <a:r>
              <a:rPr lang="ru-RU" dirty="0"/>
              <a:t>, а, у, м, м, и;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ам</a:t>
            </a:r>
            <a:r>
              <a:rPr lang="ru-RU" dirty="0"/>
              <a:t>, ар, ор, ом, </a:t>
            </a:r>
            <a:r>
              <a:rPr lang="ru-RU" dirty="0" err="1"/>
              <a:t>ма</a:t>
            </a:r>
            <a:r>
              <a:rPr lang="ru-RU" dirty="0"/>
              <a:t>, </a:t>
            </a:r>
            <a:r>
              <a:rPr lang="ru-RU" dirty="0" err="1"/>
              <a:t>му</a:t>
            </a:r>
            <a:r>
              <a:rPr lang="ru-RU" dirty="0"/>
              <a:t>, ка, </a:t>
            </a:r>
            <a:r>
              <a:rPr lang="ru-RU" dirty="0" err="1"/>
              <a:t>са</a:t>
            </a:r>
            <a:r>
              <a:rPr lang="ru-RU" dirty="0" smtClean="0"/>
              <a:t>, мы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мак</a:t>
            </a:r>
            <a:r>
              <a:rPr lang="ru-RU" dirty="0"/>
              <a:t>, Оля, муха, дом, суп, мука;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2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688632"/>
          </a:xfrm>
        </p:spPr>
        <p:txBody>
          <a:bodyPr>
            <a:normAutofit/>
          </a:bodyPr>
          <a:lstStyle/>
          <a:p>
            <a:r>
              <a:rPr lang="ru-RU" dirty="0"/>
              <a:t>Взрослый предлагает ребенку внимательно прослушать и повторить </a:t>
            </a:r>
            <a:r>
              <a:rPr lang="ru-RU" dirty="0" smtClean="0"/>
              <a:t>«</a:t>
            </a:r>
            <a:r>
              <a:rPr lang="ru-RU" dirty="0" err="1" smtClean="0"/>
              <a:t>ам</a:t>
            </a:r>
            <a:r>
              <a:rPr lang="ru-RU" dirty="0" smtClean="0"/>
              <a:t>», </a:t>
            </a:r>
            <a:r>
              <a:rPr lang="ru-RU" dirty="0"/>
              <a:t>при этом ребенок должен почувствовать смыкание губ при произнесении звука [</a:t>
            </a:r>
            <a:r>
              <a:rPr lang="ru-RU" dirty="0" smtClean="0"/>
              <a:t>М];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покажи </a:t>
            </a:r>
            <a:r>
              <a:rPr lang="ru-RU" dirty="0"/>
              <a:t>столько пальчиков, сколько звуков </a:t>
            </a:r>
            <a:r>
              <a:rPr lang="ru-RU" dirty="0" smtClean="0"/>
              <a:t>услышал; </a:t>
            </a:r>
          </a:p>
          <a:p>
            <a:pPr marL="0" indent="0">
              <a:buNone/>
            </a:pPr>
            <a:r>
              <a:rPr lang="ru-RU" dirty="0" smtClean="0"/>
              <a:t>    назови первый, затем второй звуки; </a:t>
            </a:r>
          </a:p>
          <a:p>
            <a:pPr marL="0" indent="0">
              <a:buNone/>
            </a:pPr>
            <a:r>
              <a:rPr lang="ru-RU" dirty="0" smtClean="0"/>
              <a:t>    выложи 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ам</a:t>
            </a:r>
            <a:r>
              <a:rPr lang="ru-RU" dirty="0" smtClean="0"/>
              <a:t>» из звуковых карточек. </a:t>
            </a:r>
          </a:p>
          <a:p>
            <a:pPr marL="0" indent="0">
              <a:buNone/>
            </a:pPr>
            <a:r>
              <a:rPr lang="ru-RU" b="1" dirty="0" smtClean="0"/>
              <a:t>Аналогично: </a:t>
            </a:r>
            <a:r>
              <a:rPr lang="ru-RU" dirty="0" smtClean="0"/>
              <a:t>ум,  </a:t>
            </a:r>
            <a:r>
              <a:rPr lang="ru-RU" dirty="0" err="1"/>
              <a:t>ма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/>
              <a:t>; 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Внимание! Звук «м» протягиваем!</a:t>
            </a:r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275" y="1825518"/>
            <a:ext cx="1566808" cy="1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37" y="4221088"/>
            <a:ext cx="1435351" cy="114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134" y="1865784"/>
            <a:ext cx="1927226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773" y="4241335"/>
            <a:ext cx="1624275" cy="110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537" y="1865783"/>
            <a:ext cx="19272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695" y="1865783"/>
            <a:ext cx="15668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9631"/>
            <a:ext cx="16224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489" y="4196573"/>
            <a:ext cx="14319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5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Помоги мальчику найти картинки для каждой схемы:  альбом, маска, самолёт.</a:t>
            </a:r>
            <a:endParaRPr lang="ru-RU" sz="2800" dirty="0"/>
          </a:p>
        </p:txBody>
      </p:sp>
      <p:pic>
        <p:nvPicPr>
          <p:cNvPr id="3076" name="Picture 4" descr="малыш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592" y="1340768"/>
            <a:ext cx="9128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8561516"/>
              </p:ext>
            </p:extLst>
          </p:nvPr>
        </p:nvGraphicFramePr>
        <p:xfrm>
          <a:off x="611560" y="1629711"/>
          <a:ext cx="3024336" cy="768704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</a:tblGrid>
              <a:tr h="7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73" y="1636979"/>
            <a:ext cx="1084645" cy="74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22975"/>
            <a:ext cx="3054512" cy="7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185" y="5329299"/>
            <a:ext cx="10858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055" y="3168220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041" y="3328798"/>
            <a:ext cx="1554321" cy="12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562" y="134076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69" y="5329299"/>
            <a:ext cx="30543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811" y="5359462"/>
            <a:ext cx="10858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0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9 -0.03189 L -0.64149 -0.293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07E-6 L 0.71667 0.27248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71 0.08251 L -0.58489 0.533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Ищем </a:t>
            </a:r>
            <a:r>
              <a:rPr lang="ru-RU" dirty="0"/>
              <a:t>слова на звук «м» на кухне, в комнате, на улице: </a:t>
            </a:r>
            <a:r>
              <a:rPr lang="ru-RU" dirty="0" err="1"/>
              <a:t>ммммасло</a:t>
            </a:r>
            <a:r>
              <a:rPr lang="ru-RU" dirty="0"/>
              <a:t>, </a:t>
            </a:r>
            <a:r>
              <a:rPr lang="ru-RU" dirty="0" err="1"/>
              <a:t>ммммолоко</a:t>
            </a:r>
            <a:r>
              <a:rPr lang="ru-RU" dirty="0"/>
              <a:t>, </a:t>
            </a:r>
            <a:r>
              <a:rPr lang="ru-RU" dirty="0" err="1"/>
              <a:t>мммороженое</a:t>
            </a:r>
            <a:r>
              <a:rPr lang="ru-RU" dirty="0"/>
              <a:t>, </a:t>
            </a:r>
            <a:r>
              <a:rPr lang="ru-RU" dirty="0" err="1"/>
              <a:t>мммакароны</a:t>
            </a:r>
            <a:r>
              <a:rPr lang="ru-RU" dirty="0"/>
              <a:t>.</a:t>
            </a:r>
          </a:p>
          <a:p>
            <a:r>
              <a:rPr lang="ru-RU" b="1" dirty="0" smtClean="0"/>
              <a:t>Внимание</a:t>
            </a:r>
            <a:r>
              <a:rPr lang="ru-RU" b="1" dirty="0"/>
              <a:t>!</a:t>
            </a:r>
            <a:r>
              <a:rPr lang="ru-RU" dirty="0"/>
              <a:t> </a:t>
            </a:r>
            <a:r>
              <a:rPr lang="ru-RU" b="1" dirty="0"/>
              <a:t>Звук должен быть только твердый! </a:t>
            </a:r>
            <a:r>
              <a:rPr lang="ru-RU" dirty="0"/>
              <a:t>Например: в слове «молоко» звук твердый, а в слове «мёд»-мягкий ( «</a:t>
            </a:r>
            <a:r>
              <a:rPr lang="ru-RU" dirty="0" err="1"/>
              <a:t>мь</a:t>
            </a:r>
            <a:r>
              <a:rPr lang="ru-RU" dirty="0"/>
              <a:t>»), так как гласные «</a:t>
            </a:r>
            <a:r>
              <a:rPr lang="ru-RU" dirty="0" err="1"/>
              <a:t>я,е,ё,ю,и</a:t>
            </a:r>
            <a:r>
              <a:rPr lang="ru-RU" dirty="0" smtClean="0"/>
              <a:t>» </a:t>
            </a:r>
            <a:r>
              <a:rPr lang="ru-RU" dirty="0"/>
              <a:t>смягчают </a:t>
            </a:r>
            <a:r>
              <a:rPr lang="ru-RU" dirty="0" smtClean="0"/>
              <a:t>согласные звуки.</a:t>
            </a:r>
          </a:p>
          <a:p>
            <a:r>
              <a:rPr lang="ru-RU" dirty="0" smtClean="0"/>
              <a:t>Нарисуй </a:t>
            </a:r>
            <a:r>
              <a:rPr lang="ru-RU" dirty="0"/>
              <a:t>или наклей в тетрадь  картинки со звуком «м» в начале, в середине, в </a:t>
            </a:r>
            <a:r>
              <a:rPr lang="ru-RU" smtClean="0"/>
              <a:t>конце слова.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Просекова Т.Н.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1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Если хочешь быть здоровым 1</Template>
  <TotalTime>79</TotalTime>
  <Words>343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Звук [м].</vt:lpstr>
      <vt:lpstr>Отгадай:</vt:lpstr>
      <vt:lpstr>Звук «М» (не «мь», не «эм», не «мэ»).</vt:lpstr>
      <vt:lpstr>Слайд 4</vt:lpstr>
      <vt:lpstr>Слайд 5</vt:lpstr>
      <vt:lpstr>Проверь себя:</vt:lpstr>
      <vt:lpstr>Помоги мальчику найти картинки для каждой схемы:  альбом, маска, самолёт.</vt:lpstr>
      <vt:lpstr>Слайд 8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[м].</dc:title>
  <dc:creator>Гусельки</dc:creator>
  <cp:lastModifiedBy>Татьяна</cp:lastModifiedBy>
  <cp:revision>12</cp:revision>
  <dcterms:created xsi:type="dcterms:W3CDTF">2015-01-14T06:27:34Z</dcterms:created>
  <dcterms:modified xsi:type="dcterms:W3CDTF">2015-01-15T16:28:33Z</dcterms:modified>
</cp:coreProperties>
</file>