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29"/>
  </p:notesMasterIdLst>
  <p:sldIdLst>
    <p:sldId id="256" r:id="rId2"/>
    <p:sldId id="287" r:id="rId3"/>
    <p:sldId id="280" r:id="rId4"/>
    <p:sldId id="284" r:id="rId5"/>
    <p:sldId id="283" r:id="rId6"/>
    <p:sldId id="282" r:id="rId7"/>
    <p:sldId id="281" r:id="rId8"/>
    <p:sldId id="278" r:id="rId9"/>
    <p:sldId id="297" r:id="rId10"/>
    <p:sldId id="310" r:id="rId11"/>
    <p:sldId id="300" r:id="rId12"/>
    <p:sldId id="298" r:id="rId13"/>
    <p:sldId id="299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286" r:id="rId24"/>
    <p:sldId id="288" r:id="rId25"/>
    <p:sldId id="289" r:id="rId26"/>
    <p:sldId id="290" r:id="rId27"/>
    <p:sldId id="295" r:id="rId28"/>
  </p:sldIdLst>
  <p:sldSz cx="9144000" cy="6858000" type="screen4x3"/>
  <p:notesSz cx="6735763" cy="986948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89" autoAdjust="0"/>
    <p:restoredTop sz="94660"/>
  </p:normalViewPr>
  <p:slideViewPr>
    <p:cSldViewPr>
      <p:cViewPr varScale="1">
        <p:scale>
          <a:sx n="59" d="100"/>
          <a:sy n="59" d="100"/>
        </p:scale>
        <p:origin x="-13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373" y="0"/>
            <a:ext cx="2918831" cy="493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39775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577" y="4688007"/>
            <a:ext cx="5388610" cy="4441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301"/>
            <a:ext cx="2918831" cy="493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373" y="9374301"/>
            <a:ext cx="2918831" cy="493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A0B62E0-BAE2-43BF-AF3B-A4329A6AAC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5E1B02-5205-4161-8B0B-A64D8C85467B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32135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213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3DE69-11AD-4050-A8C2-60396613C3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8AFA5-CB3B-4C95-93B4-36B94A5D47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311AC-63F0-480D-BFE7-13ED46FE96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C42F3-51EE-4872-9B30-E2E98DF428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C9C13-A531-4FFB-B272-2BDAB35A41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EB225-83F4-48F9-B261-308DDD6085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86E8F-E57E-4B73-93A3-7C140673F4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886F4-6419-40F3-9FBA-685120D349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4E655-9CC7-4754-B8FB-39E937907D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87E71-9464-4598-A95A-74AE82963E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C416D-B9F2-4E85-A842-4742B76210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72455-E9BC-4E27-B30A-E826448306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94660-D012-4237-8D46-1C4EB0D917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833A5-0949-4477-A3B5-F43E2A8464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3107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07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07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3107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1080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108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108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108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108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108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108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108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1088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108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1090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109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3109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09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09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095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096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09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098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099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100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101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102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31104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1105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1106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1107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1108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31109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110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3111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111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111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111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21E5C67E-C898-4E43-94D6-305B38753C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111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3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87;&#1086;&#1083;&#1100;&#1079;&#1086;&#1074;&#1072;&#1090;&#1077;&#1083;&#1100;\Desktop\&#1042;&#1072;&#1085;&#1103;\&#1055;&#1090;&#1080;&#1094;&#1099;%20&#1045;&#1074;&#1088;&#1086;&#1087;&#1099;%20-%20&#1050;&#1083;&#1077;&#1089;&#1090;-&#1077;&#1083;&#1086;&#1074;&#1080;&#1082;.mp3" TargetMode="Externa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Users\&#1087;&#1086;&#1083;&#1100;&#1079;&#1086;&#1074;&#1072;&#1090;&#1077;&#1083;&#1100;\Desktop\&#1042;&#1072;&#1085;&#1103;\&#1073;&#1086;&#1083;&#1100;&#1096;&#1072;&#1103;%20&#1089;&#1080;&#1085;&#1080;&#1094;&#1072;%20-%20&#1074;&#1077;&#1089;&#1077;&#1085;&#1085;&#1103;&#1103;%20&#1087;&#1077;&#1089;&#1077;&#1085;&#1082;&#1072;.mp3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Users\&#1087;&#1086;&#1083;&#1100;&#1079;&#1086;&#1074;&#1072;&#1090;&#1077;&#1083;&#1100;\Desktop\&#1042;&#1072;&#1085;&#1103;\&#1057;&#1085;&#1077;&#1075;&#1080;&#1088;&#1100;%20-%20&#1057;&#1085;&#1077;&#1075;&#1080;&#1088;&#1100;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Users\&#1087;&#1086;&#1083;&#1100;&#1079;&#1086;&#1074;&#1072;&#1090;&#1077;&#1083;&#1100;\Desktop\&#1042;&#1072;&#1085;&#1103;\&#1043;&#1086;&#1083;&#1091;&#1073;&#1100;%20-%20&#1042;&#1086;&#1088;&#1082;&#1086;&#1074;&#1072;&#1085;&#1080;&#1077;.mp3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4.xml"/><Relationship Id="rId1" Type="http://schemas.openxmlformats.org/officeDocument/2006/relationships/audio" Target="file:///C:\Users\&#1087;&#1086;&#1083;&#1100;&#1079;&#1086;&#1074;&#1072;&#1090;&#1077;&#1083;&#1100;\Desktop\&#1042;&#1072;&#1085;&#1103;\&#1043;&#1086;&#1083;&#1086;&#1089;&#1072;%20&#1087;&#1090;&#1080;&#1094;%20-%20&#1082;&#1072;&#1088;&#1082;&#1072;&#1085;&#1100;&#1077;%20&#1080;%20&#1087;&#1077;&#1085;&#1080;&#1077;%20&#1074;&#1086;&#1088;&#1086;&#1085;&#1099;%20(&#1082;&#1072;&#1088;&#1082;&#1091;&#1096;&#1080;)%20-%20&#1071;%20&#1087;&#1086;&#1076;%20&#1090;&#1072;&#1082;&#1080;&#1077;%20&#1079;&#1074;&#1091;&#1082;&#1080;%20&#1082;&#1072;&#1078;&#1076;&#1086;&#1077;%20&#1091;&#1090;&#1088;&#1086;%20&#1087;&#1088;&#1086;&#1089;&#1099;&#1087;&#1072;&#1083;&#1089;&#1103;.%20&#1056;&#1086;&#1076;&#1085;&#1099;&#1099;&#1099;&#1077;%20xD.mp3" TargetMode="Externa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4.xml"/><Relationship Id="rId1" Type="http://schemas.openxmlformats.org/officeDocument/2006/relationships/audio" Target="file:///C:\Users\&#1087;&#1086;&#1083;&#1100;&#1079;&#1086;&#1074;&#1072;&#1090;&#1077;&#1083;&#1100;\Desktop\&#1042;&#1072;&#1085;&#1103;\&#1057;&#1074;&#1080;&#1088;&#1080;&#1089;&#1090;&#1077;&#1083;&#1100;%20-%20&#1057;&#1074;&#1080;&#1088;&#1080;&#1089;&#1090;&#1077;&#1083;&#1100;.mp3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latin typeface="Cambria" pitchFamily="18" charset="0"/>
              </a:rPr>
              <a:t>НОД в подготовительной группе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95400"/>
            <a:ext cx="8839200" cy="16002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i="1" dirty="0" smtClean="0">
                <a:latin typeface="Cambria" pitchFamily="18" charset="0"/>
              </a:rPr>
              <a:t>ПРЕЗЕНТАЦИЯ «ЗИМУЮЩИЕ ПТИЦЫ»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latin typeface="Cambria" pitchFamily="18" charset="0"/>
              </a:rPr>
              <a:t>воспитатель МБДОУ № 74 г.о.Самара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latin typeface="Cambria" pitchFamily="18" charset="0"/>
              </a:rPr>
              <a:t>Никитина Марина Анатольевна</a:t>
            </a:r>
            <a:endParaRPr lang="ru-RU" sz="2800" dirty="0" smtClean="0">
              <a:latin typeface="Cambria" pitchFamily="18" charset="0"/>
            </a:endParaRPr>
          </a:p>
        </p:txBody>
      </p:sp>
      <p:pic>
        <p:nvPicPr>
          <p:cNvPr id="3076" name="Содержимое 8" descr="slide_10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676400" y="3200400"/>
            <a:ext cx="5486400" cy="3429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202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1722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00800" y="228600"/>
            <a:ext cx="2438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Клесты</a:t>
            </a:r>
            <a:r>
              <a:rPr lang="ru-RU" dirty="0" smtClean="0"/>
              <a:t> отличаются от других птиц </a:t>
            </a:r>
            <a:r>
              <a:rPr lang="ru-RU" dirty="0" err="1" smtClean="0"/>
              <a:t>прекрещенным</a:t>
            </a:r>
            <a:r>
              <a:rPr lang="ru-RU" dirty="0" smtClean="0"/>
              <a:t> клювом, с помощью которого они достают семена из шишек. Чаще всего встречается </a:t>
            </a:r>
            <a:r>
              <a:rPr lang="ru-RU" dirty="0" err="1" smtClean="0"/>
              <a:t>клёст-еловик</a:t>
            </a:r>
            <a:r>
              <a:rPr lang="ru-RU" dirty="0"/>
              <a:t> </a:t>
            </a:r>
            <a:r>
              <a:rPr lang="ru-RU" dirty="0" smtClean="0"/>
              <a:t>(ростом с воробья), который кормится семенами ели. Клесты могут выводить птенцов зимой!!! </a:t>
            </a:r>
          </a:p>
        </p:txBody>
      </p:sp>
      <p:pic>
        <p:nvPicPr>
          <p:cNvPr id="6" name="Птицы Европы - Клест-елови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467600" y="5486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37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Выбери лишнее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251460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Найди лишнее. Щёлкни по нужной картинке.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3486150"/>
            <a:ext cx="4495800" cy="3371850"/>
          </a:xfrm>
          <a:prstGeom prst="rect">
            <a:avLst/>
          </a:prstGeom>
        </p:spPr>
      </p:pic>
      <p:pic>
        <p:nvPicPr>
          <p:cNvPr id="8" name="Рисунок 7" descr="i (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05200"/>
            <a:ext cx="4648200" cy="3352801"/>
          </a:xfrm>
          <a:prstGeom prst="rect">
            <a:avLst/>
          </a:prstGeom>
        </p:spPr>
      </p:pic>
      <p:pic>
        <p:nvPicPr>
          <p:cNvPr id="7" name="Рисунок 6" descr="i (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648200" cy="34861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i (8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0"/>
            <a:ext cx="4495800" cy="352627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 (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51"/>
            <a:ext cx="9296400" cy="68732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5105400"/>
            <a:ext cx="388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Ласточка! Ты угадал?</a:t>
            </a:r>
            <a:endParaRPr lang="ru-RU" sz="4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i (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0"/>
            <a:ext cx="4648200" cy="3486150"/>
          </a:xfrm>
          <a:prstGeom prst="rect">
            <a:avLst/>
          </a:prstGeom>
        </p:spPr>
      </p:pic>
      <p:pic>
        <p:nvPicPr>
          <p:cNvPr id="5" name="Рисунок 4" descr="i (1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4495800" cy="3124201"/>
          </a:xfrm>
          <a:prstGeom prst="rect">
            <a:avLst/>
          </a:prstGeom>
        </p:spPr>
      </p:pic>
      <p:pic>
        <p:nvPicPr>
          <p:cNvPr id="3" name="Рисунок 2" descr="i (1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3124200"/>
            <a:ext cx="4876800" cy="3733800"/>
          </a:xfrm>
          <a:prstGeom prst="rect">
            <a:avLst/>
          </a:prstGeom>
        </p:spPr>
      </p:pic>
      <p:pic>
        <p:nvPicPr>
          <p:cNvPr id="6" name="Рисунок 5" descr="4033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124200"/>
            <a:ext cx="4495800" cy="3733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 (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2199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4572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Гусь! Ты угадал?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Назови песенки этих птиц!)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 (1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83002844_f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latin typeface="Cambria" pitchFamily="18" charset="0"/>
              </a:rPr>
              <a:t>Зимующие птицы</a:t>
            </a:r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7010400" y="1066800"/>
            <a:ext cx="1981200" cy="563880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>
                <a:solidFill>
                  <a:srgbClr val="FF0000"/>
                </a:solidFill>
                <a:latin typeface="Cambria" pitchFamily="18" charset="0"/>
              </a:rPr>
              <a:t>Синичка. </a:t>
            </a:r>
            <a:r>
              <a:rPr lang="ru-RU" sz="2000" dirty="0" smtClean="0">
                <a:latin typeface="Cambria" pitchFamily="18" charset="0"/>
              </a:rPr>
              <a:t>Грудка у неё жёлтая, черная голова и крылья. Зимой она питается ягодами рябины, семенами шишек, почками деревьев. Очень любит сырое мясо</a:t>
            </a:r>
            <a:r>
              <a:rPr lang="ru-RU" sz="2000" dirty="0" smtClean="0"/>
              <a:t>.</a:t>
            </a:r>
          </a:p>
        </p:txBody>
      </p:sp>
      <p:pic>
        <p:nvPicPr>
          <p:cNvPr id="10244" name="Содержимое 9" descr="p.major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236663"/>
            <a:ext cx="6553200" cy="5392737"/>
          </a:xfrm>
        </p:spPr>
      </p:pic>
      <p:pic>
        <p:nvPicPr>
          <p:cNvPr id="5" name="большая синица - весенняя песен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543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5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313"/>
            <a:ext cx="9144001" cy="6896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Какая птица выводит птенцов зимой?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74120754_crossbill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5845" y="3456432"/>
            <a:ext cx="5018155" cy="3401568"/>
          </a:xfrm>
          <a:prstGeom prst="rect">
            <a:avLst/>
          </a:prstGeom>
        </p:spPr>
      </p:pic>
      <p:pic>
        <p:nvPicPr>
          <p:cNvPr id="4" name="Рисунок 3" descr="i (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4114800" cy="3429000"/>
          </a:xfrm>
          <a:prstGeom prst="rect">
            <a:avLst/>
          </a:prstGeom>
        </p:spPr>
      </p:pic>
      <p:pic>
        <p:nvPicPr>
          <p:cNvPr id="5" name="Рисунок 4" descr="i (10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1" y="0"/>
            <a:ext cx="5029200" cy="3444658"/>
          </a:xfrm>
          <a:prstGeom prst="rect">
            <a:avLst/>
          </a:prstGeom>
        </p:spPr>
      </p:pic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2672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latin typeface="Cambria" pitchFamily="18" charset="0"/>
              </a:rPr>
              <a:t>Поддержите птиц зимой!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1600200"/>
            <a:ext cx="39624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latin typeface="Cambria" pitchFamily="18" charset="0"/>
              </a:rPr>
              <a:t>Зимующие птицы не боятся морозов и ухитряются добывать еду даже в самую холодную погоду. Они отыскивают насекомых, спрятавшихся в трещины коры, в щели домов и заборов, отыскивают плоды и семена лиственных растений, шишки хвойных деревьев с семенами. Но во время снегопадов, метелей и сильных морозов птицы голодают и даже погибают. Они прилетают к нашим жилищам за помощью. И мы с вами должны помочь пережить зиму пернатым друзьям.</a:t>
            </a:r>
          </a:p>
        </p:txBody>
      </p:sp>
      <p:pic>
        <p:nvPicPr>
          <p:cNvPr id="17412" name="Содержимое 7" descr="0017-021-Zimnjaja-stolovaja-dlja-ptits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905000"/>
            <a:ext cx="4678363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 descr="C:\Users\профи\Desktop\Новая папка\ac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00200"/>
            <a:ext cx="2133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latin typeface="Cambria" pitchFamily="18" charset="0"/>
              </a:rPr>
              <a:t>Корм для зимующих птиц.</a:t>
            </a:r>
          </a:p>
        </p:txBody>
      </p:sp>
      <p:pic>
        <p:nvPicPr>
          <p:cNvPr id="18436" name="Picture 9" descr="C:\Users\профи\Desktop\Новая папка\con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600200"/>
            <a:ext cx="2057400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10" descr="C:\Users\профи\Desktop\Новая папка\mea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4419600"/>
            <a:ext cx="2057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1" descr="C:\Users\профи\Desktop\Новая папка\oat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4419600"/>
            <a:ext cx="2057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12" descr="C:\Users\профи\Desktop\Новая папка\ryabina_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1800" y="1524000"/>
            <a:ext cx="20478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3" descr="C:\Users\профи\Desktop\Новая папка\sunflower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81400" y="4419600"/>
            <a:ext cx="2057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latin typeface="Cambria" pitchFamily="18" charset="0"/>
              </a:rPr>
              <a:t>Типы кормушек для   зимующих птиц</a:t>
            </a:r>
          </a:p>
        </p:txBody>
      </p:sp>
      <p:pic>
        <p:nvPicPr>
          <p:cNvPr id="19459" name="Picture 2" descr="C:\Users\профи\Desktop\Новая папка\0_1ca74_43193c67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00200"/>
            <a:ext cx="28257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 descr="C:\Users\профи\Desktop\Новая папка\ca2ed3d1e4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1676400"/>
            <a:ext cx="2955925" cy="2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 descr="C:\Users\профи\Desktop\Новая папка\P12000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37338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профи\Desktop\Новая папка\1297978881770010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81000"/>
            <a:ext cx="7543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C:\Users\профи\Desktop\Новая папка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733800"/>
            <a:ext cx="3505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C:\Users\профи\Desktop\Новая папка\про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3657600"/>
            <a:ext cx="30670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25146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latin typeface="Cambria" pitchFamily="18" charset="0"/>
              </a:rPr>
              <a:t>Спасибо за внимание!</a:t>
            </a:r>
            <a:endParaRPr lang="ru-RU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8" name="Rectangle 8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latin typeface="Cambria" pitchFamily="18" charset="0"/>
              </a:rPr>
              <a:t>Зимующие птицы</a:t>
            </a:r>
          </a:p>
        </p:txBody>
      </p:sp>
      <p:sp>
        <p:nvSpPr>
          <p:cNvPr id="102410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7086600" y="1219200"/>
            <a:ext cx="2057400" cy="510540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>
                <a:solidFill>
                  <a:srgbClr val="FF0000"/>
                </a:solidFill>
                <a:latin typeface="Cambria" pitchFamily="18" charset="0"/>
              </a:rPr>
              <a:t>Снегирь</a:t>
            </a:r>
            <a:r>
              <a:rPr lang="ru-RU" sz="2000" dirty="0" smtClean="0">
                <a:latin typeface="Cambria" pitchFamily="18" charset="0"/>
              </a:rPr>
              <a:t> чуть крупнее воробья. У него красная грудка, голубовато-серая спинка, головка и крылья черные. Он прилетает к нам с первым снегом, любит ягоды рябины.</a:t>
            </a:r>
          </a:p>
        </p:txBody>
      </p:sp>
      <p:pic>
        <p:nvPicPr>
          <p:cNvPr id="11268" name="Picture 11" descr="Снегирь -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27000" y="1295400"/>
            <a:ext cx="6883400" cy="5362575"/>
          </a:xfrm>
        </p:spPr>
      </p:pic>
      <p:pic>
        <p:nvPicPr>
          <p:cNvPr id="5" name="Снегирь - Снегир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1628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latin typeface="Cambria" pitchFamily="18" charset="0"/>
              </a:rPr>
              <a:t>Зимующие птицы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019800" y="1219200"/>
            <a:ext cx="3124200" cy="541020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>
                <a:latin typeface="Cambria" pitchFamily="18" charset="0"/>
              </a:rPr>
              <a:t> зимой </a:t>
            </a:r>
            <a:r>
              <a:rPr lang="ru-RU" sz="2000" dirty="0" smtClean="0">
                <a:solidFill>
                  <a:srgbClr val="FF0000"/>
                </a:solidFill>
                <a:latin typeface="Cambria" pitchFamily="18" charset="0"/>
              </a:rPr>
              <a:t>дятлы</a:t>
            </a:r>
            <a:r>
              <a:rPr lang="ru-RU" sz="2000" dirty="0" smtClean="0">
                <a:latin typeface="Cambria" pitchFamily="18" charset="0"/>
              </a:rPr>
              <a:t> питаются  семенами хвойных деревьев. Окраска оперения у дятлов разнообразна, но у большинства видов яркая — черная, зеленая или пестрая. Это одна из очень полезных птиц наших лесов: работает круглый год по уничтожению вредителей. Является лесным доктором .</a:t>
            </a:r>
          </a:p>
        </p:txBody>
      </p:sp>
      <p:pic>
        <p:nvPicPr>
          <p:cNvPr id="12292" name="Содержимое 7" descr="1288334554_15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1246188"/>
            <a:ext cx="5486400" cy="5321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latin typeface="Cambria" pitchFamily="18" charset="0"/>
              </a:rPr>
              <a:t>Зимующие птицы</a:t>
            </a:r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477000" y="1219200"/>
            <a:ext cx="2514600" cy="541020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>
                <a:solidFill>
                  <a:srgbClr val="FF0000"/>
                </a:solidFill>
                <a:latin typeface="Cambria" pitchFamily="18" charset="0"/>
              </a:rPr>
              <a:t>Воробей</a:t>
            </a:r>
            <a:r>
              <a:rPr lang="ru-RU" sz="2000" dirty="0" smtClean="0">
                <a:solidFill>
                  <a:schemeClr val="accent1"/>
                </a:solidFill>
                <a:latin typeface="Cambria" pitchFamily="18" charset="0"/>
              </a:rPr>
              <a:t> </a:t>
            </a:r>
            <a:r>
              <a:rPr lang="ru-RU" sz="2000" dirty="0" smtClean="0">
                <a:latin typeface="Cambria" pitchFamily="18" charset="0"/>
              </a:rPr>
              <a:t>– бойкая, жизнерадостная, находчивая и общительная птица. Клюёт овёс, пшено, зимой селится вблизи жилища человека, клюёт всё, что найдёт – всеядная птица.</a:t>
            </a:r>
          </a:p>
        </p:txBody>
      </p:sp>
      <p:pic>
        <p:nvPicPr>
          <p:cNvPr id="13316" name="Содержимое 7" descr="sparrow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143000"/>
            <a:ext cx="5948363" cy="5324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latin typeface="Cambria" pitchFamily="18" charset="0"/>
              </a:rPr>
              <a:t>Зимующие птицы</a:t>
            </a: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553200" y="1219200"/>
            <a:ext cx="2438400" cy="510540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>
                <a:solidFill>
                  <a:srgbClr val="FF0000"/>
                </a:solidFill>
                <a:latin typeface="Cambria" pitchFamily="18" charset="0"/>
              </a:rPr>
              <a:t>Голубь</a:t>
            </a:r>
            <a:r>
              <a:rPr lang="ru-RU" sz="2000" dirty="0" smtClean="0">
                <a:latin typeface="Cambria" pitchFamily="18" charset="0"/>
              </a:rPr>
              <a:t>  Обладает прекрасным зрением – различает цвета радуги. Питается растительными кормами: семенами, ягодами, плодами фруктовых деревьев. Голуби очень привязаны к людям</a:t>
            </a:r>
            <a:r>
              <a:rPr lang="ru-RU" sz="2000" dirty="0" smtClean="0"/>
              <a:t>.</a:t>
            </a:r>
          </a:p>
        </p:txBody>
      </p:sp>
      <p:pic>
        <p:nvPicPr>
          <p:cNvPr id="14340" name="Содержимое 7" descr="sizyj-golub11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190625"/>
            <a:ext cx="5943600" cy="5286375"/>
          </a:xfrm>
        </p:spPr>
      </p:pic>
      <p:pic>
        <p:nvPicPr>
          <p:cNvPr id="5" name="Голубь - Ворковани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1534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latin typeface="Cambria" pitchFamily="18" charset="0"/>
              </a:rPr>
              <a:t>Зимующие птицы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6096000" y="1295400"/>
            <a:ext cx="2819400" cy="518160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>
                <a:solidFill>
                  <a:srgbClr val="FF0000"/>
                </a:solidFill>
                <a:latin typeface="Cambria" pitchFamily="18" charset="0"/>
              </a:rPr>
              <a:t>Вороны</a:t>
            </a:r>
            <a:r>
              <a:rPr lang="ru-RU" sz="2000" dirty="0" smtClean="0">
                <a:latin typeface="Cambria" pitchFamily="18" charset="0"/>
              </a:rPr>
              <a:t> очень умны. Оперение — чёрное с зелёными отблесками. Ест ворона всё. Падаль, мыши, птички и их яйца,  черви и жуки, рыба, овощи, фрукты, сыр, творог – всё ей годится. В природе ворона безусловно полезна, но вблизи человеческого жилья становится воровкой</a:t>
            </a:r>
            <a:r>
              <a:rPr lang="ru-RU" sz="2000" dirty="0" smtClean="0"/>
              <a:t>.</a:t>
            </a:r>
          </a:p>
        </p:txBody>
      </p:sp>
      <p:pic>
        <p:nvPicPr>
          <p:cNvPr id="15364" name="Содержимое 9" descr="Corvus_corone_Rabenkrähe_1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" y="1974850"/>
            <a:ext cx="5791200" cy="4273550"/>
          </a:xfrm>
        </p:spPr>
      </p:pic>
      <p:pic>
        <p:nvPicPr>
          <p:cNvPr id="5" name="Голоса птиц - карканье и пение вороны (каркуши) - Я под такие звуки каждое утро просыпался. Родныыые x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924800" y="6248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09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latin typeface="Cambria" pitchFamily="18" charset="0"/>
              </a:rPr>
              <a:t>Зимующие птицы</a:t>
            </a:r>
          </a:p>
        </p:txBody>
      </p:sp>
      <p:sp>
        <p:nvSpPr>
          <p:cNvPr id="98311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6172200" y="1219200"/>
            <a:ext cx="2819400" cy="541020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>
                <a:solidFill>
                  <a:srgbClr val="FF0000"/>
                </a:solidFill>
                <a:latin typeface="Cambria" pitchFamily="18" charset="0"/>
              </a:rPr>
              <a:t>Сорока</a:t>
            </a:r>
            <a:r>
              <a:rPr lang="ru-RU" sz="2000" dirty="0" smtClean="0">
                <a:latin typeface="Cambria" pitchFamily="18" charset="0"/>
              </a:rPr>
              <a:t> всеядная птица. Голова, шея, грудь и спина чёрные, живот и плечи белые. Она питается как животным, так и растительным кормом. Пищу – насекомых, пауков и мокриц – сорока ищет на земле. К сожалению, сороки часто поселяются в садах и разоряют гнёзда певчих птиц.</a:t>
            </a:r>
          </a:p>
        </p:txBody>
      </p:sp>
      <p:pic>
        <p:nvPicPr>
          <p:cNvPr id="16388" name="Содержимое 9" descr="12010912380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524000"/>
            <a:ext cx="5665788" cy="4648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latin typeface="Cambria" pitchFamily="18" charset="0"/>
              </a:rPr>
              <a:t>Зимующие птицы</a:t>
            </a:r>
          </a:p>
        </p:txBody>
      </p:sp>
      <p:pic>
        <p:nvPicPr>
          <p:cNvPr id="6" name="Содержимое 5" descr="83002844_f08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457200" y="1524000"/>
            <a:ext cx="5638799" cy="4861034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248400" y="1600200"/>
            <a:ext cx="2438400" cy="4530725"/>
          </a:xfrm>
        </p:spPr>
        <p:txBody>
          <a:bodyPr/>
          <a:lstStyle/>
          <a:p>
            <a:r>
              <a:rPr lang="ru-RU" sz="1800" dirty="0" smtClean="0">
                <a:solidFill>
                  <a:srgbClr val="FF0000"/>
                </a:solidFill>
              </a:rPr>
              <a:t>Свиристель </a:t>
            </a:r>
            <a:r>
              <a:rPr lang="ru-RU" sz="1800" dirty="0" smtClean="0"/>
              <a:t>можно заметить по хохолку на голове. Песня свиристели журчащая трель «</a:t>
            </a:r>
            <a:r>
              <a:rPr lang="ru-RU" sz="1800" dirty="0" err="1" smtClean="0"/>
              <a:t>сви-ри-ри-ри</a:t>
            </a:r>
            <a:r>
              <a:rPr lang="ru-RU" sz="1800" dirty="0" smtClean="0"/>
              <a:t>».Птицы Держаться большими стаями. Летом питаются насекомыми, личинками, а зимой ягодами и плодами (рябиной, калиной).</a:t>
            </a:r>
            <a:endParaRPr lang="ru-RU" sz="1800" dirty="0"/>
          </a:p>
        </p:txBody>
      </p:sp>
      <p:pic>
        <p:nvPicPr>
          <p:cNvPr id="7" name="Свиристель - Свиристель.mp3">
            <a:hlinkClick r:id="" action="ppaction://media"/>
          </p:cNvPr>
          <p:cNvPicPr>
            <a:picLocks noGrp="1" noRot="1" noChangeAspect="1"/>
          </p:cNvPicPr>
          <p:nvPr>
            <p:ph sz="quarter" idx="2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305800" y="6172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0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843</TotalTime>
  <Words>506</Words>
  <Application>Microsoft Office PowerPoint</Application>
  <PresentationFormat>Экран (4:3)</PresentationFormat>
  <Paragraphs>33</Paragraphs>
  <Slides>27</Slides>
  <Notes>1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Глобус</vt:lpstr>
      <vt:lpstr>НОД в подготовительной группе</vt:lpstr>
      <vt:lpstr>Зимующие птицы</vt:lpstr>
      <vt:lpstr>Зимующие птицы</vt:lpstr>
      <vt:lpstr>Зимующие птицы</vt:lpstr>
      <vt:lpstr>Зимующие птицы</vt:lpstr>
      <vt:lpstr>Зимующие птицы</vt:lpstr>
      <vt:lpstr>Зимующие птицы</vt:lpstr>
      <vt:lpstr>Зимующие птицы</vt:lpstr>
      <vt:lpstr>Зимующие птицы</vt:lpstr>
      <vt:lpstr>Слайд 10</vt:lpstr>
      <vt:lpstr>Выбери лишнее</vt:lpstr>
      <vt:lpstr>Слайд 12</vt:lpstr>
      <vt:lpstr>Слайд 13</vt:lpstr>
      <vt:lpstr>Слайд 14</vt:lpstr>
      <vt:lpstr>Слайд 15</vt:lpstr>
      <vt:lpstr>Назови песенки этих птиц!)</vt:lpstr>
      <vt:lpstr>Слайд 17</vt:lpstr>
      <vt:lpstr>Слайд 18</vt:lpstr>
      <vt:lpstr>Слайд 19</vt:lpstr>
      <vt:lpstr>Слайд 20</vt:lpstr>
      <vt:lpstr>Какая птица выводит птенцов зимой?</vt:lpstr>
      <vt:lpstr>Слайд 22</vt:lpstr>
      <vt:lpstr>Поддержите птиц зимой!</vt:lpstr>
      <vt:lpstr>Корм для зимующих птиц.</vt:lpstr>
      <vt:lpstr>Типы кормушек для   зимующих птиц</vt:lpstr>
      <vt:lpstr>Слайд 26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дом</cp:lastModifiedBy>
  <cp:revision>64</cp:revision>
  <cp:lastPrinted>1601-01-01T00:00:00Z</cp:lastPrinted>
  <dcterms:created xsi:type="dcterms:W3CDTF">2010-11-13T12:11:51Z</dcterms:created>
  <dcterms:modified xsi:type="dcterms:W3CDTF">2014-12-06T20:53:11Z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