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2" r:id="rId6"/>
    <p:sldId id="269" r:id="rId7"/>
    <p:sldId id="263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69" autoAdjust="0"/>
  </p:normalViewPr>
  <p:slideViewPr>
    <p:cSldViewPr>
      <p:cViewPr varScale="1">
        <p:scale>
          <a:sx n="81" d="100"/>
          <a:sy n="81" d="100"/>
        </p:scale>
        <p:origin x="-13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703F-EBA5-42AA-BB65-1D7215EB8075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A5162D-3728-46F8-8E80-2D30E2B00FD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703F-EBA5-42AA-BB65-1D7215EB8075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162D-3728-46F8-8E80-2D30E2B00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703F-EBA5-42AA-BB65-1D7215EB8075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162D-3728-46F8-8E80-2D30E2B00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703F-EBA5-42AA-BB65-1D7215EB8075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162D-3728-46F8-8E80-2D30E2B00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703F-EBA5-42AA-BB65-1D7215EB8075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162D-3728-46F8-8E80-2D30E2B00FD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703F-EBA5-42AA-BB65-1D7215EB8075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162D-3728-46F8-8E80-2D30E2B00FD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703F-EBA5-42AA-BB65-1D7215EB8075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162D-3728-46F8-8E80-2D30E2B00FD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703F-EBA5-42AA-BB65-1D7215EB8075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162D-3728-46F8-8E80-2D30E2B00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703F-EBA5-42AA-BB65-1D7215EB8075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162D-3728-46F8-8E80-2D30E2B00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703F-EBA5-42AA-BB65-1D7215EB8075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162D-3728-46F8-8E80-2D30E2B00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703F-EBA5-42AA-BB65-1D7215EB8075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162D-3728-46F8-8E80-2D30E2B00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FE4703F-EBA5-42AA-BB65-1D7215EB8075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3A5162D-3728-46F8-8E80-2D30E2B00FD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548681"/>
            <a:ext cx="7175351" cy="4032447"/>
          </a:xfrm>
        </p:spPr>
        <p:txBody>
          <a:bodyPr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«Детский сад №2 «Пчёлка»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г.Ртищево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Саратовской области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>Модель</a:t>
            </a:r>
            <a:r>
              <a:rPr lang="ru-RU" sz="4800" dirty="0" smtClean="0">
                <a:latin typeface="Monotype Corsiva" pitchFamily="66" charset="0"/>
                <a:cs typeface="Times New Roman" pitchFamily="18" charset="0"/>
              </a:rPr>
              <a:t> </a:t>
            </a:r>
            <a:br>
              <a:rPr lang="ru-RU" sz="48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>сопровождения семьи и ребёнка </a:t>
            </a:r>
            <a:br>
              <a:rPr lang="ru-RU" sz="48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>раннего возраста</a:t>
            </a:r>
            <a:endParaRPr lang="ru-RU" sz="48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953000"/>
            <a:ext cx="7344816" cy="121920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квалификационной категории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Антонова Светлана Геннадьевна</a:t>
            </a:r>
          </a:p>
          <a:p>
            <a:pPr algn="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9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9468" y="391260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D60093"/>
                </a:solidFill>
                <a:latin typeface="Monotype Corsiva" pitchFamily="66" charset="0"/>
                <a:cs typeface="Times New Roman" pitchFamily="18" charset="0"/>
              </a:rPr>
              <a:t>Пальчиковая живопись</a:t>
            </a:r>
            <a:endParaRPr lang="ru-RU" sz="3600" b="1" dirty="0">
              <a:solidFill>
                <a:srgbClr val="D60093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" name="Рисунок 2" descr="http://www.maam.ru/upload/blogs/detsad-187915-1411407336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178239"/>
            <a:ext cx="3160395" cy="2372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maam.ru/upload/blogs/detsad-187915-141140741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088705"/>
            <a:ext cx="3369438" cy="255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maam.ru/upload/blogs/detsad-187915-141140748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3415154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maam.ru/upload/blogs/detsad-187915-1411407534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925416"/>
            <a:ext cx="3255138" cy="2255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786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4888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ВЫВОД: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Представленная </a:t>
            </a:r>
            <a:r>
              <a:rPr lang="ru-RU" sz="2400" b="1" dirty="0">
                <a:solidFill>
                  <a:srgbClr val="7030A0"/>
                </a:solidFill>
              </a:rPr>
              <a:t>вам модель сопровождения семьи и ребёнка раннего возраста помогает пережить взрослым и детям непростой период адаптации, а так же решать практические задачи по приобретению родителями навыков по успешному взаимодействию с детьми, обогащать опыт семейного воспитания и расширять возможности понимания собственного ребёнка.</a:t>
            </a:r>
          </a:p>
        </p:txBody>
      </p:sp>
    </p:spTree>
    <p:extLst>
      <p:ext uri="{BB962C8B-B14F-4D97-AF65-F5344CB8AC3E}">
        <p14:creationId xmlns:p14="http://schemas.microsoft.com/office/powerpoint/2010/main" val="18964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400" b="1" dirty="0"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Модель психолого-педагогического сопровождения семьи ребёнка раннего возраста.</a:t>
            </a:r>
            <a:endParaRPr lang="ru-RU" sz="2400" dirty="0">
              <a:solidFill>
                <a:srgbClr val="CC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fontAlgn="base">
              <a:spcAft>
                <a:spcPct val="0"/>
              </a:spcAft>
              <a:buFont typeface="Wingdings" pitchFamily="2" charset="2"/>
              <a:buChar char="Ø"/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78609"/>
              </p:ext>
            </p:extLst>
          </p:nvPr>
        </p:nvGraphicFramePr>
        <p:xfrm>
          <a:off x="1043608" y="1600200"/>
          <a:ext cx="7200799" cy="4525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5279"/>
                <a:gridCol w="5255520"/>
              </a:tblGrid>
              <a:tr h="236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Этап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036" marR="20036" marT="20036" marB="200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Задачи этапа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036" marR="20036" marT="20036" marB="20036" anchor="ctr"/>
                </a:tc>
              </a:tr>
              <a:tr h="1219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Диагностический (ориентировочный) этап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036" marR="20036" marT="20036" marB="2003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Установление контакта с родителями ребенка. </a:t>
                      </a:r>
                      <a:endParaRPr lang="ru-RU" sz="1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Диагностика </a:t>
                      </a:r>
                      <a:r>
                        <a:rPr lang="ru-RU" sz="1100" dirty="0">
                          <a:effectLst/>
                        </a:rPr>
                        <a:t>семьи: выявление трудностей, возникающих у родителей при общении и воспитании ребенка.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Психолого-педагогическое обследование ребенка. </a:t>
                      </a:r>
                      <a:endParaRPr lang="ru-RU" sz="1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Выявление </a:t>
                      </a:r>
                      <a:r>
                        <a:rPr lang="ru-RU" sz="1100" dirty="0">
                          <a:effectLst/>
                        </a:rPr>
                        <a:t>проблем развития ребёнка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036" marR="20036" marT="20036" marB="20036" anchor="ctr"/>
                </a:tc>
              </a:tr>
              <a:tr h="1219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Этап планирования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036" marR="20036" marT="20036" marB="2003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Совместное обсуждение специалистами особенностей психического развития ребенка.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Разработка индивидуальной программы  сопровождения ребенка и семьи. Определение объема и вида необходимой психологической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помощи родителям ребёнка.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036" marR="20036" marT="20036" marB="20036" anchor="ctr"/>
                </a:tc>
              </a:tr>
              <a:tr h="1416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Этап оказания помощи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036" marR="20036" marT="20036" marB="2003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Оказание необходимой обучающей помощи родителям ребенка в создании условий, необходимых ребенку для полноценного психического развития.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Оказание необходимой психологической помощи родителям с целью гармонизации межличностных отношений с ребенком, оптимизации воспитательного-образовательного процесса.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036" marR="20036" marT="20036" marB="20036" anchor="ctr"/>
                </a:tc>
              </a:tr>
              <a:tr h="433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Отслеживающий этап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036" marR="20036" marT="20036" marB="2003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Диагностика семьи. Отслеживание эффективности оказания обучающей и психологической помощи.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036" marR="20036" marT="20036" marB="2003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6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450381"/>
            <a:ext cx="4248472" cy="746371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4008" y="188640"/>
            <a:ext cx="4038600" cy="5937523"/>
          </a:xfrm>
        </p:spPr>
        <p:txBody>
          <a:bodyPr>
            <a:normAutofit/>
          </a:bodyPr>
          <a:lstStyle/>
          <a:p>
            <a:pPr lvl="0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поставленных задач: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блок – дети.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Второй блок – родители.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Третий блок – педагоги.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Четвертый блок – медицинский персонал.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4041648" cy="60098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первичной психолого-медико-педагогической диагностики.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Максимально раннее выявление особых образовательных потребностей ребенка.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Выявление способностей к адаптации у детей раннего возраста.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Выявление факторов, вызывающих стрессовое состояние у данного контингента детей.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дезадаптации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детей к условиям ДОУ.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ориентированной модели развития и воспитания детей при подготовке их к посещению ДОУ.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69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23528" y="11663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Модель взаимодействия специалистов ДОУ и семьи в период адаптации ребёнка к дошкольному учреждению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264425" y="820979"/>
            <a:ext cx="3515488" cy="1504950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Заведующий ДОУ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графика комплектования групп,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условий в адаптационных группах,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собрание с родителями,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заключение договоров с родителями,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контроль за организацией всей работы.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5580112" y="793450"/>
            <a:ext cx="3267521" cy="1463675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 – психолог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 амбулаторных карт (анамнез),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анкетирование, собеседование с педагогами,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наблюдение, диагностика,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и упражнения с детьми,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консультации с родителями и педагогами,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информационные листы.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3422650" y="2587625"/>
            <a:ext cx="2011363" cy="1006475"/>
          </a:xfrm>
          <a:prstGeom prst="ellipse">
            <a:avLst/>
          </a:prstGeom>
          <a:solidFill>
            <a:srgbClr val="FF99CC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Семья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 rot="10800000" flipV="1">
            <a:off x="6195903" y="2653666"/>
            <a:ext cx="2671886" cy="1662112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Специалисты: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музыкальный руководитель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 амбулаторных карт (анамнез)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запросам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родителей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;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стендовая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информация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2346326" y="4674455"/>
            <a:ext cx="2378075" cy="1974850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Зам зав по ВМР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условий в группах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(планирование, ПРС),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контроль за организацией        работы персонала групп,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координация действий педагогов и специалистов,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консультации,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семинары-практикумы по вопросам адаптации.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6278624" y="4891427"/>
            <a:ext cx="2613025" cy="1765300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Воспитатели групп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патронаж, анкетирование,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наблюдение  за детьми и заполнение адаптационных листов,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и упражнения с детьми,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консультации и беседы с родителями,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стендовая информация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AutoShape 12"/>
          <p:cNvSpPr>
            <a:spLocks noChangeShapeType="1"/>
          </p:cNvSpPr>
          <p:nvPr/>
        </p:nvSpPr>
        <p:spPr bwMode="auto">
          <a:xfrm>
            <a:off x="7980363" y="2284413"/>
            <a:ext cx="0" cy="3032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AutoShape 10"/>
          <p:cNvSpPr>
            <a:spLocks noChangeShapeType="1"/>
          </p:cNvSpPr>
          <p:nvPr/>
        </p:nvSpPr>
        <p:spPr bwMode="auto">
          <a:xfrm flipH="1">
            <a:off x="4783199" y="5520409"/>
            <a:ext cx="1495425" cy="79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AutoShape 9"/>
          <p:cNvSpPr>
            <a:spLocks noChangeShapeType="1"/>
          </p:cNvSpPr>
          <p:nvPr/>
        </p:nvSpPr>
        <p:spPr bwMode="auto">
          <a:xfrm>
            <a:off x="1259632" y="4335463"/>
            <a:ext cx="990600" cy="1136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AutoShape 8"/>
          <p:cNvSpPr>
            <a:spLocks noChangeShapeType="1"/>
          </p:cNvSpPr>
          <p:nvPr/>
        </p:nvSpPr>
        <p:spPr bwMode="auto">
          <a:xfrm>
            <a:off x="1820863" y="2364581"/>
            <a:ext cx="0" cy="3889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AutoShape 7"/>
          <p:cNvSpPr>
            <a:spLocks noChangeShapeType="1"/>
          </p:cNvSpPr>
          <p:nvPr/>
        </p:nvSpPr>
        <p:spPr bwMode="auto">
          <a:xfrm>
            <a:off x="3829112" y="1473691"/>
            <a:ext cx="17018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AutoShape 6"/>
          <p:cNvSpPr>
            <a:spLocks noChangeShapeType="1"/>
          </p:cNvSpPr>
          <p:nvPr/>
        </p:nvSpPr>
        <p:spPr bwMode="auto">
          <a:xfrm>
            <a:off x="3836040" y="1917425"/>
            <a:ext cx="562647" cy="63499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AutoShape 5"/>
          <p:cNvSpPr>
            <a:spLocks noChangeShapeType="1"/>
          </p:cNvSpPr>
          <p:nvPr/>
        </p:nvSpPr>
        <p:spPr bwMode="auto">
          <a:xfrm flipH="1">
            <a:off x="5299075" y="2323001"/>
            <a:ext cx="1289050" cy="43051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AutoShape 4"/>
          <p:cNvSpPr>
            <a:spLocks noChangeShapeType="1"/>
          </p:cNvSpPr>
          <p:nvPr/>
        </p:nvSpPr>
        <p:spPr bwMode="auto">
          <a:xfrm flipH="1" flipV="1">
            <a:off x="5412081" y="3149978"/>
            <a:ext cx="760302" cy="88824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AutoShape 3"/>
          <p:cNvSpPr>
            <a:spLocks noChangeShapeType="1"/>
          </p:cNvSpPr>
          <p:nvPr/>
        </p:nvSpPr>
        <p:spPr bwMode="auto">
          <a:xfrm flipH="1" flipV="1">
            <a:off x="4973082" y="3531333"/>
            <a:ext cx="1638300" cy="1327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AutoShape 2"/>
          <p:cNvSpPr>
            <a:spLocks noChangeShapeType="1"/>
          </p:cNvSpPr>
          <p:nvPr/>
        </p:nvSpPr>
        <p:spPr bwMode="auto">
          <a:xfrm flipH="1">
            <a:off x="3661692" y="3758529"/>
            <a:ext cx="485775" cy="882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AutoShape 1"/>
          <p:cNvSpPr>
            <a:spLocks noChangeShapeType="1"/>
          </p:cNvSpPr>
          <p:nvPr/>
        </p:nvSpPr>
        <p:spPr bwMode="auto">
          <a:xfrm flipH="1">
            <a:off x="3139281" y="3539454"/>
            <a:ext cx="566738" cy="438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Rectangle 28"/>
          <p:cNvSpPr>
            <a:spLocks noChangeArrowheads="1"/>
          </p:cNvSpPr>
          <p:nvPr/>
        </p:nvSpPr>
        <p:spPr bwMode="auto">
          <a:xfrm>
            <a:off x="-77670" y="43979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19"/>
          <p:cNvSpPr>
            <a:spLocks noChangeArrowheads="1"/>
          </p:cNvSpPr>
          <p:nvPr/>
        </p:nvSpPr>
        <p:spPr bwMode="auto">
          <a:xfrm>
            <a:off x="56658" y="2732247"/>
            <a:ext cx="3082623" cy="1504950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400" b="1" dirty="0"/>
              <a:t>Медицинский персонал</a:t>
            </a:r>
          </a:p>
          <a:p>
            <a:pPr lvl="0"/>
            <a:r>
              <a:rPr lang="ru-RU" sz="1200" dirty="0"/>
              <a:t>изучение амбулаторных карт, анкет,</a:t>
            </a:r>
          </a:p>
          <a:p>
            <a:pPr lvl="0"/>
            <a:r>
              <a:rPr lang="ru-RU" sz="1200" dirty="0"/>
              <a:t>контроль за ребенком в группе (стул, термометрия)</a:t>
            </a:r>
          </a:p>
          <a:p>
            <a:pPr lvl="0"/>
            <a:r>
              <a:rPr lang="ru-RU" sz="1200" dirty="0"/>
              <a:t>наблюдение за состоянием здоровья</a:t>
            </a:r>
          </a:p>
          <a:p>
            <a:r>
              <a:rPr lang="ru-RU" sz="1200" dirty="0"/>
              <a:t>( сон, аппетит, термометрия).</a:t>
            </a:r>
          </a:p>
          <a:p>
            <a:r>
              <a:rPr lang="ru-RU" sz="1200" dirty="0"/>
              <a:t>-   беседы с родителями о режиме.</a:t>
            </a: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7380312" y="4335463"/>
            <a:ext cx="0" cy="5230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16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666"/>
            <a:ext cx="8229600" cy="948062"/>
          </a:xfrm>
        </p:spPr>
        <p:txBody>
          <a:bodyPr/>
          <a:lstStyle/>
          <a:p>
            <a:r>
              <a:rPr lang="ru-RU" b="1" dirty="0">
                <a:effectLst/>
              </a:rPr>
              <a:t>Работа с родителями.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5040560" cy="5688632"/>
          </a:xfrm>
        </p:spPr>
        <p:txBody>
          <a:bodyPr>
            <a:normAutofit fontScale="77500" lnSpcReduction="20000"/>
          </a:bodyPr>
          <a:lstStyle/>
          <a:p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создания успешной адаптации детей родителям, прежде всего, необходимо овладеть полным объемом определенных психолого-педагогических знаний, практическими навыками и умениями педагогической деятельности.</a:t>
            </a:r>
          </a:p>
          <a:p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этого на всех этапах ведется активная просветительская работа по вопросам адаптации через анкетирование, размещение информации на </a:t>
            </a: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стенде, на личных сайтах воспитателей, музыкального руководителя, педагога-психолога, в папках-передвижках: </a:t>
            </a:r>
          </a:p>
          <a:p>
            <a:pPr marL="914400" lvl="5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«Правила адаптации в д/с», </a:t>
            </a:r>
          </a:p>
          <a:p>
            <a:pPr marL="914400" lvl="5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Адаптация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д/с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marL="914400" lvl="5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«Игровой массаж детей 2-3 лет», </a:t>
            </a:r>
          </a:p>
          <a:p>
            <a:pPr marL="914400" lvl="5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«Если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ребёнок кусается», 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5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«Что должен знать ребёнок в 2-3 года»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т.д.</a:t>
            </a:r>
          </a:p>
          <a:p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Такая работа помогает установить партнерские, доброжелательные отношения. </a:t>
            </a:r>
            <a:endParaRPr lang="ru-RU" sz="1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Проводятся: 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родительские </a:t>
            </a: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собрания, обучающие занятия (обучение родителей приёмам организации игровой и учебной деятельности детей), активное социальное обучение (тренинги, психологические игры, анализ ситуаций и т.д.). Решая различные 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практические задачи, родители приобретают:</a:t>
            </a:r>
          </a:p>
          <a:p>
            <a:pPr lvl="1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новые навыки успешного взаимодействия с детьми;</a:t>
            </a:r>
          </a:p>
          <a:p>
            <a:pPr lvl="1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обогащают свой опыт семейного воспитания;</a:t>
            </a:r>
          </a:p>
          <a:p>
            <a:pPr lvl="1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расширяют возможности понимания собственного ребенка.</a:t>
            </a:r>
          </a:p>
          <a:p>
            <a:pPr marL="457200" lvl="1" indent="0"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7550">
            <a:off x="6062502" y="1272694"/>
            <a:ext cx="2462078" cy="34972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0133">
            <a:off x="6446596" y="1840403"/>
            <a:ext cx="2321920" cy="3429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1500">
            <a:off x="5846633" y="2468115"/>
            <a:ext cx="2487629" cy="35549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627" y="3131359"/>
            <a:ext cx="2459302" cy="3429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32354">
            <a:off x="5686374" y="3299758"/>
            <a:ext cx="240995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1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27" y="443823"/>
            <a:ext cx="3724627" cy="2765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5435" y="1196752"/>
            <a:ext cx="3056645" cy="2241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503" y="1631570"/>
            <a:ext cx="3164658" cy="2373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818317"/>
            <a:ext cx="3678163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72" y="4002433"/>
            <a:ext cx="3344531" cy="250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4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521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Фотоотчёт </a:t>
            </a:r>
            <a:r>
              <a:rPr lang="ru-RU" sz="2800" b="1" dirty="0">
                <a:effectLst/>
              </a:rPr>
              <a:t>о результатах адаптационного проекта «Здравствуй, малыш!»</a:t>
            </a:r>
            <a:endParaRPr lang="ru-RU" sz="28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создание условий для прохождения ребёнком безболезненного периода адаптации.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проекта: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Активизировать родительское внимание к вопросам воспитания и жизни ребёнка в детском саду.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Закладывать основы доверительного отношения детей к взрослым, доброжелательного отношения друг к другу.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условия для охраны и укрепления здоровья детей, облегчения периода адаптации к условиям детского сада.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Обеспечить понимание детьми смысла выполнения режимных процессов.</a:t>
            </a:r>
          </a:p>
        </p:txBody>
      </p:sp>
    </p:spTree>
    <p:extLst>
      <p:ext uri="{BB962C8B-B14F-4D97-AF65-F5344CB8AC3E}">
        <p14:creationId xmlns:p14="http://schemas.microsoft.com/office/powerpoint/2010/main" val="87338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CC0000"/>
                </a:solidFill>
              </a:rPr>
              <a:t>Адаптационные игры</a:t>
            </a:r>
            <a:endParaRPr lang="ru-RU" sz="3200" b="1" dirty="0">
              <a:solidFill>
                <a:srgbClr val="C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тебя зовут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Солнечные зайчики</a:t>
            </a:r>
          </a:p>
          <a:p>
            <a:pPr marL="0" indent="0">
              <a:buNone/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65760" y="1196752"/>
            <a:ext cx="4041648" cy="4929728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Мяч в кругу.</a:t>
            </a:r>
          </a:p>
          <a:p>
            <a:pPr marL="0" indent="0">
              <a:buNone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Дуть во что-нибудь и на что-нибудь</a:t>
            </a:r>
          </a:p>
          <a:p>
            <a:pPr marL="0" indent="0">
              <a:buNone/>
            </a:pP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Отчет о работе над проектом «Здравствуй,  малыш! » (I младшая группа) 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240360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maam.ru/upload/blogs/detsad-187915-14114063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582808"/>
            <a:ext cx="3371840" cy="220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maam.ru/upload/blogs/detsad-187915-1411406380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732" y="4149080"/>
            <a:ext cx="3240360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maam.ru/upload/blogs/detsad-187915-1411406513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0038" y="4287792"/>
            <a:ext cx="3171834" cy="230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110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2789" y="260648"/>
            <a:ext cx="3376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Выдувание мыльных пузырей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maam.ru/upload/blogs/detsad-187915-141140658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244" y="836712"/>
            <a:ext cx="3387684" cy="22911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076056" y="362248"/>
            <a:ext cx="1720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Собери цветок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1821" y="3429000"/>
            <a:ext cx="2320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с кистями рук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833" y="3447534"/>
            <a:ext cx="2101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Составь картинку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www.maam.ru/upload/blogs/detsad-187915-141140681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752168"/>
            <a:ext cx="3442764" cy="260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maam.ru/upload/blogs/detsad-187915-141140696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032" y="3826614"/>
            <a:ext cx="3500914" cy="2713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www.maam.ru/upload/blogs/detsad-187915-1411407087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3130" y="3826614"/>
            <a:ext cx="3235649" cy="252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815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900</TotalTime>
  <Words>717</Words>
  <Application>Microsoft Office PowerPoint</Application>
  <PresentationFormat>Экран (4:3)</PresentationFormat>
  <Paragraphs>129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        Муниципальное дошкольное образовательное учреждение «Детский сад №2 «Пчёлка» г.Ртищево Саратовской области  Модель  сопровождения семьи и ребёнка  раннего возраста</vt:lpstr>
      <vt:lpstr>  Модель психолого-педагогического сопровождения семьи ребёнка раннего возраста.</vt:lpstr>
      <vt:lpstr>.</vt:lpstr>
      <vt:lpstr>Презентация PowerPoint</vt:lpstr>
      <vt:lpstr>Работа с родителями.</vt:lpstr>
      <vt:lpstr>Презентация PowerPoint</vt:lpstr>
      <vt:lpstr>Фотоотчёт о результатах адаптационного проекта «Здравствуй, малыш!»</vt:lpstr>
      <vt:lpstr>Адаптационные игры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«Детский сад №2 «Пчёлка» г.Ртищево Саратовской области   Модель  сопровождения семьи и ребёнка  раннего возраста</dc:title>
  <dc:creator>Тамара</dc:creator>
  <cp:lastModifiedBy>Тамара</cp:lastModifiedBy>
  <cp:revision>46</cp:revision>
  <dcterms:created xsi:type="dcterms:W3CDTF">2015-01-13T13:44:45Z</dcterms:created>
  <dcterms:modified xsi:type="dcterms:W3CDTF">2015-01-19T13:08:52Z</dcterms:modified>
</cp:coreProperties>
</file>