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5" r:id="rId8"/>
    <p:sldId id="270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327" autoAdjust="0"/>
  </p:normalViewPr>
  <p:slideViewPr>
    <p:cSldViewPr>
      <p:cViewPr varScale="1">
        <p:scale>
          <a:sx n="76" d="100"/>
          <a:sy n="76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i="1">
              <a:solidFill>
                <a:schemeClr val="bg1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9444444444444697E-2"/>
          <c:y val="0.106231554389035"/>
          <c:w val="0.87349650043744531"/>
          <c:h val="0.893768445610964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Система образовательной деятельности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0" h="7493000"/>
              <a:bevelB w="7493000" h="7493000"/>
            </a:sp3d>
          </c:spPr>
          <c:dPt>
            <c:idx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143000" h="7493000"/>
                <a:bevelB w="7493000" h="7493000"/>
              </a:sp3d>
            </c:spPr>
          </c:dPt>
          <c:dPt>
            <c:idx val="2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143000" h="7493000"/>
                <a:bevelB w="7493000" h="7493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0" h="7493000"/>
                <a:bevelB w="7493000" h="7493000"/>
              </a:sp3d>
            </c:spPr>
          </c:dPt>
          <c:dPt>
            <c:idx val="5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143000" h="7493000"/>
                <a:bevelB w="7493000" h="7493000"/>
              </a:sp3d>
            </c:spPr>
          </c:dPt>
          <c:dLbls>
            <c:dLbl>
              <c:idx val="0"/>
              <c:layout>
                <c:manualLayout>
                  <c:x val="-0.15040201224846894"/>
                  <c:y val="0.11121420239136771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baseline="0" dirty="0" smtClean="0">
                        <a:solidFill>
                          <a:schemeClr val="bg1"/>
                        </a:solidFill>
                      </a:rPr>
                      <a:t>Познавательно  -речевое развитие (формирование элементарных математических представлений). </a:t>
                    </a:r>
                    <a:endParaRPr lang="en-US" sz="1400" b="1" i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b="1" i="1" dirty="0" smtClean="0">
                        <a:solidFill>
                          <a:schemeClr val="bg1"/>
                        </a:solidFill>
                      </a:rPr>
                      <a:t>Социализация</a:t>
                    </a:r>
                    <a:r>
                      <a:rPr lang="ru-RU" sz="1400" b="1" i="1" baseline="0" dirty="0" smtClean="0">
                        <a:solidFill>
                          <a:schemeClr val="bg1"/>
                        </a:solidFill>
                      </a:rPr>
                      <a:t> ( Развитие игровой деятельности)</a:t>
                    </a:r>
                    <a:endParaRPr lang="en-US" sz="1400" b="1" i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b="1" i="1" dirty="0" smtClean="0">
                        <a:solidFill>
                          <a:schemeClr val="bg1"/>
                        </a:solidFill>
                      </a:rPr>
                      <a:t>Художественно</a:t>
                    </a:r>
                    <a:r>
                      <a:rPr lang="ru-RU" sz="1400" b="1" i="1" baseline="0" dirty="0" smtClean="0">
                        <a:solidFill>
                          <a:schemeClr val="bg1"/>
                        </a:solidFill>
                      </a:rPr>
                      <a:t> эстетическое развитие. </a:t>
                    </a:r>
                  </a:p>
                  <a:p>
                    <a:r>
                      <a:rPr lang="ru-RU" sz="1400" b="1" i="1" baseline="0" dirty="0" smtClean="0">
                        <a:solidFill>
                          <a:schemeClr val="bg1"/>
                        </a:solidFill>
                      </a:rPr>
                      <a:t>( Рисование, лепка, аппликация ) </a:t>
                    </a:r>
                    <a:endParaRPr lang="en-US" sz="1400" b="1" i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b="1" i="1" dirty="0" smtClean="0">
                        <a:solidFill>
                          <a:schemeClr val="bg1"/>
                        </a:solidFill>
                      </a:rPr>
                      <a:t>Коммуникация</a:t>
                    </a:r>
                    <a:endParaRPr lang="en-US" sz="1400" b="1" i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b="1" i="1" dirty="0" smtClean="0">
                        <a:solidFill>
                          <a:schemeClr val="bg1"/>
                        </a:solidFill>
                      </a:rPr>
                      <a:t>Чтение</a:t>
                    </a:r>
                    <a:r>
                      <a:rPr lang="ru-RU" sz="1400" b="1" i="1" baseline="0" dirty="0" smtClean="0">
                        <a:solidFill>
                          <a:schemeClr val="bg1"/>
                        </a:solidFill>
                      </a:rPr>
                      <a:t> худ. литературы</a:t>
                    </a:r>
                    <a:endParaRPr lang="en-US" sz="1400" b="1" i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8.1228729221347343E-2"/>
                  <c:y val="0.1007820064158646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solidFill>
                          <a:schemeClr val="bg1"/>
                        </a:solidFill>
                      </a:rPr>
                      <a:t>Безопасность</a:t>
                    </a:r>
                    <a:endParaRPr lang="en-US" sz="1400" b="1" i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</c:strCache>
            </c:strRef>
          </c:cat>
          <c:val>
            <c:numRef>
              <c:f>Лист1!$B$2:$B$7</c:f>
              <c:numCache>
                <c:formatCode>dd/mmm</c:formatCode>
                <c:ptCount val="6"/>
                <c:pt idx="0" formatCode="General">
                  <c:v>3.1</c:v>
                </c:pt>
                <c:pt idx="1">
                  <c:v>4</c:v>
                </c:pt>
                <c:pt idx="2" formatCode="General">
                  <c:v>3.5</c:v>
                </c:pt>
                <c:pt idx="3">
                  <c:v>3</c:v>
                </c:pt>
                <c:pt idx="4" formatCode="General">
                  <c:v>4</c:v>
                </c:pt>
                <c:pt idx="5">
                  <c:v>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5A25-FC6D-46E5-82C4-39D97CCD14D7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8CB-B575-44BC-A134-EAD09A50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5A25-FC6D-46E5-82C4-39D97CCD14D7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8CB-B575-44BC-A134-EAD09A50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5A25-FC6D-46E5-82C4-39D97CCD14D7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8CB-B575-44BC-A134-EAD09A50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5A25-FC6D-46E5-82C4-39D97CCD14D7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8CB-B575-44BC-A134-EAD09A50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5A25-FC6D-46E5-82C4-39D97CCD14D7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8CB-B575-44BC-A134-EAD09A50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5A25-FC6D-46E5-82C4-39D97CCD14D7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8CB-B575-44BC-A134-EAD09A50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5A25-FC6D-46E5-82C4-39D97CCD14D7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8CB-B575-44BC-A134-EAD09A50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5A25-FC6D-46E5-82C4-39D97CCD14D7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8CB-B575-44BC-A134-EAD09A50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5A25-FC6D-46E5-82C4-39D97CCD14D7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8CB-B575-44BC-A134-EAD09A50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5A25-FC6D-46E5-82C4-39D97CCD14D7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8CB-B575-44BC-A134-EAD09A50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5A25-FC6D-46E5-82C4-39D97CCD14D7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58CB-B575-44BC-A134-EAD09A50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A25-FC6D-46E5-82C4-39D97CCD14D7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58CB-B575-44BC-A134-EAD09A509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6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ары леса</a:t>
            </a:r>
            <a:endParaRPr lang="ru-RU" sz="60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500570"/>
            <a:ext cx="4500562" cy="235743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no Pro Display" pitchFamily="18" charset="0"/>
              </a:rPr>
              <a:t>Презентацию подготовила </a:t>
            </a:r>
            <a:br>
              <a:rPr lang="ru-RU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no Pro Display" pitchFamily="18" charset="0"/>
              </a:rPr>
            </a:br>
            <a:r>
              <a:rPr lang="ru-RU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no Pro Display" pitchFamily="18" charset="0"/>
              </a:rPr>
              <a:t>воспитатель </a:t>
            </a:r>
            <a:br>
              <a:rPr lang="ru-RU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no Pro Display" pitchFamily="18" charset="0"/>
              </a:rPr>
            </a:br>
            <a:r>
              <a:rPr lang="ru-RU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no Pro Display" pitchFamily="18" charset="0"/>
              </a:rPr>
              <a:t>47 детского сада</a:t>
            </a:r>
            <a:br>
              <a:rPr lang="ru-RU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no Pro Display" pitchFamily="18" charset="0"/>
              </a:rPr>
            </a:br>
            <a:r>
              <a:rPr lang="ru-RU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no Pro Display" pitchFamily="18" charset="0"/>
              </a:rPr>
              <a:t>Аунинг Любовь Юрьевна.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Травы</a:t>
            </a: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>
                <a:solidFill>
                  <a:srgbClr val="FFFF00"/>
                </a:solidFill>
              </a:rPr>
              <a:t>Съедобные</a:t>
            </a: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Лекарственные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Ядовитые</a:t>
            </a:r>
            <a:br>
              <a:rPr lang="ru-RU" i="1" dirty="0" smtClean="0">
                <a:solidFill>
                  <a:srgbClr val="FFFF00"/>
                </a:solidFill>
              </a:rPr>
            </a:b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Съедобные</a:t>
            </a:r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43248"/>
            <a:ext cx="30718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Пижма обыкновенная - многолетнее травянистое растение из семейства сложноцветных, около 1 метра высотой с довольно характерным, хорошо отличимым, внешним </a:t>
            </a:r>
            <a:r>
              <a:rPr lang="ru-RU" dirty="0" smtClean="0">
                <a:solidFill>
                  <a:srgbClr val="FFFF00"/>
                </a:solidFill>
              </a:rPr>
              <a:t>видом. Цветет </a:t>
            </a:r>
            <a:r>
              <a:rPr lang="ru-RU" dirty="0">
                <a:solidFill>
                  <a:srgbClr val="FFFF00"/>
                </a:solidFill>
              </a:rPr>
              <a:t>пижма в конце июля - августе. Растет по опушкам и полянам смешанных и лиственных лесов, на лугах, в поймах рек, у дорог.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2754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Пижма обыкновенная 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1315445207_tansy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2428860" cy="18216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28926" y="3286124"/>
            <a:ext cx="3286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Во многих странах одуванчик считают вкусным овощем и едят с удовольствием. В Европе пучки листьев одуванчиков наряду с другой зеленью можно купить в супермаркетах. Так же одуванчик издревле используют в качестве лекарственного средства. У нас одуванчик это обычно надоедливый сорняк, который выдергивают и выбрасывают.</a:t>
            </a:r>
          </a:p>
        </p:txBody>
      </p:sp>
      <p:pic>
        <p:nvPicPr>
          <p:cNvPr id="8" name="Рисунок 7" descr="1677623_74074_oduvanchi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142984"/>
            <a:ext cx="2871075" cy="19240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86182" y="642918"/>
            <a:ext cx="1399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О</a:t>
            </a:r>
            <a:r>
              <a:rPr lang="ru-RU" sz="2000" b="1" i="1" dirty="0" smtClean="0">
                <a:solidFill>
                  <a:srgbClr val="FFFF00"/>
                </a:solidFill>
              </a:rPr>
              <a:t>дуванчик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642918"/>
            <a:ext cx="2014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Крапива жгучая</a:t>
            </a:r>
            <a:endParaRPr lang="ru-RU" sz="2000" i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286124"/>
            <a:ext cx="27146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Собирают крапиву начиная с первых дней ее появления. При сборе пользуются перчатками, срезая растения ножницами или ножом. Впрочем, совсем молодая она гораздо менее жалит и ее можно рвать голыми руками.</a:t>
            </a:r>
          </a:p>
        </p:txBody>
      </p:sp>
      <p:pic>
        <p:nvPicPr>
          <p:cNvPr id="13" name="Рисунок 12" descr="1244295753_krapdvu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285860"/>
            <a:ext cx="2547942" cy="191095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Лекарственные</a:t>
            </a:r>
            <a:br>
              <a:rPr lang="ru-RU" i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Рисунок 3" descr="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2952740" cy="2214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Шиповник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64681"/>
            <a:ext cx="40719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Лечебными свойствами обладают цветки, а именно лепестки, плоды, листья и корни растения. Сбор плодов производится осенью, по мере созревания. Собирают их вручную в перчатках, стараясь не повредить кожицу. Сразу после сбора они подвергаются сушке. Сушить плоды можно на солнце либо в специальных овощесушилках при температуре 80 градусов. Цветки, корни и листочки добывают в фазе цветения и сушат вышеописанным способом.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428604"/>
            <a:ext cx="133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Ландыш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1264130775_land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000108"/>
            <a:ext cx="2557657" cy="20717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86446" y="3164681"/>
            <a:ext cx="30718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smtClean="0">
                <a:solidFill>
                  <a:srgbClr val="FFFF00"/>
                </a:solidFill>
              </a:rPr>
              <a:t>Цветет </a:t>
            </a:r>
            <a:r>
              <a:rPr lang="ru-RU" dirty="0">
                <a:solidFill>
                  <a:srgbClr val="FFFF00"/>
                </a:solidFill>
              </a:rPr>
              <a:t>в мае — начале июня. В сентябре на стрелке вместо цветов появляются красно-оранжевые, как горошины, ягоды. В это время ягоды ландыша в большом количестве поедаются неко­торыми хищниками, видимо, для изгнания кишечных парази­тов. Все растение ландыша и ягоды очень ядовиты.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Ядовитые</a:t>
            </a:r>
            <a:br>
              <a:rPr lang="ru-RU" i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42918"/>
            <a:ext cx="1776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Борщевик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1308649667_2bsos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14422"/>
            <a:ext cx="3714756" cy="27860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00760" y="714356"/>
            <a:ext cx="2291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</a:rPr>
              <a:t>Вороний глаз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1267866450_vorgl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357298"/>
            <a:ext cx="3238523" cy="24288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0" y="407194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Ягода, как и другие части растения ядовита. Растение содержит сапонины и сердечные гликозиды, вызывающие раздражение желудочно-кишечного тракта, понос, тошноту, рвоту, резкое падение ритма сердца до 60-40 и менее сокращений в минуту, нарушение сердечного ритма, трепетание желудочков и остановку сердца.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143380"/>
            <a:ext cx="385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Растение </a:t>
            </a:r>
            <a:r>
              <a:rPr lang="ru-RU" b="1" i="1" dirty="0">
                <a:solidFill>
                  <a:srgbClr val="FFFF00"/>
                </a:solidFill>
              </a:rPr>
              <a:t>рода Борщевик, обладающее способностью вызывать сильные и долго не заживающие ожоги. 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8860" y="21429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i="1" dirty="0">
                <a:solidFill>
                  <a:srgbClr val="FFFF00"/>
                </a:solidFill>
              </a:rPr>
              <a:t>Ягоды</a:t>
            </a:r>
            <a:r>
              <a:rPr lang="ru-RU" sz="4000" i="1" dirty="0" smtClean="0">
                <a:solidFill>
                  <a:srgbClr val="FFFF00"/>
                </a:solidFill>
              </a:rPr>
              <a:t/>
            </a:r>
            <a:br>
              <a:rPr lang="ru-RU" sz="4000" i="1" dirty="0" smtClean="0">
                <a:solidFill>
                  <a:srgbClr val="FFFF00"/>
                </a:solidFill>
              </a:rPr>
            </a:br>
            <a:r>
              <a:rPr lang="ru-RU" sz="4000" i="1" dirty="0" smtClean="0">
                <a:solidFill>
                  <a:srgbClr val="FFFF00"/>
                </a:solidFill>
              </a:rPr>
              <a:t/>
            </a:r>
            <a:br>
              <a:rPr lang="ru-RU" sz="4000" i="1" dirty="0" smtClean="0">
                <a:solidFill>
                  <a:srgbClr val="FFFF00"/>
                </a:solidFill>
              </a:rPr>
            </a:br>
            <a:r>
              <a:rPr lang="ru-RU" sz="4000" i="1" dirty="0">
                <a:solidFill>
                  <a:srgbClr val="FFFF00"/>
                </a:solidFill>
              </a:rPr>
              <a:t>Съедобные</a:t>
            </a:r>
            <a:r>
              <a:rPr lang="ru-RU" sz="4000" i="1" dirty="0" smtClean="0">
                <a:solidFill>
                  <a:srgbClr val="FFFF00"/>
                </a:solidFill>
              </a:rPr>
              <a:t/>
            </a:r>
            <a:br>
              <a:rPr lang="ru-RU" sz="4000" i="1" dirty="0" smtClean="0">
                <a:solidFill>
                  <a:srgbClr val="FFFF00"/>
                </a:solidFill>
              </a:rPr>
            </a:br>
            <a:r>
              <a:rPr lang="ru-RU" sz="4000" i="1" dirty="0" smtClean="0">
                <a:solidFill>
                  <a:srgbClr val="FFFF00"/>
                </a:solidFill>
              </a:rPr>
              <a:t>Ядовитые</a:t>
            </a:r>
            <a:br>
              <a:rPr lang="ru-RU" sz="4000" i="1" dirty="0" smtClean="0">
                <a:solidFill>
                  <a:srgbClr val="FFFF00"/>
                </a:solidFill>
              </a:rPr>
            </a:br>
            <a:endParaRPr lang="ru-RU" sz="4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Съедобные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2391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Слива растопыренная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1303174613_alic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2667019" cy="2000264"/>
          </a:xfrm>
        </p:spPr>
      </p:pic>
      <p:pic>
        <p:nvPicPr>
          <p:cNvPr id="9" name="Рисунок 8" descr="1303128493_kalinavo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571612"/>
            <a:ext cx="2857520" cy="21431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5008" y="1000108"/>
            <a:ext cx="1983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Калина восточная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786190"/>
            <a:ext cx="385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Осенью окраска листьев становится лимонно-желтой, реже карминовой.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7861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Цветет в июне-июле, плоды созревают в сентябре.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Ядовитые</a:t>
            </a:r>
            <a:endParaRPr lang="ru-RU" dirty="0"/>
          </a:p>
        </p:txBody>
      </p:sp>
      <p:pic>
        <p:nvPicPr>
          <p:cNvPr id="4" name="Содержимое 3" descr="1268019634_1buzinatra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3071834" cy="2303876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1142984"/>
            <a:ext cx="18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Бузина травяная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357694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Распространен в южная части России в предгорья и горах, по опушкам лесов и субальпийским лугам. Часто встречается как сорняк.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1285860"/>
            <a:ext cx="1405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Белладонна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1245042953_beladon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857364"/>
            <a:ext cx="2786082" cy="2089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3340" y="4214818"/>
            <a:ext cx="5000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Цветки одиночные, поникшие, выходящие из пазух верхних листьев, колокольчатые, грязно-фиолетового (иногда жёлтого) цвета. Цветёт с июня до глубокой осени.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Плод — блестящая черно-синяя ягода, сплюснуто-шаровидная, сочная, сладко-кислая, величиной с вишню.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Орехи</a:t>
            </a: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Съедобные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301642050_1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143116"/>
            <a:ext cx="3000396" cy="2250297"/>
          </a:xfrm>
        </p:spPr>
      </p:pic>
      <p:sp>
        <p:nvSpPr>
          <p:cNvPr id="5" name="Прямоугольник 4"/>
          <p:cNvSpPr/>
          <p:nvPr/>
        </p:nvSpPr>
        <p:spPr>
          <a:xfrm>
            <a:off x="1428728" y="1643050"/>
            <a:ext cx="1907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Грецкий орех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00570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Орех грецкий, или волошский, встречается в диком виде в горах Средней Азии и Кавказа. Там его родина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64305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Лещина (Орешник)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1264136589_leshin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071678"/>
            <a:ext cx="3048021" cy="22860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44291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Лещина - довольно распространенное растение, произрастает в европейской части страны и на Кавказе. В народе этот кустарник с гладкой темно-серой или серо-коричневой корой, достигающий 3—4 метров высоты, называют орешником.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</a:rPr>
              <a:t>Образовательные задачи:</a:t>
            </a:r>
          </a:p>
          <a:p>
            <a:r>
              <a:rPr lang="ru-RU" sz="2000" i="1" dirty="0" smtClean="0">
                <a:solidFill>
                  <a:srgbClr val="FFFF00"/>
                </a:solidFill>
              </a:rPr>
              <a:t>Обобщить </a:t>
            </a:r>
            <a:r>
              <a:rPr lang="ru-RU" sz="2000" i="1" dirty="0">
                <a:solidFill>
                  <a:srgbClr val="FFFF00"/>
                </a:solidFill>
              </a:rPr>
              <a:t>и расширить знания детей о лесе и о лесных </a:t>
            </a:r>
            <a:r>
              <a:rPr lang="ru-RU" sz="2000" i="1" dirty="0" smtClean="0">
                <a:solidFill>
                  <a:srgbClr val="FFFF00"/>
                </a:solidFill>
              </a:rPr>
              <a:t>богатствах</a:t>
            </a:r>
            <a:r>
              <a:rPr lang="ru-RU" sz="2000" i="1" dirty="0">
                <a:solidFill>
                  <a:srgbClr val="FFFF00"/>
                </a:solidFill>
              </a:rPr>
              <a:t>;</a:t>
            </a:r>
            <a:r>
              <a:rPr lang="ru-RU" sz="2000" dirty="0" smtClean="0"/>
              <a:t> </a:t>
            </a:r>
            <a:r>
              <a:rPr lang="ru-RU" sz="2000" i="1" dirty="0" smtClean="0">
                <a:solidFill>
                  <a:srgbClr val="FFFF00"/>
                </a:solidFill>
              </a:rPr>
              <a:t>Продолжать </a:t>
            </a:r>
            <a:r>
              <a:rPr lang="ru-RU" sz="2000" i="1" dirty="0">
                <a:solidFill>
                  <a:srgbClr val="FFFF00"/>
                </a:solidFill>
              </a:rPr>
              <a:t>знакомить с особенностями внешнего вида грибов и месте их </a:t>
            </a:r>
            <a:r>
              <a:rPr lang="ru-RU" sz="2000" i="1" dirty="0" smtClean="0">
                <a:solidFill>
                  <a:srgbClr val="FFFF00"/>
                </a:solidFill>
              </a:rPr>
              <a:t>произрастания ; Учить </a:t>
            </a:r>
            <a:r>
              <a:rPr lang="ru-RU" sz="2000" i="1" dirty="0">
                <a:solidFill>
                  <a:srgbClr val="FFFF00"/>
                </a:solidFill>
              </a:rPr>
              <a:t>быть осторожными с неизвестными объектами, воспитывать бережное отношение к природе</a:t>
            </a:r>
            <a:r>
              <a:rPr lang="ru-RU" sz="2000" dirty="0">
                <a:solidFill>
                  <a:srgbClr val="FFFF00"/>
                </a:solidFill>
              </a:rPr>
              <a:t>;</a:t>
            </a:r>
          </a:p>
          <a:p>
            <a:r>
              <a:rPr lang="ru-RU" sz="2800" b="1" i="1" u="sng" dirty="0" smtClean="0">
                <a:solidFill>
                  <a:srgbClr val="FFFF00"/>
                </a:solidFill>
              </a:rPr>
              <a:t>Воспитательные задачи: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Повышать </a:t>
            </a:r>
            <a:r>
              <a:rPr lang="ru-RU" sz="2000" dirty="0">
                <a:solidFill>
                  <a:srgbClr val="FFFF00"/>
                </a:solidFill>
              </a:rPr>
              <a:t> у детей интерес к изучению объектов живой природы</a:t>
            </a:r>
            <a:r>
              <a:rPr lang="ru-RU" sz="2000" dirty="0" smtClean="0">
                <a:solidFill>
                  <a:srgbClr val="FFFF00"/>
                </a:solidFill>
              </a:rPr>
              <a:t>.;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dirty="0">
                <a:solidFill>
                  <a:srgbClr val="FFFF00"/>
                </a:solidFill>
              </a:rPr>
              <a:t>Учить детей взаимодействовать с природой не нанося ей вреда (урона</a:t>
            </a:r>
            <a:r>
              <a:rPr lang="ru-RU" sz="2000" dirty="0" smtClean="0">
                <a:solidFill>
                  <a:srgbClr val="FFFF00"/>
                </a:solidFill>
              </a:rPr>
              <a:t>);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dirty="0">
                <a:solidFill>
                  <a:srgbClr val="FFFF00"/>
                </a:solidFill>
              </a:rPr>
              <a:t> </a:t>
            </a:r>
            <a:r>
              <a:rPr lang="ru-RU" sz="2000" dirty="0" smtClean="0">
                <a:solidFill>
                  <a:srgbClr val="FFFF00"/>
                </a:solidFill>
              </a:rPr>
              <a:t>Воспитывать </a:t>
            </a:r>
            <a:r>
              <a:rPr lang="ru-RU" sz="2000" dirty="0">
                <a:solidFill>
                  <a:srgbClr val="FFFF00"/>
                </a:solidFill>
              </a:rPr>
              <a:t>у детей бережное отношение к природе, как живому </a:t>
            </a:r>
            <a:r>
              <a:rPr lang="ru-RU" sz="2000" dirty="0" smtClean="0">
                <a:solidFill>
                  <a:srgbClr val="FFFF00"/>
                </a:solidFill>
              </a:rPr>
              <a:t>объекту;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800" b="1" i="1" u="sng" dirty="0" smtClean="0">
                <a:solidFill>
                  <a:srgbClr val="FFFF00"/>
                </a:solidFill>
              </a:rPr>
              <a:t>Развивающие задачи:</a:t>
            </a:r>
          </a:p>
          <a:p>
            <a:r>
              <a:rPr lang="ru-RU" sz="2000" i="1" dirty="0">
                <a:solidFill>
                  <a:srgbClr val="FFFF00"/>
                </a:solidFill>
              </a:rPr>
              <a:t> </a:t>
            </a:r>
            <a:r>
              <a:rPr lang="ru-RU" sz="2000" i="1" dirty="0" smtClean="0">
                <a:solidFill>
                  <a:srgbClr val="FFFF00"/>
                </a:solidFill>
              </a:rPr>
              <a:t>Развивать </a:t>
            </a:r>
            <a:r>
              <a:rPr lang="ru-RU" sz="2000" i="1" dirty="0">
                <a:solidFill>
                  <a:srgbClr val="FFFF00"/>
                </a:solidFill>
              </a:rPr>
              <a:t>умения детей в продуктивной игровой и других видах детской деятельности</a:t>
            </a:r>
            <a:r>
              <a:rPr lang="ru-RU" sz="2000" i="1" dirty="0" smtClean="0">
                <a:solidFill>
                  <a:srgbClr val="FFFF00"/>
                </a:solidFill>
              </a:rPr>
              <a:t>;</a:t>
            </a:r>
            <a:r>
              <a:rPr lang="ru-RU" sz="2000" dirty="0"/>
              <a:t> </a:t>
            </a:r>
            <a:r>
              <a:rPr lang="ru-RU" sz="2000" i="1" dirty="0">
                <a:solidFill>
                  <a:srgbClr val="FFFF00"/>
                </a:solidFill>
              </a:rPr>
              <a:t>Развивать речевую </a:t>
            </a:r>
            <a:r>
              <a:rPr lang="ru-RU" sz="2000" i="1" dirty="0" smtClean="0">
                <a:solidFill>
                  <a:srgbClr val="FFFF00"/>
                </a:solidFill>
              </a:rPr>
              <a:t>активность;</a:t>
            </a:r>
            <a:r>
              <a:rPr lang="ru-RU" sz="2000" dirty="0"/>
              <a:t> </a:t>
            </a:r>
            <a:r>
              <a:rPr lang="ru-RU" sz="2000" i="1" dirty="0" smtClean="0">
                <a:solidFill>
                  <a:srgbClr val="FFFF00"/>
                </a:solidFill>
              </a:rPr>
              <a:t>Развивать </a:t>
            </a:r>
            <a:r>
              <a:rPr lang="ru-RU" sz="2000" i="1" dirty="0">
                <a:solidFill>
                  <a:srgbClr val="FFFF00"/>
                </a:solidFill>
              </a:rPr>
              <a:t>познавательный интерес у детей, наблюдательность и </a:t>
            </a:r>
            <a:r>
              <a:rPr lang="ru-RU" sz="2000" i="1" dirty="0" smtClean="0">
                <a:solidFill>
                  <a:srgbClr val="FFFF00"/>
                </a:solidFill>
              </a:rPr>
              <a:t>мышление</a:t>
            </a:r>
            <a:r>
              <a:rPr lang="ru-RU" sz="2000" i="1" dirty="0">
                <a:solidFill>
                  <a:srgbClr val="FFFF00"/>
                </a:solidFill>
              </a:rPr>
              <a:t>;</a:t>
            </a:r>
            <a:endParaRPr lang="ru-RU" sz="2000" i="1" dirty="0" smtClean="0">
              <a:solidFill>
                <a:srgbClr val="FFFF00"/>
              </a:solidFill>
            </a:endParaRPr>
          </a:p>
          <a:p>
            <a:r>
              <a:rPr lang="ru-RU" sz="2800" b="1" i="1" u="sng" dirty="0" smtClean="0">
                <a:solidFill>
                  <a:srgbClr val="FFFF00"/>
                </a:solidFill>
              </a:rPr>
              <a:t>Предварительная работа</a:t>
            </a:r>
          </a:p>
          <a:p>
            <a:r>
              <a:rPr lang="ru-RU" sz="2000" i="1" dirty="0" smtClean="0">
                <a:solidFill>
                  <a:srgbClr val="FFFF00"/>
                </a:solidFill>
              </a:rPr>
              <a:t>Рассматривание</a:t>
            </a:r>
            <a:r>
              <a:rPr lang="ru-RU" sz="2000" i="1" dirty="0">
                <a:solidFill>
                  <a:srgbClr val="FFFF00"/>
                </a:solidFill>
              </a:rPr>
              <a:t>: картины «Путешествие в лес</a:t>
            </a:r>
            <a:r>
              <a:rPr lang="ru-RU" sz="2000" i="1" dirty="0" smtClean="0">
                <a:solidFill>
                  <a:srgbClr val="FFFF00"/>
                </a:solidFill>
              </a:rPr>
              <a:t>»; Беседы ; </a:t>
            </a:r>
            <a:r>
              <a:rPr lang="ru-RU" sz="2000" i="1" dirty="0">
                <a:solidFill>
                  <a:srgbClr val="FFFF00"/>
                </a:solidFill>
              </a:rPr>
              <a:t>Изготовление поделок из природного </a:t>
            </a:r>
            <a:r>
              <a:rPr lang="ru-RU" sz="2000" i="1" dirty="0" smtClean="0">
                <a:solidFill>
                  <a:srgbClr val="FFFF00"/>
                </a:solidFill>
              </a:rPr>
              <a:t>материала;</a:t>
            </a:r>
            <a:endParaRPr lang="ru-RU" sz="2000" b="1" i="1" u="sng" dirty="0" smtClean="0">
              <a:solidFill>
                <a:srgbClr val="FFFF00"/>
              </a:solidFill>
            </a:endParaRPr>
          </a:p>
          <a:p>
            <a:r>
              <a:rPr lang="ru-RU" sz="2800" b="1" i="1" u="sng" dirty="0" smtClean="0">
                <a:solidFill>
                  <a:srgbClr val="FFFF00"/>
                </a:solidFill>
              </a:rPr>
              <a:t>Материал к занятию :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Мнемотаблицы, </a:t>
            </a:r>
            <a:r>
              <a:rPr lang="ru-RU" sz="2000" i="1" dirty="0">
                <a:solidFill>
                  <a:srgbClr val="FFFF00"/>
                </a:solidFill>
              </a:rPr>
              <a:t>игрушки- грибы разного размера, корзинки,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428604"/>
          <a:ext cx="9143999" cy="6376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076"/>
                <a:gridCol w="884526"/>
                <a:gridCol w="785818"/>
                <a:gridCol w="1285884"/>
                <a:gridCol w="714380"/>
                <a:gridCol w="785818"/>
                <a:gridCol w="785818"/>
                <a:gridCol w="714380"/>
                <a:gridCol w="714380"/>
                <a:gridCol w="869806"/>
                <a:gridCol w="916113"/>
              </a:tblGrid>
              <a:tr h="8749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Направления развития</a:t>
                      </a:r>
                      <a:endParaRPr lang="ru-RU" sz="1200" b="1" i="1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Познавательно</a:t>
                      </a:r>
                      <a:r>
                        <a:rPr lang="ru-RU" sz="1200" baseline="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 – речевое</a:t>
                      </a:r>
                      <a:endParaRPr lang="ru-RU" sz="12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Социально – личностное</a:t>
                      </a:r>
                      <a:endParaRPr lang="ru-RU" sz="12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Художественно</a:t>
                      </a:r>
                      <a:r>
                        <a:rPr lang="ru-RU" sz="1200" baseline="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 -  эстетическое</a:t>
                      </a:r>
                      <a:endParaRPr lang="ru-RU" sz="12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Физическое развитие</a:t>
                      </a:r>
                      <a:endParaRPr lang="ru-RU" sz="12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98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Образовательные 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области</a:t>
                      </a:r>
                      <a:endParaRPr lang="ru-RU" sz="12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Коммуникация</a:t>
                      </a:r>
                      <a:endParaRPr lang="ru-RU" sz="14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Познание</a:t>
                      </a:r>
                      <a:endParaRPr lang="ru-RU" sz="14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Чтение худ. литер.</a:t>
                      </a:r>
                    </a:p>
                    <a:p>
                      <a:endParaRPr lang="ru-RU" sz="14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Социализация</a:t>
                      </a:r>
                    </a:p>
                    <a:p>
                      <a:endParaRPr lang="ru-RU" sz="14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Труд</a:t>
                      </a:r>
                      <a:endParaRPr lang="ru-RU" sz="14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Безопасность</a:t>
                      </a:r>
                      <a:endParaRPr lang="ru-RU" sz="14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Худ. творч.</a:t>
                      </a:r>
                      <a:endParaRPr lang="ru-RU" sz="14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Музыка</a:t>
                      </a:r>
                      <a:endParaRPr lang="ru-RU" sz="14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Физкульт.</a:t>
                      </a:r>
                      <a:endParaRPr lang="ru-RU" sz="14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Здоровье</a:t>
                      </a:r>
                      <a:endParaRPr lang="ru-RU" sz="14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</a:tr>
              <a:tr h="455309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Виды</a:t>
                      </a:r>
                      <a:endParaRPr lang="ru-RU" sz="12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Д.и</a:t>
                      </a:r>
                      <a:r>
                        <a:rPr lang="ru-RU" sz="1400" baseline="0" dirty="0" smtClean="0">
                          <a:solidFill>
                            <a:srgbClr val="FFFF00"/>
                          </a:solidFill>
                        </a:rPr>
                        <a:t> « Съедобное или несъедобное»,  « Что лишнее», « Лесные слова»,  « Прогулка по лесу».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FFFF00"/>
                          </a:solidFill>
                        </a:rPr>
                        <a:t>С.р.и. « Лесная поляна» , « Лукошко для грибов».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Беседа</a:t>
                      </a:r>
                      <a:r>
                        <a:rPr lang="ru-RU" sz="1400" baseline="0" dirty="0" smtClean="0">
                          <a:solidFill>
                            <a:srgbClr val="FFFF00"/>
                          </a:solidFill>
                        </a:rPr>
                        <a:t> « Что растет в лесу!?»</a:t>
                      </a:r>
                      <a:endParaRPr lang="ru-RU" sz="14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Д.и. «  Волшебный мешочек»,</a:t>
                      </a:r>
                      <a:r>
                        <a:rPr lang="ru-RU" sz="1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FFFF00"/>
                          </a:solidFill>
                        </a:rPr>
                        <a:t>«Что за ягода?», « Ягоды», « Травы», « В нашем лесу…»</a:t>
                      </a:r>
                      <a:endParaRPr lang="ru-RU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Павлова Н. «Земляничка»,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Рассказы В. Зотова из книги «Лесная мозаика» («Брусника», «Земляника», «Малина», «Мухомор», «Подберезовик»),</a:t>
                      </a:r>
                      <a:br>
                        <a:rPr lang="ru-RU" sz="1400" b="0" i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b="0" i="0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ru-RU" sz="1400" b="0" i="0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Сутеев</a:t>
                      </a:r>
                      <a:r>
                        <a:rPr lang="ru-RU" sz="1400" b="0" i="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«Под грибом»</a:t>
                      </a:r>
                    </a:p>
                    <a:p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Д.и.</a:t>
                      </a:r>
                      <a:r>
                        <a:rPr lang="ru-RU" sz="1400" baseline="0" dirty="0" smtClean="0">
                          <a:solidFill>
                            <a:srgbClr val="FFFF00"/>
                          </a:solidFill>
                        </a:rPr>
                        <a:t> « Зеленая аптека»,  « Сравни ягоды»,  « Что бы, было бы если из леса исчезли …», 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Воспитывать бережное</a:t>
                      </a:r>
                      <a:r>
                        <a:rPr lang="ru-RU" sz="1400" baseline="0" dirty="0" smtClean="0">
                          <a:solidFill>
                            <a:srgbClr val="FFFF00"/>
                          </a:solidFill>
                        </a:rPr>
                        <a:t> отношение к лесу и к природе в целом.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Безопасность. Беседы и рассказы на темы: «Что такое безопасность?», «Коварные двойники», «Как не заблудиться в лесу?»</a:t>
                      </a:r>
                    </a:p>
                    <a:p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Лепка : « Грибочки».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Рисование « Вишня».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Аппликация :« Лесная полянка».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Звуки</a:t>
                      </a:r>
                      <a:r>
                        <a:rPr lang="ru-RU" sz="1400" baseline="0" dirty="0" smtClean="0">
                          <a:solidFill>
                            <a:srgbClr val="FFFF00"/>
                          </a:solidFill>
                          <a:latin typeface="Arno Pro Display" pitchFamily="18" charset="0"/>
                        </a:rPr>
                        <a:t> леса.  Песенка « Берегите лес»,.</a:t>
                      </a:r>
                    </a:p>
                    <a:p>
                      <a:r>
                        <a:rPr lang="ru-RU" sz="1400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По плану музыкального руководителя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>
                        <a:solidFill>
                          <a:srgbClr val="FFFF00"/>
                        </a:solidFill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Игра-соревнование: «Кто быстрее соберёт грибы (ягоды)». </a:t>
                      </a:r>
                      <a:r>
                        <a:rPr lang="ru-RU" sz="1400" b="0" i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Подвиж</a:t>
                      </a:r>
                      <a:r>
                        <a:rPr lang="ru-RU" sz="1400" b="0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. и. :</a:t>
                      </a:r>
                      <a:r>
                        <a:rPr lang="ru-RU" sz="1400" b="0" i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У медведя во ору грибы, ягоды беру»  .</a:t>
                      </a:r>
                      <a:endParaRPr lang="ru-RU" sz="1400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Закаливание по схеме. Оздоровительная </a:t>
                      </a:r>
                      <a:r>
                        <a:rPr lang="ru-RU" sz="1400" b="0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физкультминутка : « В лесу». </a:t>
                      </a:r>
                    </a:p>
                    <a:p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43174" y="0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Arno Pro Display" pitchFamily="18" charset="0"/>
              </a:rPr>
              <a:t>Содержание работы по теме: Дары леса</a:t>
            </a:r>
            <a:endParaRPr lang="ru-RU" dirty="0">
              <a:solidFill>
                <a:srgbClr val="FFFF00"/>
              </a:solidFill>
              <a:latin typeface="Arno Pro Display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358214" cy="514353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Грибы 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4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Съедобные</a:t>
            </a:r>
            <a: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4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Условно-съедобные</a:t>
            </a:r>
            <a: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Ядовитые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Cantharellus_cibarius(tfl-s187-2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4226" y="3214686"/>
            <a:ext cx="2719774" cy="2944089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2500330" cy="171451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Лисичка обыкновенная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Cantharellus_cibarius(tfl-s187-2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500306"/>
            <a:ext cx="1714512" cy="1855917"/>
          </a:xfrm>
        </p:spPr>
      </p:pic>
      <p:sp>
        <p:nvSpPr>
          <p:cNvPr id="7" name="TextBox 6"/>
          <p:cNvSpPr txBox="1"/>
          <p:nvPr/>
        </p:nvSpPr>
        <p:spPr>
          <a:xfrm>
            <a:off x="0" y="4357694"/>
            <a:ext cx="21431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FFFF00"/>
                </a:solidFill>
              </a:rPr>
              <a:t>Хорошо известный съедобный гриб, высоко ценится, годится для употребления в любом виде. 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57554" y="1357298"/>
            <a:ext cx="1714512" cy="1285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Масленок 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4" descr="1241444343_masleno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643182"/>
            <a:ext cx="2286016" cy="1714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4612" y="4611231"/>
            <a:ext cx="29289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FFFF00"/>
                </a:solidFill>
              </a:rPr>
              <a:t>Название произошло от вида гриба, вернее, ощущения на ощупь: масленок покрыт сверху кожицы липкой слизью, влажный, можно сказать — масленый.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72198" y="1500174"/>
            <a:ext cx="2614602" cy="1285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Сыроежка болотная</a:t>
            </a:r>
          </a:p>
        </p:txBody>
      </p:sp>
      <p:pic>
        <p:nvPicPr>
          <p:cNvPr id="12" name="Содержимое 3" descr="1247705006_syroezhkabol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714620"/>
            <a:ext cx="2238396" cy="16787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43636" y="4714884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Эта сыроежка растет в сыроватых сосновых и сосново-березовых лесах, вблизи болот.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Съедобные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2543164" cy="158272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Моховик желто-бурый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2970924_mohovikzh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2377745" cy="1785950"/>
          </a:xfrm>
        </p:spPr>
      </p:pic>
      <p:sp>
        <p:nvSpPr>
          <p:cNvPr id="5" name="TextBox 4"/>
          <p:cNvSpPr txBox="1"/>
          <p:nvPr/>
        </p:nvSpPr>
        <p:spPr>
          <a:xfrm>
            <a:off x="0" y="3571876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Растет на песчаных почвах в сосняке с июля по сентябрь. Встречается довольно часто по одиночке и группами. 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488" y="0"/>
            <a:ext cx="2400288" cy="1285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Белый гриб 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3" descr="1241438884_belgri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785926"/>
            <a:ext cx="2428892" cy="1821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612" y="3643314"/>
            <a:ext cx="264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Свое название белый гриб получил потому, что у него трубчатый слой поверхности шляпки в отличие от других грибов остается белым и после сушки. Второе, местное, название гриба — боровик.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857884" y="0"/>
            <a:ext cx="2043098" cy="151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Подберезовик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Содержимое 3" descr="1241439279_podberezovik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857364"/>
            <a:ext cx="2286016" cy="1714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8" y="3714752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Такое название гриба наиболее распространено, реже грибники произносят слово «березовик».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2543164" cy="122553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Груздь синеющий (условно-съедобен)</a:t>
            </a:r>
            <a:endParaRPr lang="ru-RU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244172354_gruzds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00372"/>
            <a:ext cx="2500298" cy="1875224"/>
          </a:xfrm>
        </p:spPr>
      </p:pic>
      <p:sp>
        <p:nvSpPr>
          <p:cNvPr id="6" name="TextBox 5"/>
          <p:cNvSpPr txBox="1"/>
          <p:nvPr/>
        </p:nvSpPr>
        <p:spPr>
          <a:xfrm flipH="1">
            <a:off x="0" y="4549676"/>
            <a:ext cx="3000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>
                <a:solidFill>
                  <a:srgbClr val="FFFF00"/>
                </a:solidFill>
              </a:rPr>
              <a:t>Гриб в пищу используется только в соленом виде. Соленый он довольно вкусный. В свежем виде грибы имеют несколько едкий и горьковатый вкус. </a:t>
            </a:r>
          </a:p>
        </p:txBody>
      </p:sp>
      <p:pic>
        <p:nvPicPr>
          <p:cNvPr id="7" name="Содержимое 3" descr="1314229082_serush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071810"/>
            <a:ext cx="2780520" cy="185738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14612" y="857232"/>
            <a:ext cx="3071834" cy="2214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Серушка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5214950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Гриб </a:t>
            </a:r>
            <a:r>
              <a:rPr lang="ru-RU" dirty="0" smtClean="0">
                <a:solidFill>
                  <a:srgbClr val="FFFF00"/>
                </a:solidFill>
              </a:rPr>
              <a:t>Употребляется </a:t>
            </a:r>
            <a:r>
              <a:rPr lang="ru-RU" dirty="0">
                <a:solidFill>
                  <a:srgbClr val="FFFF00"/>
                </a:solidFill>
              </a:rPr>
              <a:t>в пищу в соленом виде.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Относится </a:t>
            </a:r>
            <a:r>
              <a:rPr lang="ru-RU" dirty="0">
                <a:solidFill>
                  <a:srgbClr val="FFFF00"/>
                </a:solidFill>
              </a:rPr>
              <a:t>к условно-съедобным. 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29266" y="857232"/>
            <a:ext cx="3614734" cy="2214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Подгруздок черный, сыроежка чёрная, чернушка (условно-съедобен)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Содержимое 3" descr="1247015710_podgruzdok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071810"/>
            <a:ext cx="2571768" cy="1928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4976" y="5143512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Окраска шляпки у молодого гриба грязновато-сероватая, затем оливково-буровато-серая и, наконец (у зрелого - гриба), становится темно-бурой. 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Условно-съедобные грибы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2143108" cy="107154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Бледная поганка</a:t>
            </a:r>
            <a:endParaRPr lang="ru-RU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248521952_bpogan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357430"/>
            <a:ext cx="2095515" cy="157163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995678"/>
            <a:ext cx="3143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Окраска белая, бледно-зеленая, желто-зеленая или оливково-зеленая с крупными белыми хлопьями, в середине обычно темнее без хлопьев на поверхности. Пластинки частые, свободные, довольно широкие, не приросшие к ножке, белые, не изменяющие своего </a:t>
            </a:r>
            <a:r>
              <a:rPr lang="ru-RU" i="1" dirty="0" smtClean="0">
                <a:solidFill>
                  <a:srgbClr val="FFFF00"/>
                </a:solidFill>
              </a:rPr>
              <a:t>цвета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3" descr="1264900578_s-zhe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285992"/>
            <a:ext cx="2190765" cy="164307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28926" y="1071546"/>
            <a:ext cx="314327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Ложные опята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4071942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Не </a:t>
            </a:r>
            <a:r>
              <a:rPr lang="ru-RU" i="1" dirty="0">
                <a:solidFill>
                  <a:srgbClr val="FFFF00"/>
                </a:solidFill>
              </a:rPr>
              <a:t>все из </a:t>
            </a:r>
            <a:r>
              <a:rPr lang="ru-RU" i="1" dirty="0" err="1">
                <a:solidFill>
                  <a:srgbClr val="FFFF00"/>
                </a:solidFill>
              </a:rPr>
              <a:t>ложноопят</a:t>
            </a:r>
            <a:r>
              <a:rPr lang="ru-RU" i="1" dirty="0">
                <a:solidFill>
                  <a:srgbClr val="FFFF00"/>
                </a:solidFill>
              </a:rPr>
              <a:t> содержат отравляющие токсины, но помня первое правило грибника - не собирать незнакомые и подозрительные грибы, лучше не экспериментировать и для себя занести их в разряд ядовитых. 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43636" y="1000108"/>
            <a:ext cx="2643206" cy="1285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Мухомор красный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4071942"/>
            <a:ext cx="2428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Гриб получил свое название за ядовитые свойства, используемые против мух.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0"/>
            <a:ext cx="82296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Ядовитые грибы</a:t>
            </a:r>
          </a:p>
        </p:txBody>
      </p:sp>
      <p:pic>
        <p:nvPicPr>
          <p:cNvPr id="13" name="Рисунок 12" descr="1244173051_muhom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357430"/>
            <a:ext cx="2190752" cy="164306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993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Дары леса</vt:lpstr>
      <vt:lpstr>Слайд 2</vt:lpstr>
      <vt:lpstr>Слайд 3</vt:lpstr>
      <vt:lpstr>Слайд 4</vt:lpstr>
      <vt:lpstr>Грибы   Съедобные Условно-съедобные Ядовитые </vt:lpstr>
      <vt:lpstr>Лисичка обыкновенная </vt:lpstr>
      <vt:lpstr>Моховик желто-бурый </vt:lpstr>
      <vt:lpstr>Груздь синеющий (условно-съедобен)</vt:lpstr>
      <vt:lpstr>Бледная поганка</vt:lpstr>
      <vt:lpstr>Травы  Съедобные Лекарственные Ядовитые </vt:lpstr>
      <vt:lpstr>Съедобные </vt:lpstr>
      <vt:lpstr>Лекарственные </vt:lpstr>
      <vt:lpstr>Ядовитые </vt:lpstr>
      <vt:lpstr>Слайд 14</vt:lpstr>
      <vt:lpstr>Съедобные</vt:lpstr>
      <vt:lpstr>Ядовитые</vt:lpstr>
      <vt:lpstr>Орехи Съедобные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Дары леса</dc:title>
  <dc:creator>кк</dc:creator>
  <cp:lastModifiedBy>кк</cp:lastModifiedBy>
  <cp:revision>23</cp:revision>
  <dcterms:created xsi:type="dcterms:W3CDTF">2014-07-31T09:23:06Z</dcterms:created>
  <dcterms:modified xsi:type="dcterms:W3CDTF">2014-07-31T16:53:38Z</dcterms:modified>
</cp:coreProperties>
</file>