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2" r:id="rId21"/>
    <p:sldId id="283" r:id="rId22"/>
    <p:sldId id="284" r:id="rId23"/>
    <p:sldId id="285" r:id="rId24"/>
    <p:sldId id="287" r:id="rId25"/>
    <p:sldId id="288" r:id="rId26"/>
    <p:sldId id="289" r:id="rId27"/>
    <p:sldId id="290" r:id="rId28"/>
    <p:sldId id="291" r:id="rId29"/>
    <p:sldId id="304" r:id="rId30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chemeClr val="bg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006600"/>
    <a:srgbClr val="00000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88" d="100"/>
          <a:sy n="88" d="100"/>
        </p:scale>
        <p:origin x="-10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7CE74-5E47-4301-9A2B-AE50EDB6B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F1FC8-F559-4EA4-8783-9511442E8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B4714-C3A5-4951-AF71-F124F04BF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BBE5A0-12AD-4089-8060-DBC787268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A9242-8995-42E2-85AD-49848EDCF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E1E77-E1C0-493C-9112-38D0B5883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EBECA-9368-434E-9839-024232182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849D7-F876-4843-8F56-E6DE700B9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9C850-C145-4411-81CF-A24599EB5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63235-6331-4AEF-8B61-989D6B479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32DBF-7F07-416B-BCD1-A5BC0E9B8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32F05-5A58-4BAA-A199-6F5F569BC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7FF"/>
            </a:gs>
            <a:gs pos="13000">
              <a:srgbClr val="000082"/>
            </a:gs>
            <a:gs pos="28000">
              <a:srgbClr val="0047FF"/>
            </a:gs>
            <a:gs pos="42000">
              <a:srgbClr val="000082"/>
            </a:gs>
            <a:gs pos="57001">
              <a:srgbClr val="0047FF"/>
            </a:gs>
            <a:gs pos="72000">
              <a:srgbClr val="000082"/>
            </a:gs>
            <a:gs pos="87000">
              <a:srgbClr val="0047FF"/>
            </a:gs>
            <a:gs pos="100000">
              <a:srgbClr val="00008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7EAAE095-3531-4A08-B3A7-77BADB069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539750" y="908050"/>
            <a:ext cx="7416800" cy="5257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1347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К О Н В Е Н Ц И Я</a:t>
            </a:r>
          </a:p>
          <a:p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О          П Р А В А Х</a:t>
            </a:r>
          </a:p>
          <a:p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   Е   Б   Ё   Н  К   А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835525" cy="4525963"/>
          </a:xfrm>
        </p:spPr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Родители несут ответственность за воспитание и развитие своих детей. </a:t>
            </a:r>
          </a:p>
          <a:p>
            <a:pPr algn="ctr" eaLnBrk="1" hangingPunct="1"/>
            <a:r>
              <a:rPr lang="ru-RU" sz="2800" smtClean="0">
                <a:solidFill>
                  <a:srgbClr val="CC0000"/>
                </a:solidFill>
              </a:rPr>
              <a:t>Они обязаны</a:t>
            </a:r>
            <a:r>
              <a:rPr lang="ru-RU" sz="2800" smtClean="0">
                <a:solidFill>
                  <a:schemeClr val="bg1"/>
                </a:solidFill>
              </a:rPr>
              <a:t> заботиться о здоровье, физическом, психическом, духовном и нравственном развитии детей, получении ими общего образования.</a:t>
            </a:r>
          </a:p>
        </p:txBody>
      </p:sp>
      <p:pic>
        <p:nvPicPr>
          <p:cNvPr id="16388" name="Picture 6" descr="C:\Documents and Settings\Кристина\Рабочий стол\17563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725" y="2492375"/>
            <a:ext cx="3671888" cy="33845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Родители, с учётом мнения детей, имеют право выбора образовательного учреждения и формы обучения детей до получения детьми основного образования.</a:t>
            </a:r>
          </a:p>
        </p:txBody>
      </p:sp>
      <p:pic>
        <p:nvPicPr>
          <p:cNvPr id="17412" name="Picture 5" descr="C:\Documents and Settings\Кристина\Рабочий стол\d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989138"/>
            <a:ext cx="4464050" cy="38163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19625" cy="4525963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chemeClr val="bg1"/>
                </a:solidFill>
              </a:rPr>
              <a:t>Родители, осуществляющие родительские права, в ущерб правам и интересам детей, несут ответственность в установленном порядке.</a:t>
            </a:r>
          </a:p>
        </p:txBody>
      </p:sp>
      <p:pic>
        <p:nvPicPr>
          <p:cNvPr id="18436" name="Picture 6" descr="b35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91250" y="3148013"/>
            <a:ext cx="2155825" cy="323373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Ребёнок имеет право на защиту своих прав и законных интересов. Защита осуществляется родителями, органами опеки и попечительства, прокурором и судом.</a:t>
            </a:r>
          </a:p>
        </p:txBody>
      </p:sp>
      <p:pic>
        <p:nvPicPr>
          <p:cNvPr id="19460" name="Picture 5" descr="C:\Documents and Settings\Кристина\Рабочий стол\O_magazin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1916113"/>
            <a:ext cx="3240088" cy="4608512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Право на жизнь, 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выживание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 развитие</a:t>
            </a:r>
          </a:p>
        </p:txBody>
      </p:sp>
      <p:sp>
        <p:nvSpPr>
          <p:cNvPr id="2048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762500" cy="4525963"/>
          </a:xfrm>
        </p:spPr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Дети в интересах охраны своего здоровья имеют право на :</a:t>
            </a:r>
          </a:p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1)диспансерное наблюдение и лечение</a:t>
            </a:r>
          </a:p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2)медико – социальную помощь и питание на льготных условиях, устанавливаемых правительством РФ</a:t>
            </a:r>
          </a:p>
        </p:txBody>
      </p:sp>
      <p:pic>
        <p:nvPicPr>
          <p:cNvPr id="20484" name="Picture 5" descr="C:\Documents and Settings\Кристина\Рабочий стол\36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2205038"/>
            <a:ext cx="3671887" cy="4176712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Право на жизнь, 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выживание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 развитие</a:t>
            </a: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194300" cy="4525963"/>
          </a:xfrm>
        </p:spPr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3)санитарно-гигиеническое образование, на обучение и труд в условиях, отвечающих их физиологическим особенностям и состоянию здоровья и исключающих воздействие неблагоприятных факторов</a:t>
            </a:r>
          </a:p>
        </p:txBody>
      </p:sp>
      <p:pic>
        <p:nvPicPr>
          <p:cNvPr id="21508" name="Picture 5" descr="C:\Documents and Settings\Кристина\Рабочий стол\4suhodo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0063" y="2060575"/>
            <a:ext cx="3455987" cy="3671888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Право на жизнь, 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выживание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 развитие</a:t>
            </a: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060575"/>
            <a:ext cx="4691062" cy="45259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4)Бесплатную медицинскую консультацию </a:t>
            </a:r>
          </a:p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5)получение информации о состоянии здоровья в доступной для них форме</a:t>
            </a:r>
          </a:p>
        </p:txBody>
      </p:sp>
      <p:pic>
        <p:nvPicPr>
          <p:cNvPr id="22532" name="Picture 7" descr="j02407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5963" y="2205038"/>
            <a:ext cx="2489200" cy="3908425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Право на жизнь, 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выживание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 развитие</a:t>
            </a:r>
          </a:p>
        </p:txBody>
      </p:sp>
      <p:sp>
        <p:nvSpPr>
          <p:cNvPr id="2355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91063" cy="45259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ВИЧ-инифицированные граждане РФ обладают всеми правами и свободами.</a:t>
            </a:r>
          </a:p>
          <a:p>
            <a:pPr algn="ctr" eaLnBrk="1" hangingPunct="1"/>
            <a:endParaRPr lang="ru-RU" sz="2800" b="1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Детям назначается социальная пенсия, пособия, льготы.</a:t>
            </a:r>
          </a:p>
        </p:txBody>
      </p:sp>
      <p:pic>
        <p:nvPicPr>
          <p:cNvPr id="23556" name="Picture 7" descr="77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40425" y="3860800"/>
            <a:ext cx="2373313" cy="190500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7"/>
          <p:cNvGraphicFramePr>
            <a:graphicFrameLocks/>
          </p:cNvGraphicFramePr>
          <p:nvPr/>
        </p:nvGraphicFramePr>
        <p:xfrm>
          <a:off x="250825" y="981075"/>
          <a:ext cx="8893175" cy="4448175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Может ли ребёнок быть отобран у родителей?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При непосредственной угрозе жизни ребёнка или его здоровью органы опеки и попечительства вправе немедленно отобрать ребёнка у родителей.</a:t>
            </a:r>
          </a:p>
        </p:txBody>
      </p:sp>
      <p:pic>
        <p:nvPicPr>
          <p:cNvPr id="24580" name="Picture 6" descr="MENS003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72225" y="3500438"/>
            <a:ext cx="2125663" cy="2125662"/>
          </a:xfrm>
          <a:noFill/>
        </p:spPr>
      </p:pic>
      <p:pic>
        <p:nvPicPr>
          <p:cNvPr id="24581" name="Picture 6" descr="MENS0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3500438"/>
            <a:ext cx="2125663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 descr="C:\Documents and Settings\Кристина\Рабочий стол\7493_1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844675"/>
            <a:ext cx="4135437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6" descr="C:\Documents and Settings\Кристина\Рабочий стол\21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773238"/>
            <a:ext cx="43211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C000"/>
                </a:solidFill>
              </a:rPr>
              <a:t>Конвенция о правах ребенка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92D050"/>
                </a:solidFill>
              </a:rPr>
              <a:t>-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92D050"/>
                </a:solidFill>
              </a:rPr>
              <a:t>принята резолюцией 44</a:t>
            </a:r>
            <a:r>
              <a:rPr lang="en-US" dirty="0" smtClean="0">
                <a:solidFill>
                  <a:srgbClr val="92D050"/>
                </a:solidFill>
              </a:rPr>
              <a:t>/</a:t>
            </a:r>
            <a:r>
              <a:rPr lang="ru-RU" dirty="0" smtClean="0">
                <a:solidFill>
                  <a:srgbClr val="92D050"/>
                </a:solidFill>
              </a:rPr>
              <a:t>25 </a:t>
            </a:r>
            <a:r>
              <a:rPr lang="ru-RU" dirty="0" smtClean="0">
                <a:solidFill>
                  <a:schemeClr val="bg1"/>
                </a:solidFill>
              </a:rPr>
              <a:t>Генеральной Ассамблеей ООН </a:t>
            </a:r>
            <a:r>
              <a:rPr lang="ru-RU" dirty="0" smtClean="0">
                <a:solidFill>
                  <a:srgbClr val="92D050"/>
                </a:solidFill>
              </a:rPr>
              <a:t>от 20 ноября 1989 года. </a:t>
            </a:r>
            <a:r>
              <a:rPr lang="ru-RU" dirty="0" smtClean="0">
                <a:solidFill>
                  <a:srgbClr val="C00000"/>
                </a:solidFill>
              </a:rPr>
              <a:t>Вступила в силу 2 сентября 1990 года.</a:t>
            </a:r>
          </a:p>
          <a:p>
            <a:pPr>
              <a:buNone/>
            </a:pPr>
            <a:r>
              <a:rPr lang="ru-RU" dirty="0" smtClean="0"/>
              <a:t>  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Уважение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взглядов ребёнка</a:t>
            </a: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bg1"/>
                </a:solidFill>
              </a:rPr>
              <a:t>Ребёнок имеет право выражать свои взгляды по всем вопросам, затрагивающим его</a:t>
            </a:r>
          </a:p>
          <a:p>
            <a:pPr algn="ctr" eaLnBrk="1" hangingPunct="1"/>
            <a:r>
              <a:rPr lang="ru-RU" sz="2400" b="1" smtClean="0">
                <a:solidFill>
                  <a:schemeClr val="bg1"/>
                </a:solidFill>
              </a:rPr>
              <a:t>Ему предоставляется возможность быть заслушанным в ходе любого судебного или административного разбирательства.</a:t>
            </a:r>
          </a:p>
        </p:txBody>
      </p:sp>
      <p:pic>
        <p:nvPicPr>
          <p:cNvPr id="32772" name="Picture 6" descr="b39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00788" y="3860800"/>
            <a:ext cx="2052637" cy="2052638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Уважение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взглядов ребёнка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3600" smtClean="0">
                <a:solidFill>
                  <a:schemeClr val="bg1"/>
                </a:solidFill>
              </a:rPr>
              <a:t>Воле ребёнка законодательно придаётся правовое значение </a:t>
            </a:r>
          </a:p>
          <a:p>
            <a:pPr algn="ctr" eaLnBrk="1" hangingPunct="1">
              <a:buFontTx/>
              <a:buNone/>
            </a:pPr>
            <a:r>
              <a:rPr lang="ru-RU" sz="3600" smtClean="0">
                <a:solidFill>
                  <a:schemeClr val="bg1"/>
                </a:solidFill>
              </a:rPr>
              <a:t>   с 10 лет.</a:t>
            </a:r>
          </a:p>
        </p:txBody>
      </p:sp>
      <p:pic>
        <p:nvPicPr>
          <p:cNvPr id="33796" name="Picture 5" descr="C:\Documents and Settings\Кристина\Рабочий стол\р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2276475"/>
            <a:ext cx="4464050" cy="36004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Действия, которые можно сделать только с согласия ребёнка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773238"/>
            <a:ext cx="4038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mtClean="0">
                <a:solidFill>
                  <a:schemeClr val="bg1"/>
                </a:solidFill>
              </a:rPr>
              <a:t>Изменение имени и фамилии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solidFill>
                  <a:schemeClr val="bg1"/>
                </a:solidFill>
              </a:rPr>
              <a:t>Усыновление ребёнка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solidFill>
                  <a:schemeClr val="bg1"/>
                </a:solidFill>
              </a:rPr>
              <a:t>Передача в приёмную семью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>
                <a:solidFill>
                  <a:schemeClr val="bg1"/>
                </a:solidFill>
              </a:rPr>
              <a:t>Запись усыновителей в качестве родителей</a:t>
            </a:r>
          </a:p>
        </p:txBody>
      </p:sp>
      <p:pic>
        <p:nvPicPr>
          <p:cNvPr id="34820" name="Picture 5" descr="C:\Documents and Settings\Кристина\Рабочий стол\7159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492375"/>
            <a:ext cx="4392612" cy="38163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Права ребёнка в законодательстве РФ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0213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chemeClr val="bg1"/>
                </a:solidFill>
              </a:rPr>
              <a:t>Свобода мысли, совести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chemeClr val="bg1"/>
                </a:solidFill>
              </a:rPr>
              <a:t>Право участвовать в молодёжных организациях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chemeClr val="bg1"/>
                </a:solidFill>
              </a:rPr>
              <a:t>Право на личную жизнь, тайну переписки, телефонных переговоров, личную тайну</a:t>
            </a:r>
          </a:p>
        </p:txBody>
      </p:sp>
      <p:pic>
        <p:nvPicPr>
          <p:cNvPr id="35844" name="Picture 5" descr="C:\Documents and Settings\Кристина\Рабочий стол\ab21ff145f0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773238"/>
            <a:ext cx="3527425" cy="475138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Права ребёнка в законодательстве РФ</a:t>
            </a:r>
          </a:p>
        </p:txBody>
      </p:sp>
      <p:sp>
        <p:nvSpPr>
          <p:cNvPr id="3686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Родители несут ответственность за воспитание и развитие детей</a:t>
            </a:r>
          </a:p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Ребёнок имеет право жить и воспитываться в семье, право знать своих родителей, право на их заботу</a:t>
            </a:r>
          </a:p>
        </p:txBody>
      </p:sp>
      <p:pic>
        <p:nvPicPr>
          <p:cNvPr id="36868" name="Picture 5" descr="D:\tusovk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844675"/>
            <a:ext cx="4392613" cy="4105275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Права ребёнка в законодательстве РФ</a:t>
            </a:r>
          </a:p>
        </p:txBody>
      </p:sp>
      <p:sp>
        <p:nvSpPr>
          <p:cNvPr id="378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557338"/>
            <a:ext cx="4038600" cy="4525962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Право на бесплатное начальное общее, основное общее, среднего общего образования и начального профессиональ-ного образования</a:t>
            </a:r>
          </a:p>
        </p:txBody>
      </p:sp>
      <p:sp>
        <p:nvSpPr>
          <p:cNvPr id="37892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z="2800" smtClean="0"/>
          </a:p>
        </p:txBody>
      </p:sp>
      <p:pic>
        <p:nvPicPr>
          <p:cNvPr id="37893" name="Picture 9" descr="Pic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7913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C:\Documents and Settings\Кристина\Рабочий стол\j0409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628775"/>
            <a:ext cx="44640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Права ребёнка в законодательстве РФ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25963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А также на конкурсной основе- бесплатного среднего профессионального, высшего профессионального образования в государственных и муниципальных ОУ</a:t>
            </a:r>
          </a:p>
        </p:txBody>
      </p:sp>
      <p:pic>
        <p:nvPicPr>
          <p:cNvPr id="38916" name="Picture 5" descr="C:\Documents and Settings\Кристина\Рабочий стол\1168_1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2205038"/>
            <a:ext cx="4038600" cy="38163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Основные цели образования (в законе РФ)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259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Воспитание у ребёнка чувства гражданственности, трудолюбия, уважение к правам и свободам человека, любви к Родине, семье, окружающей природе.</a:t>
            </a:r>
          </a:p>
        </p:txBody>
      </p:sp>
      <p:pic>
        <p:nvPicPr>
          <p:cNvPr id="39940" name="Picture 6" descr="forest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05400" y="3763963"/>
            <a:ext cx="4038600" cy="261778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Основные цели образования (в законе РФ)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916113"/>
            <a:ext cx="4906963" cy="45259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bg1"/>
                </a:solidFill>
              </a:rPr>
              <a:t>Ребёнок воспитывается в духе терпимости, ненасилия, дружбы между народами.</a:t>
            </a:r>
          </a:p>
        </p:txBody>
      </p:sp>
      <p:pic>
        <p:nvPicPr>
          <p:cNvPr id="40964" name="Picture 6" descr="Кадет и ветеран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2924175"/>
            <a:ext cx="3362325" cy="3381375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Дети- наше будущие</a:t>
            </a:r>
            <a:r>
              <a:rPr lang="ru-RU" sz="5400" b="1" i="1" dirty="0" smtClean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49155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6" name="Picture 2" descr="C:\Documents and Settings\Кристина\Рабочий стол\d5df23655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276475"/>
            <a:ext cx="285750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2" descr="C:\Documents and Settings\Кристина\Рабочий стол\d5df23655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9850" y="2428875"/>
            <a:ext cx="285750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3" descr="C:\Documents and Settings\Кристина\Рабочий стол\d5df23655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276475"/>
            <a:ext cx="2857500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4" descr="C:\Documents and Settings\Кристина\Рабочий стол\x_7e3544c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12875"/>
            <a:ext cx="4103687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C:\Documents and Settings\Кристина\Рабочий стол\1214824248_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59338" y="1412875"/>
            <a:ext cx="3889375" cy="5256213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  <a:latin typeface="Arial Black" pitchFamily="34" charset="0"/>
              </a:rPr>
              <a:t>ПРИОРЕТЕТНАЯ</a:t>
            </a:r>
            <a:r>
              <a:rPr lang="ru-RU" smtClean="0">
                <a:solidFill>
                  <a:srgbClr val="CC0000"/>
                </a:solidFill>
              </a:rPr>
              <a:t>   </a:t>
            </a:r>
            <a:r>
              <a:rPr lang="ru-RU" sz="4000" b="1" smtClean="0">
                <a:solidFill>
                  <a:srgbClr val="CC0000"/>
                </a:solidFill>
                <a:latin typeface="Arial Black" pitchFamily="34" charset="0"/>
              </a:rPr>
              <a:t>ЗАДАЧА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91063" cy="4525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sz="2800" smtClean="0">
                <a:solidFill>
                  <a:schemeClr val="bg1"/>
                </a:solidFill>
                <a:latin typeface="Arial Black" pitchFamily="34" charset="0"/>
              </a:rPr>
              <a:t>РЕАЛИЗАЦИЯ  ГОСУДАРСТВЕННОЙ ПОЛИТИКИ В ОБЛАСТИ ОХРАНЫ ПРАВ ДЕТЕЙ, ОБЕСПЕЧЕНИЕ МАКСИМАЛЬНЫХ ВОЗМОЖНОСТЕЙ ДЛЯ РАЗВИТИЯ, ВОСПИТАНИЯ, ОБУЧЕНИЯ.</a:t>
            </a:r>
          </a:p>
        </p:txBody>
      </p:sp>
      <p:pic>
        <p:nvPicPr>
          <p:cNvPr id="7172" name="Picture 5" descr="C:\Documents and Settings\Кристина\Рабочий стол\0_714a_26c0670a_X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2205038"/>
            <a:ext cx="3887788" cy="345598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</a:rPr>
              <a:t>ОПРЕДЕЛЕНИЕ   РЕБЁНКА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546600" cy="4525963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chemeClr val="bg1"/>
                </a:solidFill>
              </a:rPr>
              <a:t>Ребёнком является каждое человеческое существо до достижении </a:t>
            </a:r>
          </a:p>
          <a:p>
            <a:pPr algn="ctr" eaLnBrk="1" hangingPunct="1">
              <a:buFontTx/>
              <a:buNone/>
            </a:pPr>
            <a:r>
              <a:rPr lang="ru-RU" sz="4000" smtClean="0">
                <a:solidFill>
                  <a:schemeClr val="bg1"/>
                </a:solidFill>
              </a:rPr>
              <a:t>  </a:t>
            </a:r>
            <a:r>
              <a:rPr lang="ru-RU" sz="4000" smtClean="0">
                <a:solidFill>
                  <a:srgbClr val="C00000"/>
                </a:solidFill>
              </a:rPr>
              <a:t>18 – летнего возраста</a:t>
            </a:r>
            <a:r>
              <a:rPr lang="ru-RU" sz="400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196" name="Picture 6" descr="C:\Documents and Settings\Кристина\Рабочий стол\1260473246_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1916113"/>
            <a:ext cx="4032250" cy="36004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</a:rPr>
              <a:t>Принцип  недискриминации</a:t>
            </a:r>
          </a:p>
        </p:txBody>
      </p:sp>
      <p:sp>
        <p:nvSpPr>
          <p:cNvPr id="1126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4967287" cy="4525963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chemeClr val="bg1"/>
                </a:solidFill>
              </a:rPr>
              <a:t>Уважение и обеспечение прав каждого ребёнка без дискриминации независимо от расы, цвета кожи, языка, религии, политических и иных убеждений, национального происхождения и состояния здоровья.</a:t>
            </a:r>
          </a:p>
        </p:txBody>
      </p:sp>
      <p:pic>
        <p:nvPicPr>
          <p:cNvPr id="11268" name="Picture 5" descr="C:\Documents and Settings\Кристина\Рабочий стол\fdeti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35600" y="2060575"/>
            <a:ext cx="3600450" cy="3529013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C0000"/>
                </a:solidFill>
              </a:rPr>
              <a:t>Принцип  недискриминации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pPr algn="ctr" eaLnBrk="1" hangingPunct="1"/>
            <a:r>
              <a:rPr lang="ru-RU" smtClean="0">
                <a:solidFill>
                  <a:schemeClr val="bg1"/>
                </a:solidFill>
              </a:rPr>
              <a:t>Обеспечивает защиту ребёнка от всех форм наказания со стороны родителей, законных опекунов или иных членов семьи ребёнка</a:t>
            </a:r>
          </a:p>
        </p:txBody>
      </p:sp>
      <p:pic>
        <p:nvPicPr>
          <p:cNvPr id="12292" name="Picture 11" descr="bebe14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888" y="3357563"/>
            <a:ext cx="2119312" cy="195738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16113"/>
            <a:ext cx="4038600" cy="4525962"/>
          </a:xfrm>
        </p:spPr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Обеспечение ребёнку такую защиту и заботу, которые необходимы для его благополучия, принимая во внимание права и обязанности родителей, опекунов</a:t>
            </a:r>
          </a:p>
        </p:txBody>
      </p:sp>
      <p:pic>
        <p:nvPicPr>
          <p:cNvPr id="13316" name="Picture 5" descr="C:\Documents and Settings\Кристина\Рабочий стол\babyluc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2205038"/>
            <a:ext cx="4392613" cy="3744912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330700" cy="4525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800" smtClean="0">
                <a:solidFill>
                  <a:schemeClr val="bg1"/>
                </a:solidFill>
              </a:rPr>
              <a:t>В стране созданы органы опеки и попечительства для защиты прав и интересов несовершеннолетних  в целях их воспитания при отсутствии у них родителей или лишении родительских прав</a:t>
            </a:r>
          </a:p>
        </p:txBody>
      </p:sp>
      <p:pic>
        <p:nvPicPr>
          <p:cNvPr id="14340" name="Picture 5" descr="C:\Documents and Settings\Кристина\Рабочий стол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2420938"/>
            <a:ext cx="4038600" cy="3316287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00"/>
                </a:solidFill>
              </a:rPr>
              <a:t>Наилучшее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обеспечение</a:t>
            </a:r>
            <a:br>
              <a:rPr lang="ru-RU" sz="4000" b="1" smtClean="0">
                <a:solidFill>
                  <a:srgbClr val="CC0000"/>
                </a:solidFill>
              </a:rPr>
            </a:br>
            <a:r>
              <a:rPr lang="ru-RU" sz="4000" b="1" smtClean="0">
                <a:solidFill>
                  <a:srgbClr val="CC0000"/>
                </a:solidFill>
              </a:rPr>
              <a:t> интересов  ребёнка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73238"/>
            <a:ext cx="4038600" cy="4525962"/>
          </a:xfrm>
        </p:spPr>
        <p:txBody>
          <a:bodyPr/>
          <a:lstStyle/>
          <a:p>
            <a:pPr algn="ctr" eaLnBrk="1" hangingPunct="1"/>
            <a:r>
              <a:rPr lang="ru-RU" sz="2800" smtClean="0">
                <a:solidFill>
                  <a:schemeClr val="bg1"/>
                </a:solidFill>
              </a:rPr>
              <a:t>Ребёнок имеет право на воспитание своими родителями, обеспечение его интересов , всестороннее развитие, уважение его человеческого достоинства.</a:t>
            </a:r>
          </a:p>
        </p:txBody>
      </p:sp>
      <p:pic>
        <p:nvPicPr>
          <p:cNvPr id="15364" name="Picture 5" descr="C:\Documents and Settings\Кристина\Рабочий стол\j03168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844675"/>
            <a:ext cx="3529012" cy="4608513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669</Words>
  <Application>Microsoft Office PowerPoint</Application>
  <PresentationFormat>Экран (4:3)</PresentationFormat>
  <Paragraphs>86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 Black</vt:lpstr>
      <vt:lpstr>Arial</vt:lpstr>
      <vt:lpstr>Calibri</vt:lpstr>
      <vt:lpstr>Оформление по умолчанию</vt:lpstr>
      <vt:lpstr>Слайд 1</vt:lpstr>
      <vt:lpstr>Конвенция о правах ребенка</vt:lpstr>
      <vt:lpstr>ПРИОРЕТЕТНАЯ   ЗАДАЧА</vt:lpstr>
      <vt:lpstr>ОПРЕДЕЛЕНИЕ   РЕБЁНКА</vt:lpstr>
      <vt:lpstr>Принцип  недискриминации</vt:lpstr>
      <vt:lpstr>Принцип  недискриминации</vt:lpstr>
      <vt:lpstr>Наилучшее  обеспечение  интересов  ребёнка</vt:lpstr>
      <vt:lpstr>Наилучшее  обеспечение  интересов  ребёнка</vt:lpstr>
      <vt:lpstr>Наилучшее  обеспечение  интересов  ребёнка</vt:lpstr>
      <vt:lpstr>Наилучшее  обеспечение  интересов  ребёнка</vt:lpstr>
      <vt:lpstr>Наилучшее  обеспечение  интересов  ребёнка</vt:lpstr>
      <vt:lpstr>Наилучшее  обеспечение  интересов  ребёнка</vt:lpstr>
      <vt:lpstr>Наилучшее  обеспечение  интересов  ребёнка</vt:lpstr>
      <vt:lpstr>Право на жизнь,  выживание  и развитие</vt:lpstr>
      <vt:lpstr>Право на жизнь,  выживание  и развитие</vt:lpstr>
      <vt:lpstr>Право на жизнь,  выживание  и развитие</vt:lpstr>
      <vt:lpstr>Право на жизнь,  выживание  и развитие</vt:lpstr>
      <vt:lpstr>Слайд 18</vt:lpstr>
      <vt:lpstr>Может ли ребёнок быть отобран у родителей?</vt:lpstr>
      <vt:lpstr>Уважение  взглядов ребёнка</vt:lpstr>
      <vt:lpstr>Уважение  взглядов ребёнка</vt:lpstr>
      <vt:lpstr>Действия, которые можно сделать только с согласия ребёнка</vt:lpstr>
      <vt:lpstr>Права ребёнка в законодательстве РФ</vt:lpstr>
      <vt:lpstr>Права ребёнка в законодательстве РФ</vt:lpstr>
      <vt:lpstr>Права ребёнка в законодательстве РФ</vt:lpstr>
      <vt:lpstr>Права ребёнка в законодательстве РФ</vt:lpstr>
      <vt:lpstr>Основные цели образования (в законе РФ)</vt:lpstr>
      <vt:lpstr>Основные цели образования (в законе РФ)</vt:lpstr>
      <vt:lpstr>Дети- наше будущие!</vt:lpstr>
    </vt:vector>
  </TitlesOfParts>
  <Company>квартира №13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</dc:creator>
  <cp:lastModifiedBy>GREEN</cp:lastModifiedBy>
  <cp:revision>100</cp:revision>
  <dcterms:created xsi:type="dcterms:W3CDTF">2005-12-03T16:43:37Z</dcterms:created>
  <dcterms:modified xsi:type="dcterms:W3CDTF">2014-08-14T10:43:14Z</dcterms:modified>
</cp:coreProperties>
</file>