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4" r:id="rId6"/>
    <p:sldId id="263" r:id="rId7"/>
    <p:sldId id="259" r:id="rId8"/>
    <p:sldId id="260" r:id="rId9"/>
    <p:sldId id="262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2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410B3-7828-4AF9-9439-F2C72B6FBD21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9DCF-9EEE-4CFE-B993-0F80CF11FE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14DF4-7285-4A1A-A8F3-0F38EEB8C203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45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256E-D57B-4151-92B1-409121EE0B49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35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E89A-5103-4063-ADBE-A2AA34BF1677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920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1EE1-1369-42BE-82E9-E1716B13F920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99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480-83C6-43B4-8FE2-EC17604C0213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92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A191B-E0B0-4A11-B23B-2C813CC73E04}" type="datetime1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431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8E82-EF88-40D7-9014-691B3D1FEE0B}" type="datetime1">
              <a:rPr lang="ru-RU" smtClean="0"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68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4463-F255-4D6C-BB0C-80A2DA245717}" type="datetime1">
              <a:rPr lang="ru-RU" smtClean="0"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88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3958-B0D3-49A1-9B3D-99C7DBD33C2F}" type="datetime1">
              <a:rPr lang="ru-RU" smtClean="0"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319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5E46-FB90-49DA-BF4C-C5F225EBCC3B}" type="datetime1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97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5F47-7758-4834-AB28-41B11AB2F166}" type="datetime1">
              <a:rPr lang="ru-RU" smtClean="0"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09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D446-3EA6-4ABF-8DDB-37584D1B908B}" type="datetime1">
              <a:rPr lang="ru-RU" smtClean="0"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Просекова Т.Н.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9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7021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Звук «Ы».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kcy;&amp;lcy;&amp;icy;&amp;pcy;&amp;acy;&amp;rcy;&amp;tcy; &quot;&amp;Zcy;&amp;ocy;&amp;ocy;&amp;pcy;&amp;acy;&amp;rcy;&amp;k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40" y="4071942"/>
            <a:ext cx="2751666" cy="2214554"/>
          </a:xfrm>
          <a:prstGeom prst="rect">
            <a:avLst/>
          </a:prstGeom>
          <a:noFill/>
        </p:spPr>
      </p:pic>
      <p:pic>
        <p:nvPicPr>
          <p:cNvPr id="5" name="Picture 4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kcy;&amp;lcy;&amp;icy;&amp;pcy;&amp;acy;&amp;rcy;&amp;tcy; &quot;&amp;Zcy;&amp;ocy;&amp;ocy;&amp;pcy;&amp;acy;&amp;rcy;&amp;kcy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187120"/>
            <a:ext cx="2786082" cy="2242252"/>
          </a:xfrm>
          <a:prstGeom prst="rect">
            <a:avLst/>
          </a:prstGeom>
          <a:noFill/>
        </p:spPr>
      </p:pic>
      <p:pic>
        <p:nvPicPr>
          <p:cNvPr id="8" name="Picture 4" descr="&amp;Pcy;&amp;iecy;&amp;rcy;&amp;scy;&amp;ocy;&amp;ncy;&amp;acy;&amp;lcy;&amp;softcy;&amp;ncy;&amp;ycy;&amp;jcy; &amp;scy;&amp;acy;&amp;jcy;&amp;tcy; - &amp;mcy;&amp;ycy;&amp;shcy;&amp;k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71480"/>
            <a:ext cx="2928958" cy="2103381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14744" y="1928802"/>
          <a:ext cx="4320479" cy="1368152"/>
        </p:xfrm>
        <a:graphic>
          <a:graphicData uri="http://schemas.openxmlformats.org/drawingml/2006/table">
            <a:tbl>
              <a:tblPr/>
              <a:tblGrid>
                <a:gridCol w="1431158"/>
                <a:gridCol w="1377153"/>
                <a:gridCol w="1512168"/>
              </a:tblGrid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" descr="C:\Users\Татьяна\Documents\звуковые символы\DSCN0677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5143504" y="2285992"/>
            <a:ext cx="1351490" cy="857256"/>
          </a:xfrm>
          <a:prstGeom prst="rect">
            <a:avLst/>
          </a:prstGeom>
          <a:noFill/>
        </p:spPr>
      </p:pic>
      <p:pic>
        <p:nvPicPr>
          <p:cNvPr id="22530" name="Picture 2" descr="C:\Users\Татьяна\Documents\звуковые символы\звук 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214554"/>
            <a:ext cx="1165413" cy="869956"/>
          </a:xfrm>
          <a:prstGeom prst="rect">
            <a:avLst/>
          </a:prstGeom>
          <a:noFill/>
        </p:spPr>
      </p:pic>
      <p:pic>
        <p:nvPicPr>
          <p:cNvPr id="22532" name="Picture 4" descr="&amp;Pcy;&amp;iecy;&amp;rcy;&amp;scy;&amp;ocy;&amp;ncy;&amp;acy;&amp;lcy;&amp;softcy;&amp;ncy;&amp;ycy;&amp;jcy; &amp;scy;&amp;acy;&amp;jcy;&amp;tcy; - &amp;mcy;&amp;ycy;&amp;shcy;&amp;k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00438"/>
            <a:ext cx="3929058" cy="2821586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Молодец!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Picture 7" descr="2">
            <a:hlinkClick r:id="" action="ppaction://hlinkshowjump?jump=nextslide">
              <a:snd r:embed="rId2" name="applause.wav" builtIn="1"/>
            </a:hlinkClick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15494"/>
            <a:ext cx="2690827" cy="26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Назови картинки: стол, цветы, кровать, стул.</a:t>
            </a:r>
            <a:br>
              <a:rPr lang="ru-RU" sz="3200" dirty="0" smtClean="0"/>
            </a:br>
            <a:r>
              <a:rPr lang="ru-RU" sz="3200" dirty="0" smtClean="0"/>
              <a:t>Что лишнее и почему</a:t>
            </a:r>
            <a:r>
              <a:rPr lang="ru-RU" sz="3200" dirty="0" smtClean="0"/>
              <a:t>?</a:t>
            </a:r>
            <a:br>
              <a:rPr lang="ru-RU" sz="3200" dirty="0" smtClean="0"/>
            </a:br>
            <a:r>
              <a:rPr lang="ru-RU" sz="3200" dirty="0" smtClean="0"/>
              <a:t>Назови последний звук в слове «цветы».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81733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6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98" y="274638"/>
            <a:ext cx="918689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Артикуляция звука «Ы</a:t>
            </a:r>
            <a:r>
              <a:rPr lang="ru-RU" dirty="0" smtClean="0"/>
              <a:t>»: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Посмотрите </a:t>
            </a:r>
            <a:r>
              <a:rPr lang="ru-RU" dirty="0"/>
              <a:t>в зеркало и произнесите звук [Ы</a:t>
            </a:r>
            <a:r>
              <a:rPr lang="ru-RU" dirty="0" smtClean="0"/>
              <a:t>]: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рот открыт </a:t>
            </a:r>
          </a:p>
          <a:p>
            <a:pPr marL="0" indent="0">
              <a:buNone/>
            </a:pPr>
            <a:r>
              <a:rPr lang="ru-RU" dirty="0"/>
              <a:t>- г</a:t>
            </a:r>
            <a:r>
              <a:rPr lang="ru-RU" dirty="0" smtClean="0"/>
              <a:t>убы в </a:t>
            </a:r>
            <a:r>
              <a:rPr lang="ru-RU" dirty="0"/>
              <a:t>форме </a:t>
            </a:r>
            <a:r>
              <a:rPr lang="ru-RU" dirty="0" smtClean="0"/>
              <a:t>овала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зубы видно </a:t>
            </a:r>
          </a:p>
          <a:p>
            <a:pPr marL="0" indent="0">
              <a:buNone/>
            </a:pPr>
            <a:r>
              <a:rPr lang="ru-RU" dirty="0"/>
              <a:t>- я</a:t>
            </a:r>
            <a:r>
              <a:rPr lang="ru-RU" dirty="0" smtClean="0"/>
              <a:t>зык оттянут назад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в</a:t>
            </a:r>
            <a:r>
              <a:rPr lang="ru-RU" dirty="0" smtClean="0"/>
              <a:t>оздушная струя проходит свободно</a:t>
            </a:r>
            <a:endParaRPr lang="ru-RU" dirty="0"/>
          </a:p>
          <a:p>
            <a:r>
              <a:rPr lang="ru-RU" b="1" dirty="0"/>
              <a:t>Вывод</a:t>
            </a:r>
            <a:r>
              <a:rPr lang="ru-RU" dirty="0"/>
              <a:t>: Как мы называем звуки, при произношении которых воздушная струя не встречают преграду? (гласные)</a:t>
            </a:r>
          </a:p>
          <a:p>
            <a:r>
              <a:rPr lang="ru-RU" dirty="0"/>
              <a:t> Каким  цветом обозначаем гласный звук? </a:t>
            </a:r>
            <a:r>
              <a:rPr lang="ru-RU" dirty="0" smtClean="0"/>
              <a:t>(красным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pic>
        <p:nvPicPr>
          <p:cNvPr id="5121" name="Picture 1" descr="C:\Users\Татьяна\Documents\звуковые символы\DSCN06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357166"/>
            <a:ext cx="1709382" cy="1084269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5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Повтори и продолжи: лев-львы, стол-столы, куст -…</a:t>
            </a:r>
            <a:endParaRPr lang="ru-RU" sz="3200" dirty="0"/>
          </a:p>
        </p:txBody>
      </p:sp>
      <p:pic>
        <p:nvPicPr>
          <p:cNvPr id="2052" name="Picture 4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kcy;&amp;lcy;&amp;icy;&amp;pcy;&amp;acy;&amp;rcy;&amp;tcy; &quot;&amp;Zcy;&amp;ocy;&amp;ocy;&amp;pcy;&amp;acy;&amp;rcy;&amp;k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2307844" cy="1857364"/>
          </a:xfrm>
          <a:prstGeom prst="rect">
            <a:avLst/>
          </a:prstGeom>
          <a:noFill/>
        </p:spPr>
      </p:pic>
      <p:pic>
        <p:nvPicPr>
          <p:cNvPr id="7" name="Picture 4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kcy;&amp;lcy;&amp;icy;&amp;pcy;&amp;acy;&amp;rcy;&amp;tcy; &quot;&amp;Zcy;&amp;ocy;&amp;ocy;&amp;pcy;&amp;acy;&amp;rcy;&amp;k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214818"/>
            <a:ext cx="2307844" cy="1857364"/>
          </a:xfrm>
          <a:prstGeom prst="rect">
            <a:avLst/>
          </a:prstGeom>
          <a:noFill/>
        </p:spPr>
      </p:pic>
      <p:pic>
        <p:nvPicPr>
          <p:cNvPr id="8" name="Picture 4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kcy;&amp;lcy;&amp;icy;&amp;pcy;&amp;acy;&amp;rcy;&amp;tcy; &quot;&amp;Zcy;&amp;ocy;&amp;ocy;&amp;pcy;&amp;acy;&amp;rcy;&amp;kcy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428868"/>
            <a:ext cx="2307844" cy="1857364"/>
          </a:xfrm>
          <a:prstGeom prst="rect">
            <a:avLst/>
          </a:prstGeom>
          <a:noFill/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34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Pcy;&amp;lcy;&amp;iecy;&amp;jcy;&amp;kcy;&amp;acy;&amp;scy;&amp;tcy; &quot;&amp;dcy;&amp;lcy;&amp;yacy; &amp;tcy;&amp;iecy;&amp;b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3013243" cy="2643196"/>
          </a:xfrm>
          <a:prstGeom prst="rect">
            <a:avLst/>
          </a:prstGeom>
          <a:noFill/>
        </p:spPr>
      </p:pic>
      <p:pic>
        <p:nvPicPr>
          <p:cNvPr id="21508" name="Picture 4" descr="&amp;Pcy;&amp;lcy;&amp;iecy;&amp;jcy;&amp;kcy;&amp;acy;&amp;scy;&amp;tcy; &quot;&amp;dcy;&amp;lcy;&amp;yacy; &amp;tcy;&amp;iecy;&amp;b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214422"/>
            <a:ext cx="2361729" cy="2071692"/>
          </a:xfrm>
          <a:prstGeom prst="rect">
            <a:avLst/>
          </a:prstGeom>
          <a:noFill/>
        </p:spPr>
      </p:pic>
      <p:pic>
        <p:nvPicPr>
          <p:cNvPr id="21510" name="Picture 6" descr="&amp;Pcy;&amp;lcy;&amp;iecy;&amp;jcy;&amp;kcy;&amp;acy;&amp;scy;&amp;tcy; &quot;&amp;dcy;&amp;lcy;&amp;yacy; &amp;tcy;&amp;iecy;&amp;b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429000"/>
            <a:ext cx="2687486" cy="2357444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Scrap My Village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2461267" cy="2428882"/>
          </a:xfrm>
          <a:prstGeom prst="rect">
            <a:avLst/>
          </a:prstGeom>
          <a:noFill/>
        </p:spPr>
      </p:pic>
      <p:pic>
        <p:nvPicPr>
          <p:cNvPr id="8" name="Picture 12" descr="Scrap My Village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429000"/>
            <a:ext cx="2461267" cy="2428882"/>
          </a:xfrm>
          <a:prstGeom prst="rect">
            <a:avLst/>
          </a:prstGeom>
          <a:noFill/>
        </p:spPr>
      </p:pic>
      <p:pic>
        <p:nvPicPr>
          <p:cNvPr id="9" name="Picture 12" descr="Scrap My Village &amp;ncy;&amp;acy; &amp;pcy;&amp;rcy;&amp;ocy;&amp;zcy;&amp;rcy;&amp;acy;&amp;chcy;&amp;ncy;&amp;ocy;&amp;mcy; &amp;fcy;&amp;ocy;&amp;n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857232"/>
            <a:ext cx="2461267" cy="2428882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Определи место звука «Ы</a:t>
            </a:r>
            <a:r>
              <a:rPr lang="ru-RU" dirty="0" smtClean="0"/>
              <a:t>» в словах: ноты, часы.: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4000504"/>
            <a:ext cx="2677550" cy="79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3184334"/>
              </p:ext>
            </p:extLst>
          </p:nvPr>
        </p:nvGraphicFramePr>
        <p:xfrm>
          <a:off x="2699792" y="1556792"/>
          <a:ext cx="4320479" cy="1368152"/>
        </p:xfrm>
        <a:graphic>
          <a:graphicData uri="http://schemas.openxmlformats.org/drawingml/2006/table">
            <a:tbl>
              <a:tblPr/>
              <a:tblGrid>
                <a:gridCol w="1431158"/>
                <a:gridCol w="1377153"/>
                <a:gridCol w="1512168"/>
              </a:tblGrid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Рисунок 8" descr="C:\Users\Татьяна\Documents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4054" y="3933056"/>
            <a:ext cx="8477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68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-5.55556E-7 -0.12384 C -5.55556E-7 -0.1794 0.13542 -0.24745 0.24549 -0.24745 L 0.49149 -0.2474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0.04549 -0.25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-1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Незнайка спрашивает какие бывают часы: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руках… (наручные), на стене… (настенные), на улице… (уличные), на столе… (настольные).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1438095" cy="14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19145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Рисунок 10" descr="C:\Users\Татьяна\Documents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66846"/>
            <a:ext cx="1333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4" descr="C:\Users\Татьяна\Documents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7830" y="4553671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12" descr="C:\Users\Татьяна\Documents\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53671"/>
            <a:ext cx="1219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76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Проведи мышку к сыру. </a:t>
            </a:r>
            <a:r>
              <a:rPr lang="ru-RU" sz="3200" dirty="0" smtClean="0"/>
              <a:t>Повтори слово «мышка» медленно перед зеркалом. Какие гласные звуки слышишь? </a:t>
            </a:r>
            <a:r>
              <a:rPr lang="ru-RU" sz="3200" dirty="0" smtClean="0"/>
              <a:t>О</a:t>
            </a:r>
            <a:r>
              <a:rPr lang="ru-RU" sz="3200" dirty="0" smtClean="0"/>
              <a:t>предели </a:t>
            </a:r>
            <a:r>
              <a:rPr lang="ru-RU" sz="3200" dirty="0" smtClean="0"/>
              <a:t>их место в слове.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893165" cy="162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2516435"/>
              </p:ext>
            </p:extLst>
          </p:nvPr>
        </p:nvGraphicFramePr>
        <p:xfrm>
          <a:off x="2339752" y="4437112"/>
          <a:ext cx="4320479" cy="1368152"/>
        </p:xfrm>
        <a:graphic>
          <a:graphicData uri="http://schemas.openxmlformats.org/drawingml/2006/table">
            <a:tbl>
              <a:tblPr/>
              <a:tblGrid>
                <a:gridCol w="1431158"/>
                <a:gridCol w="1377153"/>
                <a:gridCol w="1512168"/>
              </a:tblGrid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Просекова Т.Н.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2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170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Звук «Ы».</vt:lpstr>
      <vt:lpstr>Назови картинки: стол, цветы, кровать, стул. Что лишнее и почему? Назови последний звук в слове «цветы».</vt:lpstr>
      <vt:lpstr>Артикуляция звука «Ы»: </vt:lpstr>
      <vt:lpstr>Повтори и продолжи: лев-львы, стол-столы, куст -…</vt:lpstr>
      <vt:lpstr>Слайд 5</vt:lpstr>
      <vt:lpstr>Слайд 6</vt:lpstr>
      <vt:lpstr>Определи место звука «Ы» в словах: ноты, часы.:</vt:lpstr>
      <vt:lpstr>Незнайка спрашивает какие бывают часы:  на руках… (наручные), на стене… (настенные), на улице… (уличные), на столе… (настольные).  </vt:lpstr>
      <vt:lpstr>Проведи мышку к сыру. Повтори слово «мышка» медленно перед зеркалом. Какие гласные звуки слышишь? Определи их место в слове.</vt:lpstr>
      <vt:lpstr>Проверь себя:</vt:lpstr>
      <vt:lpstr>Молодец!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«Ы».</dc:title>
  <dc:creator>Гусельки</dc:creator>
  <cp:lastModifiedBy>Татьяна</cp:lastModifiedBy>
  <cp:revision>8</cp:revision>
  <dcterms:created xsi:type="dcterms:W3CDTF">2014-04-21T05:16:01Z</dcterms:created>
  <dcterms:modified xsi:type="dcterms:W3CDTF">2014-12-09T14:00:49Z</dcterms:modified>
</cp:coreProperties>
</file>