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4" r:id="rId2"/>
    <p:sldId id="256" r:id="rId3"/>
    <p:sldId id="257" r:id="rId4"/>
    <p:sldId id="267" r:id="rId5"/>
    <p:sldId id="258" r:id="rId6"/>
    <p:sldId id="269" r:id="rId7"/>
    <p:sldId id="260" r:id="rId8"/>
    <p:sldId id="261" r:id="rId9"/>
    <p:sldId id="262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MSUNG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00CC"/>
    <a:srgbClr val="333333"/>
    <a:srgbClr val="003399"/>
    <a:srgbClr val="FF0000"/>
    <a:srgbClr val="CC0099"/>
    <a:srgbClr val="6600FF"/>
    <a:srgbClr val="66FFCC"/>
    <a:srgbClr val="CC0000"/>
    <a:srgbClr val="5F5F5F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4" autoAdjust="0"/>
    <p:restoredTop sz="94624" autoAdjust="0"/>
  </p:normalViewPr>
  <p:slideViewPr>
    <p:cSldViewPr>
      <p:cViewPr>
        <p:scale>
          <a:sx n="66" d="100"/>
          <a:sy n="66" d="100"/>
        </p:scale>
        <p:origin x="-143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A9DEE-845E-44D8-86F8-E1F4C3C0E44A}" type="datetimeFigureOut">
              <a:rPr lang="ru-RU" smtClean="0"/>
              <a:pPr/>
              <a:t>27.10.2014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E251B-D55E-4283-AB17-0B74E370333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E251B-D55E-4283-AB17-0B74E370333C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27.10.2014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27.10.2014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27.10.2014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27.10.2014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27.10.2014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27.10.2014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4726" y="764704"/>
            <a:ext cx="52092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Беляева Екатерина Рафаиловна</a:t>
            </a:r>
            <a:endParaRPr lang="ru-RU" sz="4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8064" y="2420888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00CC"/>
                </a:solidFill>
              </a:rPr>
              <a:t>1967 г.р.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952" y="3861048"/>
            <a:ext cx="482453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Воспитатель МДОУ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Детский сад № 55 комбинированного вида»</a:t>
            </a:r>
          </a:p>
          <a:p>
            <a:endParaRPr lang="ru-RU" dirty="0" smtClean="0"/>
          </a:p>
        </p:txBody>
      </p:sp>
      <p:pic>
        <p:nvPicPr>
          <p:cNvPr id="1026" name="Picture 2" descr="G:\Беляе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3523828" cy="46984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SAMSUNG\Desktop\садик фото\IMG_09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275341"/>
            <a:ext cx="4028628" cy="3017029"/>
          </a:xfrm>
          <a:prstGeom prst="rect">
            <a:avLst/>
          </a:prstGeom>
          <a:noFill/>
        </p:spPr>
      </p:pic>
      <p:pic>
        <p:nvPicPr>
          <p:cNvPr id="23555" name="Picture 3" descr="C:\Users\SAMSUNG\Desktop\садик фото\IMG_09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947" y="831462"/>
            <a:ext cx="4095699" cy="321471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285728"/>
            <a:ext cx="6143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Модель 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«Молоточки»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в игре 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«Найди ударный слог»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AMSUNG\Desktop\садик фото\IMG_09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00034" y="1214422"/>
            <a:ext cx="2500331" cy="3071836"/>
          </a:xfrm>
          <a:prstGeom prst="rect">
            <a:avLst/>
          </a:prstGeom>
          <a:noFill/>
        </p:spPr>
      </p:pic>
      <p:pic>
        <p:nvPicPr>
          <p:cNvPr id="3" name="Picture 2" descr="C:\Users\SAMSUNG\Desktop\садик фото\IMG_09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304387" y="1553737"/>
            <a:ext cx="2643207" cy="2678957"/>
          </a:xfrm>
          <a:prstGeom prst="rect">
            <a:avLst/>
          </a:prstGeom>
          <a:noFill/>
        </p:spPr>
      </p:pic>
      <p:pic>
        <p:nvPicPr>
          <p:cNvPr id="4" name="Picture 2" descr="C:\Users\SAMSUNG\Desktop\садик фото\IMG_09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3571876"/>
            <a:ext cx="2643206" cy="31432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1285852" y="1285860"/>
            <a:ext cx="6500858" cy="3929090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0000CC"/>
                </a:solidFill>
              </a:rPr>
              <a:t>Спасибо за внимание</a:t>
            </a:r>
            <a:endParaRPr lang="ru-RU" sz="80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000100" y="571480"/>
            <a:ext cx="7715304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Мастер-класс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Тема: Обучение </a:t>
            </a:r>
            <a:r>
              <a:rPr kumimoji="0" lang="ru-RU" sz="3200" b="0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грамоте детей подготовительной   </a:t>
            </a:r>
            <a:r>
              <a:rPr lang="ru-RU" sz="3200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школе </a:t>
            </a:r>
            <a:r>
              <a:rPr kumimoji="0" lang="ru-RU" sz="3200" b="0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группы  </a:t>
            </a:r>
            <a:endParaRPr kumimoji="0" lang="ru-RU" sz="3200" b="0" i="0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продемонстрировать формы, методы и приемы проведения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занятий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обучению  грамоте.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428604"/>
            <a:ext cx="757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03399"/>
                </a:solidFill>
              </a:rPr>
              <a:t>Актуальность</a:t>
            </a:r>
            <a:r>
              <a:rPr lang="ru-RU" sz="3200" i="1" dirty="0" smtClean="0">
                <a:solidFill>
                  <a:srgbClr val="FF0000"/>
                </a:solidFill>
              </a:rPr>
              <a:t> 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268760"/>
            <a:ext cx="764386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Готовность или неготовность ребенка к началу школьного обучения во многом определяется уровнем его речевого развития. Это связано с тем, что именно при помощи речи, устной и письменной, ему предстоит усваивать всю систему знаний. 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успешного усвоения школьного курса родного языка у ребенка должны быть сформированы такие компоненты речевой системы как: звукопроизношение, фонематические процессы, лексика и грамматика.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571480"/>
            <a:ext cx="6786610" cy="5509200"/>
          </a:xfrm>
          <a:prstGeom prst="rect">
            <a:avLst/>
          </a:prstGeom>
          <a:ln w="571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indent="449263" algn="just"/>
            <a:r>
              <a:rPr lang="ru-RU" sz="32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Основной задачей в процессе обучения грамоте является формирование у дошкольников общей ориентировки в звуковой системе языка, обучение их звуковому анализу слова, т.е. определению порядка следования звуков в слове, установлению различительной роли звука, основных качественных его </a:t>
            </a:r>
            <a:r>
              <a:rPr lang="ru-RU" sz="32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характеристик.</a:t>
            </a:r>
            <a:endParaRPr lang="ru-RU" sz="320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85720" y="928670"/>
            <a:ext cx="864399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15206" y="49291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1214422"/>
            <a:ext cx="6715172" cy="4585871"/>
          </a:xfrm>
          <a:prstGeom prst="rect">
            <a:avLst/>
          </a:prstGeom>
          <a:ln w="57150">
            <a:solidFill>
              <a:srgbClr val="CC0099"/>
            </a:solidFill>
          </a:ln>
        </p:spPr>
        <p:txBody>
          <a:bodyPr wrap="square">
            <a:spAutoFit/>
          </a:bodyPr>
          <a:lstStyle/>
          <a:p>
            <a:pPr indent="449263" algn="just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Методика обучения грамоте дошкольников – это всевозможные способы в виде игры и разнообразных упражнений. 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Они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последовательно, начиная с самых простых, знакомят будущего школьника с такими понятиями, как звук, буква, звуковой ряд и прочее.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1142984"/>
            <a:ext cx="6858048" cy="4832092"/>
          </a:xfrm>
          <a:prstGeom prst="rect">
            <a:avLst/>
          </a:prstGeom>
          <a:ln w="571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indent="449263" algn="just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Навык чтения формируется у ребёнка только после овладения слиянием звуков речи в слоги и слова. 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мнению известного психолога Д.Б.Эльконина, «чтение – есть воссоздание звуковой формы слова по его графической (буквенной модели)». 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К.Д.Ушинский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отмечал, что «сознательно читать и писать может только тот, кто понял звуко-слоговое строение слова».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28992" y="285728"/>
            <a:ext cx="521497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Когда ребят начинаешь знакомить со звуками, бывают трудности. Поэтому, чтобы избежать эти трудности, я знакомлю детей с такими табличками: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AMSUNG\Desktop\садик фото\IMG_0892.JPG"/>
          <p:cNvPicPr>
            <a:picLocks noChangeAspect="1" noChangeArrowheads="1"/>
          </p:cNvPicPr>
          <p:nvPr/>
        </p:nvPicPr>
        <p:blipFill>
          <a:blip r:embed="rId2" cstate="print"/>
          <a:srcRect t="3910" r="16667" b="13971"/>
          <a:stretch>
            <a:fillRect/>
          </a:stretch>
        </p:blipFill>
        <p:spPr bwMode="auto">
          <a:xfrm>
            <a:off x="571472" y="1571612"/>
            <a:ext cx="2500330" cy="1500198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SAMSUNG\Desktop\садик фото\IMG_0895.JPG"/>
          <p:cNvPicPr>
            <a:picLocks noChangeAspect="1" noChangeArrowheads="1"/>
          </p:cNvPicPr>
          <p:nvPr/>
        </p:nvPicPr>
        <p:blipFill>
          <a:blip r:embed="rId3" cstate="print"/>
          <a:srcRect l="7938" r="12687" b="20621"/>
          <a:stretch>
            <a:fillRect/>
          </a:stretch>
        </p:blipFill>
        <p:spPr bwMode="auto">
          <a:xfrm>
            <a:off x="2786050" y="2428868"/>
            <a:ext cx="2857520" cy="214314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C:\Users\SAMSUNG\Desktop\садик фото\IMG_0894.JPG"/>
          <p:cNvPicPr>
            <a:picLocks noChangeAspect="1" noChangeArrowheads="1"/>
          </p:cNvPicPr>
          <p:nvPr/>
        </p:nvPicPr>
        <p:blipFill>
          <a:blip r:embed="rId4" cstate="print"/>
          <a:srcRect l="7938" r="2765" b="15329"/>
          <a:stretch>
            <a:fillRect/>
          </a:stretch>
        </p:blipFill>
        <p:spPr bwMode="auto">
          <a:xfrm>
            <a:off x="5286380" y="4357694"/>
            <a:ext cx="3214710" cy="2286016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7857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42910" y="998979"/>
            <a:ext cx="821537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звукового анализа слова можно использовать модели 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«Домики», «Звуковой</a:t>
            </a:r>
            <a:r>
              <a:rPr kumimoji="0" lang="ru-RU" sz="2800" b="0" i="0" u="sng" strike="noStrike" cap="none" normalizeH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веер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</a:t>
            </a:r>
            <a:endParaRPr kumimoji="0" lang="ru-RU" sz="2800" b="0" i="0" u="sng" strike="noStrike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Детям предлагается игра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«Назови слово»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назвать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слова определенной звуковой структуры:  твердый согласный, гласный, твердый согласный звук; мягкий согласный, гласный, твердый согласный.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«Найди звуки в картинке и посели их в домик»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берут картинку и составляют слово, характеризующее ее изображение, затем распределяют звуки по окошечкам.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AMSUNG\Desktop\садик фото\IMG_08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928670"/>
            <a:ext cx="3885752" cy="3143272"/>
          </a:xfrm>
          <a:prstGeom prst="rect">
            <a:avLst/>
          </a:prstGeom>
          <a:noFill/>
        </p:spPr>
      </p:pic>
      <p:pic>
        <p:nvPicPr>
          <p:cNvPr id="1028" name="Picture 4" descr="C:\Users\SAMSUNG\Desktop\садик фото\IMG_08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500306"/>
            <a:ext cx="3600000" cy="37714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544</TotalTime>
  <Words>297</Words>
  <Application>Microsoft Office PowerPoint</Application>
  <PresentationFormat>Экран (4:3)</PresentationFormat>
  <Paragraphs>29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user</cp:lastModifiedBy>
  <cp:revision>87</cp:revision>
  <dcterms:created xsi:type="dcterms:W3CDTF">2014-10-23T10:08:03Z</dcterms:created>
  <dcterms:modified xsi:type="dcterms:W3CDTF">2014-10-27T05:47:02Z</dcterms:modified>
</cp:coreProperties>
</file>