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96" r:id="rId2"/>
    <p:sldId id="256" r:id="rId3"/>
    <p:sldId id="257" r:id="rId4"/>
    <p:sldId id="261" r:id="rId5"/>
    <p:sldId id="262" r:id="rId6"/>
    <p:sldId id="264" r:id="rId7"/>
    <p:sldId id="265" r:id="rId8"/>
    <p:sldId id="267" r:id="rId9"/>
    <p:sldId id="268" r:id="rId10"/>
    <p:sldId id="277" r:id="rId11"/>
    <p:sldId id="278"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000099"/>
    <a:srgbClr val="0000FF"/>
    <a:srgbClr val="652B91"/>
    <a:srgbClr val="EA25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2" autoAdjust="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4616E-F6B4-46AB-A20E-835433E7E0F4}" type="datetimeFigureOut">
              <a:rPr lang="ru-RU" smtClean="0"/>
              <a:pPr/>
              <a:t>10.01.2015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144FF-4695-45CA-A324-AA055B000F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и</a:t>
            </a:r>
            <a:endParaRPr lang="ru-RU" dirty="0"/>
          </a:p>
        </p:txBody>
      </p:sp>
      <p:sp>
        <p:nvSpPr>
          <p:cNvPr id="4" name="Номер слайда 3"/>
          <p:cNvSpPr>
            <a:spLocks noGrp="1"/>
          </p:cNvSpPr>
          <p:nvPr>
            <p:ph type="sldNum" sz="quarter" idx="10"/>
          </p:nvPr>
        </p:nvSpPr>
        <p:spPr/>
        <p:txBody>
          <a:bodyPr/>
          <a:lstStyle/>
          <a:p>
            <a:fld id="{8A1144FF-4695-45CA-A324-AA055B000FDF}"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493816-91DC-404F-AFE8-0677D7E7B42C}" type="datetimeFigureOut">
              <a:rPr lang="ru-RU" smtClean="0"/>
              <a:pPr/>
              <a:t>10.01.2015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B93-9EB5-4F7A-9BF8-331EC96F52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45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93816-91DC-404F-AFE8-0677D7E7B42C}" type="datetimeFigureOut">
              <a:rPr lang="ru-RU" smtClean="0"/>
              <a:pPr/>
              <a:t>10.01.2015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F6B93-9EB5-4F7A-9BF8-331EC96F52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www.krupenichka.ru/tryapichnie-kukli/igrovaya.html"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692696"/>
            <a:ext cx="7416824" cy="1569660"/>
          </a:xfrm>
          <a:prstGeom prst="rect">
            <a:avLst/>
          </a:prstGeom>
        </p:spPr>
        <p:txBody>
          <a:bodyPr wrap="square">
            <a:spAutoFit/>
          </a:bodyPr>
          <a:lstStyle/>
          <a:p>
            <a:pPr algn="ctr"/>
            <a:r>
              <a:rPr lang="ru-R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Формирование этнокультурной компетентности дошкольника по теме «Народная игрушка.»</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467544" y="4077072"/>
            <a:ext cx="7992888" cy="1569660"/>
          </a:xfrm>
          <a:prstGeom prst="rect">
            <a:avLst/>
          </a:prstGeom>
        </p:spPr>
        <p:txBody>
          <a:bodyPr wrap="square">
            <a:sp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Подготовила сообщение для творческой группы: воспитатель старшей группы МДОУ Детский сад № 2 «Солнышко» Ярославцева Т.В.</a:t>
            </a:r>
            <a:b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5472608" cy="6858000"/>
          </a:xfrm>
        </p:spPr>
        <p:txBody>
          <a:bodyPr>
            <a:noAutofit/>
          </a:bodyPr>
          <a:lstStyle/>
          <a:p>
            <a:pPr algn="just"/>
            <a:r>
              <a:rPr lang="ru-RU" sz="4000" dirty="0" err="1" smtClean="0">
                <a:solidFill>
                  <a:srgbClr val="FF0000"/>
                </a:solidFill>
              </a:rPr>
              <a:t>Пеленашка</a:t>
            </a:r>
            <a:r>
              <a:rPr lang="ru-RU" sz="2500" dirty="0" smtClean="0"/>
              <a:t> </a:t>
            </a:r>
            <a:r>
              <a:rPr lang="ru-RU" sz="2100" dirty="0" smtClean="0"/>
              <a:t>- </a:t>
            </a:r>
            <a:r>
              <a:rPr lang="ru-RU" sz="2100" dirty="0" smtClean="0">
                <a:solidFill>
                  <a:srgbClr val="002060"/>
                </a:solidFill>
              </a:rPr>
              <a:t>Спеленатую куклу подкладывали к младенцу в колыбель, где она обязательно находилась до крещения. Считалось, что кукла оберегает ребенка от опасности, защищает от злых духов и принимает на себя все напасти, угрожающие незащищенному крестом малышу. Только после крещения куклу убирали из колыбели.</a:t>
            </a:r>
            <a:br>
              <a:rPr lang="ru-RU" sz="2100" dirty="0" smtClean="0">
                <a:solidFill>
                  <a:srgbClr val="002060"/>
                </a:solidFill>
              </a:rPr>
            </a:br>
            <a:r>
              <a:rPr lang="ru-RU" sz="2100" dirty="0" smtClean="0">
                <a:solidFill>
                  <a:srgbClr val="002060"/>
                </a:solidFill>
              </a:rPr>
              <a:t>С куклой </a:t>
            </a:r>
            <a:r>
              <a:rPr lang="ru-RU" sz="2100" dirty="0" err="1" smtClean="0">
                <a:solidFill>
                  <a:srgbClr val="002060"/>
                </a:solidFill>
              </a:rPr>
              <a:t>Пеленашкой</a:t>
            </a:r>
            <a:r>
              <a:rPr lang="ru-RU" sz="2100" dirty="0" smtClean="0">
                <a:solidFill>
                  <a:srgbClr val="002060"/>
                </a:solidFill>
              </a:rPr>
              <a:t> связан еще один русский обряд. После переезда невесты в дом жениха, на колени новобрачной клали спеленатую куклу. Считалось, что после этого к молодой жене приходит материнская сила.</a:t>
            </a:r>
            <a:br>
              <a:rPr lang="ru-RU" sz="2100" dirty="0" smtClean="0">
                <a:solidFill>
                  <a:srgbClr val="002060"/>
                </a:solidFill>
              </a:rPr>
            </a:br>
            <a:r>
              <a:rPr lang="ru-RU" sz="2100" dirty="0" smtClean="0">
                <a:solidFill>
                  <a:srgbClr val="002060"/>
                </a:solidFill>
              </a:rPr>
              <a:t>Кукла </a:t>
            </a:r>
            <a:r>
              <a:rPr lang="ru-RU" sz="2100" dirty="0" err="1" smtClean="0">
                <a:solidFill>
                  <a:srgbClr val="002060"/>
                </a:solidFill>
              </a:rPr>
              <a:t>Пеленашка</a:t>
            </a:r>
            <a:r>
              <a:rPr lang="ru-RU" sz="2100" dirty="0" smtClean="0">
                <a:solidFill>
                  <a:srgbClr val="002060"/>
                </a:solidFill>
              </a:rPr>
              <a:t> делалась и для игры детям. Тогда обычно применяли бытовые вещи – простыни, одеяла и т. п. Завернув сложенную простыню в столбик, заворачивали куклу</a:t>
            </a:r>
            <a:r>
              <a:rPr lang="ru-RU" sz="2100" b="1" dirty="0" smtClean="0">
                <a:solidFill>
                  <a:srgbClr val="002060"/>
                </a:solidFill>
              </a:rPr>
              <a:t> </a:t>
            </a:r>
            <a:r>
              <a:rPr lang="ru-RU" sz="2100" dirty="0" smtClean="0">
                <a:solidFill>
                  <a:srgbClr val="002060"/>
                </a:solidFill>
              </a:rPr>
              <a:t>в одеяло и перевязывали пояском или веревочкой. </a:t>
            </a:r>
            <a:endParaRPr lang="ru-RU" sz="2100" dirty="0">
              <a:solidFill>
                <a:srgbClr val="002060"/>
              </a:solidFill>
            </a:endParaRPr>
          </a:p>
        </p:txBody>
      </p:sp>
      <p:pic>
        <p:nvPicPr>
          <p:cNvPr id="4" name="Рисунок 3" descr="Куклы Мастер-класс Кукла пеленашка МК Вата Нитки Сутаж тесьма шнур Ткань фото 1"/>
          <p:cNvPicPr/>
          <p:nvPr/>
        </p:nvPicPr>
        <p:blipFill>
          <a:blip r:embed="rId2" cstate="screen"/>
          <a:srcRect/>
          <a:stretch>
            <a:fillRect/>
          </a:stretch>
        </p:blipFill>
        <p:spPr bwMode="auto">
          <a:xfrm>
            <a:off x="5729808" y="332656"/>
            <a:ext cx="3414192" cy="2791891"/>
          </a:xfrm>
          <a:prstGeom prst="rect">
            <a:avLst/>
          </a:prstGeom>
          <a:noFill/>
          <a:ln w="9525">
            <a:noFill/>
            <a:miter lim="800000"/>
            <a:headEnd/>
            <a:tailEnd/>
          </a:ln>
        </p:spPr>
      </p:pic>
      <p:pic>
        <p:nvPicPr>
          <p:cNvPr id="5" name="Рисунок 4" descr="традиционные куклы"/>
          <p:cNvPicPr/>
          <p:nvPr/>
        </p:nvPicPr>
        <p:blipFill>
          <a:blip r:embed="rId3" cstate="screen"/>
          <a:srcRect/>
          <a:stretch>
            <a:fillRect/>
          </a:stretch>
        </p:blipFill>
        <p:spPr bwMode="auto">
          <a:xfrm>
            <a:off x="5724128" y="3212976"/>
            <a:ext cx="3419872" cy="33843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86" descr="http://3.bp.blogspot.com/_QIoNIRboeE0/Swq5KxgDv9I/AAAAAAAAAGI/WxBAFzWnxd0/s320/DSCN0648-1.jpg"/>
          <p:cNvPicPr>
            <a:picLocks noChangeAspect="1" noChangeArrowheads="1"/>
          </p:cNvPicPr>
          <p:nvPr/>
        </p:nvPicPr>
        <p:blipFill>
          <a:blip r:embed="rId2" cstate="screen"/>
          <a:srcRect/>
          <a:stretch>
            <a:fillRect/>
          </a:stretch>
        </p:blipFill>
        <p:spPr bwMode="auto">
          <a:xfrm>
            <a:off x="-1" y="3591018"/>
            <a:ext cx="4355977" cy="3266982"/>
          </a:xfrm>
          <a:prstGeom prst="rect">
            <a:avLst/>
          </a:prstGeom>
          <a:noFill/>
        </p:spPr>
      </p:pic>
      <p:sp>
        <p:nvSpPr>
          <p:cNvPr id="1027" name="Rectangle 3"/>
          <p:cNvSpPr>
            <a:spLocks noChangeArrowheads="1"/>
          </p:cNvSpPr>
          <p:nvPr/>
        </p:nvSpPr>
        <p:spPr bwMode="auto">
          <a:xfrm rot="10800000" flipV="1">
            <a:off x="323528" y="-84917"/>
            <a:ext cx="856895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br>
              <a:rPr kumimoji="0" lang="ru-RU" sz="2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br>
            <a:r>
              <a:rPr lang="ru-RU" sz="2400" i="1" dirty="0" smtClean="0">
                <a:solidFill>
                  <a:srgbClr val="C00000"/>
                </a:solidFill>
                <a:latin typeface="Arial" pitchFamily="34" charset="0"/>
                <a:ea typeface="Times New Roman" pitchFamily="18" charset="0"/>
                <a:cs typeface="Arial" pitchFamily="34" charset="0"/>
              </a:rPr>
              <a:t>Кубышка-Травница</a:t>
            </a:r>
            <a:r>
              <a:rPr lang="ru-RU" sz="2400" dirty="0" smtClean="0">
                <a:solidFill>
                  <a:srgbClr val="C00000"/>
                </a:solidFill>
                <a:latin typeface="Arial" pitchFamily="34" charset="0"/>
                <a:ea typeface="Times New Roman" pitchFamily="18" charset="0"/>
                <a:cs typeface="Arial" pitchFamily="34" charset="0"/>
              </a:rPr>
              <a:t> </a:t>
            </a:r>
            <a:r>
              <a:rPr lang="ru-RU" sz="2000" dirty="0" smtClean="0">
                <a:solidFill>
                  <a:srgbClr val="000099"/>
                </a:solidFill>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Чтобы воздух в избе был чистый, изготавливали полезную куколку "Кубышку-Травницу". Подвешивали ее там, где воздух застаивался или над колыбелью ребенка. </a:t>
            </a:r>
            <a:br>
              <a:rPr kumimoji="0" lang="ru-RU" sz="20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br>
            <a:r>
              <a:rPr kumimoji="0" lang="ru-RU" sz="20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Эта кукла наполнена душистой лекарственной травой. Куколку необходимо помять в руках, пошевелить, и по комнате разнесется травяной дух, который отгонит духов болезни. Через 2 года траву в куколке необходимо поменять. Именно так поступали наши предки.</a:t>
            </a:r>
            <a:br>
              <a:rPr kumimoji="0" lang="ru-RU" sz="20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br>
            <a:r>
              <a:rPr kumimoji="0" lang="ru-RU" sz="20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Кубышка-Травница до сих пор следит за тем, чтобы болезнь не проникла в дом. От нее исходит теплота, как от заботливой хозяйки. Она и защитница от злых духов болезни, и добрая </a:t>
            </a:r>
            <a:r>
              <a:rPr kumimoji="0" lang="ru-RU" sz="2000" b="0" i="0" u="none" strike="noStrike" cap="none" normalizeH="0" baseline="0" dirty="0" err="1" smtClean="0">
                <a:ln>
                  <a:noFill/>
                </a:ln>
                <a:solidFill>
                  <a:srgbClr val="000099"/>
                </a:solidFill>
                <a:effectLst/>
                <a:latin typeface="Arial" pitchFamily="34" charset="0"/>
                <a:ea typeface="Times New Roman" pitchFamily="18" charset="0"/>
                <a:cs typeface="Arial" pitchFamily="34" charset="0"/>
              </a:rPr>
              <a:t>утешница</a:t>
            </a:r>
            <a:r>
              <a:rPr kumimoji="0" lang="ru-RU" sz="20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kubyshka travnica"/>
          <p:cNvPicPr/>
          <p:nvPr/>
        </p:nvPicPr>
        <p:blipFill>
          <a:blip r:embed="rId3" cstate="screen"/>
          <a:srcRect/>
          <a:stretch>
            <a:fillRect/>
          </a:stretch>
        </p:blipFill>
        <p:spPr bwMode="auto">
          <a:xfrm>
            <a:off x="4644008" y="3573016"/>
            <a:ext cx="4499992" cy="328498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81" descr="http://img-fotki.yandex.ru/get/4701/pinigina.1e/0_66ab6_1ecce5b0_L.jpg"/>
          <p:cNvPicPr>
            <a:picLocks noChangeAspect="1" noChangeArrowheads="1"/>
          </p:cNvPicPr>
          <p:nvPr/>
        </p:nvPicPr>
        <p:blipFill>
          <a:blip r:embed="rId2" cstate="screen"/>
          <a:srcRect/>
          <a:stretch>
            <a:fillRect/>
          </a:stretch>
        </p:blipFill>
        <p:spPr bwMode="auto">
          <a:xfrm>
            <a:off x="4427984" y="332656"/>
            <a:ext cx="4716017" cy="6048672"/>
          </a:xfrm>
          <a:prstGeom prst="rect">
            <a:avLst/>
          </a:prstGeom>
          <a:noFill/>
        </p:spPr>
      </p:pic>
      <p:sp>
        <p:nvSpPr>
          <p:cNvPr id="35843" name="Rectangle 3"/>
          <p:cNvSpPr>
            <a:spLocks noChangeArrowheads="1"/>
          </p:cNvSpPr>
          <p:nvPr/>
        </p:nvSpPr>
        <p:spPr bwMode="auto">
          <a:xfrm rot="10800000" flipV="1">
            <a:off x="251520" y="-353943"/>
            <a:ext cx="4104456" cy="7155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br>
              <a:rPr kumimoji="0" lang="ru-RU" sz="11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br>
            <a:r>
              <a:rPr kumimoji="0" lang="ru-RU" sz="28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Колокольчик - </a:t>
            </a:r>
            <a: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куколка добрых вестей. Родина куколки - Валдай. Оттуда и пошли валдайские колокольчики. </a:t>
            </a:r>
            <a:b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Звон колокола оберегал людей от чумы и других страшных болезней. Колокольчик звенел под дугой на всех праздничных тройках. Колокольчик имеет куполообразную форму, а сверху напоминает солнышко. </a:t>
            </a:r>
            <a:b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У куколки три юбки. У человека тоже три царства. Медное, серебряное, золотое. И счастье складывается тоже из трех частей. Если телу хорошо, душе радостно, дух спокоен, то человек вполне счастлив. </a:t>
            </a:r>
            <a:b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21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Эта куколка веселая, задорная, приносит в дом радость и веселье. </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518.jpg]"/>
          <p:cNvPicPr/>
          <p:nvPr/>
        </p:nvPicPr>
        <p:blipFill>
          <a:blip r:embed="rId2" cstate="screen"/>
          <a:srcRect/>
          <a:stretch>
            <a:fillRect/>
          </a:stretch>
        </p:blipFill>
        <p:spPr bwMode="auto">
          <a:xfrm>
            <a:off x="1475656" y="2348880"/>
            <a:ext cx="6192688" cy="4509120"/>
          </a:xfrm>
          <a:prstGeom prst="rect">
            <a:avLst/>
          </a:prstGeom>
          <a:noFill/>
          <a:ln w="9525">
            <a:noFill/>
            <a:miter lim="800000"/>
            <a:headEnd/>
            <a:tailEnd/>
          </a:ln>
        </p:spPr>
      </p:pic>
      <p:sp>
        <p:nvSpPr>
          <p:cNvPr id="1025" name="Rectangle 1"/>
          <p:cNvSpPr>
            <a:spLocks noChangeArrowheads="1"/>
          </p:cNvSpPr>
          <p:nvPr/>
        </p:nvSpPr>
        <p:spPr bwMode="auto">
          <a:xfrm>
            <a:off x="251520" y="0"/>
            <a:ext cx="88924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Толстушка-Костромушка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(Женская суть) - это оберег от одиночества. Его задачей было вернуть плодородие женщине, приманить душу ребенка. Если в течение года после замужества женщина не беременела, делали куколку и выставляли ее на видное со стороны дверей место. Шила ее родственница по женской линии: сестра, крестная, мать или бабушка. Когда в доме появлялся ребенок, куколку уносили на женскую половину и прятали. Она </a:t>
            </a:r>
            <a:r>
              <a:rPr kumimoji="0" lang="ru-RU" sz="20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как-будто</a:t>
            </a:r>
            <a:r>
              <a:rPr kumimoji="0" lang="ru-RU"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говорит: "Все у меня хорошо, вот только братика или сестренки мне не хватает!"</a:t>
            </a:r>
            <a:endParaRPr kumimoji="0" lang="ru-RU" sz="20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60649"/>
            <a:ext cx="4248472" cy="6555641"/>
          </a:xfrm>
          <a:prstGeom prst="rect">
            <a:avLst/>
          </a:prstGeom>
        </p:spPr>
        <p:txBody>
          <a:bodyPr wrap="square">
            <a:spAutoFit/>
          </a:bodyPr>
          <a:lstStyle/>
          <a:p>
            <a:pPr lvl="0" algn="just" fontAlgn="base">
              <a:spcBef>
                <a:spcPct val="0"/>
              </a:spcBef>
              <a:spcAft>
                <a:spcPct val="0"/>
              </a:spcAft>
            </a:pPr>
            <a:r>
              <a:rPr lang="ru-RU" sz="2000" b="1" dirty="0" smtClean="0">
                <a:solidFill>
                  <a:srgbClr val="C00000"/>
                </a:solidFill>
                <a:latin typeface="Arial" pitchFamily="34" charset="0"/>
                <a:ea typeface="Times New Roman" pitchFamily="18" charset="0"/>
                <a:cs typeface="Arial" pitchFamily="34" charset="0"/>
              </a:rPr>
              <a:t>Кукла Веснянка - </a:t>
            </a:r>
            <a:r>
              <a:rPr lang="ru-RU" sz="2000" dirty="0" smtClean="0">
                <a:solidFill>
                  <a:srgbClr val="0000FF"/>
                </a:solidFill>
                <a:latin typeface="Arial" pitchFamily="34" charset="0"/>
                <a:ea typeface="Times New Roman" pitchFamily="18" charset="0"/>
                <a:cs typeface="Arial" pitchFamily="34" charset="0"/>
              </a:rPr>
              <a:t>во многих русских сказках встречаются куколки, которым герои доверяют свои горести и радости, делятся своими мыслями. И маленькие куклы-помощницы не оставляют в беде своих хозяев.</a:t>
            </a:r>
            <a:endParaRPr lang="ru-RU" sz="2000" dirty="0" smtClean="0">
              <a:solidFill>
                <a:srgbClr val="0000FF"/>
              </a:solidFill>
              <a:latin typeface="Arial" pitchFamily="34" charset="0"/>
              <a:cs typeface="Arial" pitchFamily="34" charset="0"/>
            </a:endParaRPr>
          </a:p>
          <a:p>
            <a:pPr lvl="0" algn="just" eaLnBrk="0" fontAlgn="base" hangingPunct="0">
              <a:spcBef>
                <a:spcPct val="0"/>
              </a:spcBef>
              <a:spcAft>
                <a:spcPct val="0"/>
              </a:spcAft>
            </a:pPr>
            <a:r>
              <a:rPr lang="ru-RU" sz="2000" dirty="0" smtClean="0">
                <a:solidFill>
                  <a:srgbClr val="0000FF"/>
                </a:solidFill>
                <a:latin typeface="Arial" pitchFamily="34" charset="0"/>
                <a:ea typeface="Times New Roman" pitchFamily="18" charset="0"/>
                <a:cs typeface="Arial" pitchFamily="34" charset="0"/>
              </a:rPr>
              <a:t>Веснянка - это веселая, задорная кукла, которую делали молодые девушки на приход весны. Традиционно она очень яркая, с волосами необычного цвета. Таких кукол девушки дарили друг другу.</a:t>
            </a:r>
            <a:endParaRPr lang="ru-RU" sz="2000" dirty="0" smtClean="0">
              <a:solidFill>
                <a:srgbClr val="0000FF"/>
              </a:solidFill>
              <a:latin typeface="Arial" pitchFamily="34" charset="0"/>
              <a:cs typeface="Arial" pitchFamily="34" charset="0"/>
            </a:endParaRPr>
          </a:p>
          <a:p>
            <a:pPr lvl="0" algn="just" eaLnBrk="0" fontAlgn="base" hangingPunct="0">
              <a:spcBef>
                <a:spcPct val="0"/>
              </a:spcBef>
              <a:spcAft>
                <a:spcPct val="0"/>
              </a:spcAft>
            </a:pPr>
            <a:r>
              <a:rPr lang="ru-RU" sz="2000" dirty="0" smtClean="0">
                <a:solidFill>
                  <a:srgbClr val="0000FF"/>
                </a:solidFill>
                <a:latin typeface="Arial" pitchFamily="34" charset="0"/>
                <a:ea typeface="Times New Roman" pitchFamily="18" charset="0"/>
                <a:cs typeface="Arial" pitchFamily="34" charset="0"/>
              </a:rPr>
              <a:t>Веснянка является оберегом молодости и красоты. Подарив такую куколку мужчине, Вы желаете ему долго оставаться молодым и жизнерадостным, женщине - всегда быть обаятельной и привлекательной.</a:t>
            </a:r>
            <a:endParaRPr lang="ru-RU" sz="2000" dirty="0" smtClean="0">
              <a:solidFill>
                <a:srgbClr val="0000FF"/>
              </a:solidFill>
              <a:latin typeface="Arial" pitchFamily="34" charset="0"/>
              <a:cs typeface="Arial" pitchFamily="34" charset="0"/>
            </a:endParaRPr>
          </a:p>
        </p:txBody>
      </p:sp>
      <p:pic>
        <p:nvPicPr>
          <p:cNvPr id="4" name="Рисунок 3" descr="http://ped-kopilka.ru/upload/blogs/2517_ce937763c9ddda27373aa13b986b7eac.jpg.jpg"/>
          <p:cNvPicPr/>
          <p:nvPr/>
        </p:nvPicPr>
        <p:blipFill>
          <a:blip r:embed="rId2" cstate="screen"/>
          <a:srcRect/>
          <a:stretch>
            <a:fillRect/>
          </a:stretch>
        </p:blipFill>
        <p:spPr bwMode="auto">
          <a:xfrm>
            <a:off x="4644008" y="332656"/>
            <a:ext cx="4176464" cy="6192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512" y="212447"/>
            <a:ext cx="8964488"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Неразлучники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в русской свадебной традиции во главе свадебного поезда, везущего молодую пару в дом жениха после венчания в церкви, под дугой упряжи подвешивали пару кукол: куклу Невестку и куклу Жениха, чтобы они отводили недобрые взгляды на себя. Эта пара кукол – особенная, она несла глубокую символическую нагрузку, связанную с особенностью изготовления. Женское и мужское начала соединялись в единое неразрывное целое, ведь после свадьбы супружеской паре предстояло вместе идти по жизни.</a:t>
            </a:r>
            <a:endParaRPr kumimoji="0" lang="ru-RU" sz="20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Кукол изготовляли подруги невесты из лоскутков белой, красной и дугой разноцветной ткани, используя обрывки разноцветных нитей.</a:t>
            </a:r>
            <a:endParaRPr kumimoji="0" lang="ru-RU" sz="2000" b="0" i="0" u="none" strike="noStrike" cap="none" normalizeH="0" baseline="0" dirty="0" smtClean="0">
              <a:ln>
                <a:noFill/>
              </a:ln>
              <a:solidFill>
                <a:srgbClr val="0000FF"/>
              </a:solidFill>
              <a:effectLst/>
              <a:latin typeface="Times New Roman" pitchFamily="18" charset="0"/>
              <a:cs typeface="Times New Roman" pitchFamily="18" charset="0"/>
            </a:endParaRPr>
          </a:p>
        </p:txBody>
      </p:sp>
      <p:pic>
        <p:nvPicPr>
          <p:cNvPr id="3" name="Рисунок 2" descr="http://img-fotki.yandex.ru/get/11/pinigina.d/0_47dab_b7a12f32_L.jpg"/>
          <p:cNvPicPr/>
          <p:nvPr/>
        </p:nvPicPr>
        <p:blipFill>
          <a:blip r:embed="rId2" cstate="screen"/>
          <a:srcRect/>
          <a:stretch>
            <a:fillRect/>
          </a:stretch>
        </p:blipFill>
        <p:spPr bwMode="auto">
          <a:xfrm>
            <a:off x="1979712" y="3284855"/>
            <a:ext cx="5616624" cy="357314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553998"/>
            <a:ext cx="471601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Архангелогородская </a:t>
            </a:r>
            <a:r>
              <a:rPr kumimoji="0" lang="ru-RU" sz="24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столбушка</a:t>
            </a:r>
            <a:r>
              <a:rPr kumimoji="0" lang="ru-RU"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lang="ru-RU" sz="2000" dirty="0" smtClean="0">
                <a:solidFill>
                  <a:srgbClr val="0000FF"/>
                </a:solidFill>
                <a:latin typeface="Arial" pitchFamily="34" charset="0"/>
                <a:cs typeface="Arial" pitchFamily="34" charset="0"/>
              </a:rPr>
              <a:t>- к</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укол изготовляли подруги невесты из лоскутков белой, красной и дугой разноцветной ткани, используя обрывки разноцветных нитей.</a:t>
            </a:r>
            <a:r>
              <a:rPr lang="ru-RU" sz="2000" dirty="0" smtClean="0">
                <a:solidFill>
                  <a:srgbClr val="0000FF"/>
                </a:solidFill>
                <a:latin typeface="Arial" pitchFamily="34" charset="0"/>
                <a:cs typeface="Arial" pitchFamily="34" charset="0"/>
              </a:rPr>
              <a:t> </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В день перед венчанием подруги невесты заплетали невесте косу </a:t>
            </a:r>
            <a:r>
              <a:rPr kumimoji="0" lang="ru-RU" sz="2000" b="0" i="0" u="none" strike="noStrike" cap="none" normalizeH="0" baseline="0" dirty="0" smtClean="0">
                <a:ln>
                  <a:noFill/>
                </a:ln>
                <a:solidFill>
                  <a:srgbClr val="0000FF"/>
                </a:solidFill>
                <a:effectLst/>
                <a:latin typeface="Calibri"/>
                <a:ea typeface="Times New Roman" pitchFamily="18" charset="0"/>
                <a:cs typeface="Arial" pitchFamily="34" charset="0"/>
              </a:rPr>
              <a:t>–</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символ её девичества.</a:t>
            </a:r>
            <a:r>
              <a:rPr lang="ru-RU" sz="2000" dirty="0" smtClean="0">
                <a:solidFill>
                  <a:srgbClr val="0000FF"/>
                </a:solidFill>
                <a:latin typeface="Arial" pitchFamily="34" charset="0"/>
                <a:cs typeface="Arial" pitchFamily="34" charset="0"/>
              </a:rPr>
              <a:t> </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Утром в день венчания с приездом в дом жениха сваха выкупала </a:t>
            </a:r>
            <a:r>
              <a:rPr kumimoji="0" lang="ru-RU" sz="2000" b="0" i="0" u="none" strike="noStrike" cap="none" normalizeH="0" baseline="0" dirty="0" smtClean="0">
                <a:ln>
                  <a:noFill/>
                </a:ln>
                <a:solidFill>
                  <a:srgbClr val="0000FF"/>
                </a:solidFill>
                <a:effectLst/>
                <a:latin typeface="Calibri"/>
                <a:ea typeface="Times New Roman" pitchFamily="18" charset="0"/>
                <a:cs typeface="Arial" pitchFamily="34" charset="0"/>
              </a:rPr>
              <a:t>« </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косу невесты</a:t>
            </a:r>
            <a:r>
              <a:rPr kumimoji="0" lang="ru-RU" sz="2000" b="0" i="0" u="none" strike="noStrike" cap="none" normalizeH="0" baseline="0" dirty="0" smtClean="0">
                <a:ln>
                  <a:noFill/>
                </a:ln>
                <a:solidFill>
                  <a:srgbClr val="0000FF"/>
                </a:solidFill>
                <a:effectLst/>
                <a:latin typeface="Calibri"/>
                <a:ea typeface="Times New Roman" pitchFamily="18" charset="0"/>
                <a:cs typeface="Arial" pitchFamily="34" charset="0"/>
              </a:rPr>
              <a:t>»</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r>
              <a:rPr lang="ru-RU" sz="2000" dirty="0" smtClean="0">
                <a:solidFill>
                  <a:srgbClr val="0000FF"/>
                </a:solidFill>
                <a:latin typeface="Arial" pitchFamily="34" charset="0"/>
                <a:cs typeface="Arial" pitchFamily="34" charset="0"/>
              </a:rPr>
              <a:t> </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Под причитания невесты девушки с песнями расплетали ей косу и расчёсывали волосы, а затем укладывали их в две косы.</a:t>
            </a:r>
            <a:r>
              <a:rPr lang="ru-RU" sz="2000" dirty="0" smtClean="0">
                <a:solidFill>
                  <a:srgbClr val="0000FF"/>
                </a:solidFill>
                <a:latin typeface="Arial" pitchFamily="34" charset="0"/>
                <a:cs typeface="Arial" pitchFamily="34" charset="0"/>
              </a:rPr>
              <a:t> </a:t>
            </a:r>
            <a:r>
              <a:rPr kumimoji="0" lang="ru-RU"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Сваха укладывала на тарелку ленту из косы невесты, кусочек хлеба и деньги и передавала тарелку младшей сестре невесты.</a:t>
            </a:r>
            <a:endParaRPr kumimoji="0" lang="ru-RU" sz="20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3" name="Рисунок 2" descr="http://refdb.ru/images/797/1592178/m677a64ce.jpg"/>
          <p:cNvPicPr/>
          <p:nvPr/>
        </p:nvPicPr>
        <p:blipFill>
          <a:blip r:embed="rId2" cstate="screen"/>
          <a:srcRect/>
          <a:stretch>
            <a:fillRect/>
          </a:stretch>
        </p:blipFill>
        <p:spPr bwMode="auto">
          <a:xfrm>
            <a:off x="4932040" y="0"/>
            <a:ext cx="421196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332656"/>
            <a:ext cx="8568952" cy="2369880"/>
          </a:xfrm>
          <a:prstGeom prst="rect">
            <a:avLst/>
          </a:prstGeom>
        </p:spPr>
        <p:txBody>
          <a:bodyPr wrap="square">
            <a:spAutoFit/>
          </a:bodyPr>
          <a:lstStyle/>
          <a:p>
            <a:pPr lvl="0" eaLnBrk="0" fontAlgn="base" hangingPunct="0">
              <a:spcBef>
                <a:spcPct val="0"/>
              </a:spcBef>
              <a:spcAft>
                <a:spcPct val="0"/>
              </a:spcAft>
            </a:pPr>
            <a:r>
              <a:rPr lang="ru-RU" sz="2800" dirty="0" smtClean="0">
                <a:solidFill>
                  <a:srgbClr val="C00000"/>
                </a:solidFill>
                <a:latin typeface="Arial" pitchFamily="34" charset="0"/>
                <a:ea typeface="Times New Roman" pitchFamily="18" charset="0"/>
                <a:cs typeface="Arial" pitchFamily="34" charset="0"/>
              </a:rPr>
              <a:t>Орловская кукла </a:t>
            </a:r>
            <a:r>
              <a:rPr lang="ru-RU" sz="2000" dirty="0" smtClean="0">
                <a:solidFill>
                  <a:srgbClr val="C00000"/>
                </a:solidFill>
                <a:ea typeface="Times New Roman" pitchFamily="18" charset="0"/>
                <a:cs typeface="Arial" pitchFamily="34" charset="0"/>
              </a:rPr>
              <a:t>–</a:t>
            </a:r>
            <a:r>
              <a:rPr lang="ru-RU" sz="2000" dirty="0" smtClean="0">
                <a:solidFill>
                  <a:srgbClr val="C00000"/>
                </a:solidFill>
                <a:latin typeface="Arial" pitchFamily="34" charset="0"/>
                <a:ea typeface="Times New Roman" pitchFamily="18" charset="0"/>
                <a:cs typeface="Arial" pitchFamily="34" charset="0"/>
              </a:rPr>
              <a:t> </a:t>
            </a:r>
            <a:r>
              <a:rPr lang="ru-RU" sz="2000" dirty="0" smtClean="0">
                <a:solidFill>
                  <a:srgbClr val="000099"/>
                </a:solidFill>
                <a:latin typeface="Arial" pitchFamily="34" charset="0"/>
                <a:ea typeface="Times New Roman" pitchFamily="18" charset="0"/>
                <a:cs typeface="Arial" pitchFamily="34" charset="0"/>
              </a:rPr>
              <a:t>достойный пример традиционной игровой куклы. Её на первый взгляд грубоватые и непропорциональные формы подчёркивают достоверность образа, направлены на воспитания в девочке будущей матери.</a:t>
            </a:r>
            <a:endParaRPr lang="ru-RU" sz="2000" dirty="0" smtClean="0">
              <a:solidFill>
                <a:srgbClr val="000099"/>
              </a:solidFill>
              <a:latin typeface="Arial" pitchFamily="34" charset="0"/>
              <a:cs typeface="Arial" pitchFamily="34" charset="0"/>
            </a:endParaRPr>
          </a:p>
          <a:p>
            <a:pPr lvl="0" eaLnBrk="0" fontAlgn="base" hangingPunct="0">
              <a:spcBef>
                <a:spcPct val="0"/>
              </a:spcBef>
              <a:spcAft>
                <a:spcPct val="0"/>
              </a:spcAft>
            </a:pPr>
            <a:r>
              <a:rPr lang="ru-RU" sz="2000" dirty="0" smtClean="0">
                <a:solidFill>
                  <a:srgbClr val="000099"/>
                </a:solidFill>
                <a:latin typeface="Arial" pitchFamily="34" charset="0"/>
                <a:ea typeface="Times New Roman" pitchFamily="18" charset="0"/>
                <a:cs typeface="Arial" pitchFamily="34" charset="0"/>
              </a:rPr>
              <a:t>Материалом для изготовления орловской куклы все так же оставались разноцветные лоскутки тканей различной фактуры, кусочки замши или кожи, льняная или пеньковая кудель.</a:t>
            </a:r>
            <a:endParaRPr lang="ru-RU" sz="2000" dirty="0" smtClean="0">
              <a:solidFill>
                <a:srgbClr val="000099"/>
              </a:solidFill>
              <a:latin typeface="Arial" pitchFamily="34" charset="0"/>
              <a:cs typeface="Arial" pitchFamily="34" charset="0"/>
            </a:endParaRPr>
          </a:p>
        </p:txBody>
      </p:sp>
      <p:pic>
        <p:nvPicPr>
          <p:cNvPr id="4" name="Рисунок 3" descr="Орловская кукла"/>
          <p:cNvPicPr/>
          <p:nvPr/>
        </p:nvPicPr>
        <p:blipFill>
          <a:blip r:embed="rId2" cstate="screen"/>
          <a:srcRect/>
          <a:stretch>
            <a:fillRect/>
          </a:stretch>
        </p:blipFill>
        <p:spPr bwMode="auto">
          <a:xfrm>
            <a:off x="2195736" y="2762250"/>
            <a:ext cx="4764405" cy="4095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4048" y="548680"/>
            <a:ext cx="4139952" cy="5816977"/>
          </a:xfrm>
          <a:prstGeom prst="rect">
            <a:avLst/>
          </a:prstGeom>
        </p:spPr>
        <p:txBody>
          <a:bodyPr wrap="square">
            <a:spAutoFit/>
          </a:bodyPr>
          <a:lstStyle/>
          <a:p>
            <a:pPr lvl="0" algn="ctr" fontAlgn="base">
              <a:spcBef>
                <a:spcPct val="0"/>
              </a:spcBef>
              <a:spcAft>
                <a:spcPct val="0"/>
              </a:spcAft>
            </a:pPr>
            <a:r>
              <a:rPr lang="ru-RU" sz="3200" b="1" dirty="0" err="1" smtClean="0">
                <a:solidFill>
                  <a:srgbClr val="FF0000"/>
                </a:solidFill>
                <a:latin typeface="Arial" pitchFamily="34" charset="0"/>
                <a:ea typeface="Times New Roman" pitchFamily="18" charset="0"/>
                <a:cs typeface="Arial" pitchFamily="34" charset="0"/>
              </a:rPr>
              <a:t>Московка</a:t>
            </a:r>
            <a:r>
              <a:rPr lang="ru-RU" sz="3200" b="1" dirty="0" smtClean="0">
                <a:solidFill>
                  <a:srgbClr val="FF0000"/>
                </a:solidFill>
                <a:latin typeface="Arial" pitchFamily="34" charset="0"/>
                <a:ea typeface="Times New Roman" pitchFamily="18" charset="0"/>
                <a:cs typeface="Arial" pitchFamily="34" charset="0"/>
              </a:rPr>
              <a:t> - </a:t>
            </a:r>
            <a:r>
              <a:rPr lang="ru-RU" sz="2000" dirty="0" smtClean="0">
                <a:solidFill>
                  <a:srgbClr val="0000FF"/>
                </a:solidFill>
                <a:latin typeface="Arial" pitchFamily="34" charset="0"/>
                <a:ea typeface="Times New Roman" pitchFamily="18" charset="0"/>
                <a:cs typeface="Arial" pitchFamily="34" charset="0"/>
              </a:rPr>
              <a:t>Другое название куклы "Седьмая Я" (семья). Кукла имеет шесть детей, привязанных к поясу или прикрученных поясом. История куклы уходит во времена образования московского княжества, которое присоединяло к себе новые земли. Москва - мать, новое княжество - новый ребенок. В кукле этот исторический процесс остановился на числе 6. Это кукла - символ материнской заботы и любви. Как мать любит и заботится о своих детях, так и мать любит своих детей, сколько бы их не было.</a:t>
            </a:r>
            <a:endParaRPr lang="ru-RU" sz="2000" dirty="0" smtClean="0">
              <a:solidFill>
                <a:srgbClr val="0000FF"/>
              </a:solidFill>
              <a:latin typeface="Arial" pitchFamily="34" charset="0"/>
              <a:cs typeface="Arial" pitchFamily="34" charset="0"/>
            </a:endParaRPr>
          </a:p>
        </p:txBody>
      </p:sp>
      <p:pic>
        <p:nvPicPr>
          <p:cNvPr id="4" name="Рисунок 3" descr="Традиционная русская народная кукла своими руками."/>
          <p:cNvPicPr/>
          <p:nvPr/>
        </p:nvPicPr>
        <p:blipFill>
          <a:blip r:embed="rId2" cstate="screen"/>
          <a:srcRect/>
          <a:stretch>
            <a:fillRect/>
          </a:stretch>
        </p:blipFill>
        <p:spPr bwMode="auto">
          <a:xfrm>
            <a:off x="323528" y="404664"/>
            <a:ext cx="4536504" cy="64533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44008" y="117693"/>
            <a:ext cx="4176464" cy="6740307"/>
          </a:xfrm>
          <a:prstGeom prst="rect">
            <a:avLst/>
          </a:prstGeom>
        </p:spPr>
        <p:txBody>
          <a:bodyPr wrap="square">
            <a:spAutoFit/>
          </a:bodyPr>
          <a:lstStyle/>
          <a:p>
            <a:pPr algn="ctr" fontAlgn="base">
              <a:spcBef>
                <a:spcPct val="0"/>
              </a:spcBef>
              <a:spcAft>
                <a:spcPct val="0"/>
              </a:spcAft>
            </a:pPr>
            <a:r>
              <a:rPr lang="ru-RU" sz="3200" b="1" dirty="0" smtClean="0">
                <a:solidFill>
                  <a:srgbClr val="FF0000"/>
                </a:solidFill>
              </a:rPr>
              <a:t>Курская </a:t>
            </a:r>
            <a:r>
              <a:rPr lang="ru-RU" sz="3200" b="1" dirty="0" err="1" smtClean="0">
                <a:solidFill>
                  <a:srgbClr val="FF0000"/>
                </a:solidFill>
              </a:rPr>
              <a:t>столбушка</a:t>
            </a:r>
            <a:endParaRPr lang="ru-RU" sz="3200" b="1" dirty="0" smtClean="0">
              <a:solidFill>
                <a:srgbClr val="FF0000"/>
              </a:solidFill>
            </a:endParaRPr>
          </a:p>
          <a:p>
            <a:pPr lvl="0" algn="ctr" fontAlgn="base">
              <a:spcBef>
                <a:spcPct val="0"/>
              </a:spcBef>
              <a:spcAft>
                <a:spcPct val="0"/>
              </a:spcAft>
            </a:pPr>
            <a:r>
              <a:rPr lang="ru-RU" sz="2000" dirty="0" smtClean="0">
                <a:solidFill>
                  <a:srgbClr val="0000FF"/>
                </a:solidFill>
                <a:latin typeface="Arial" pitchFamily="34" charset="0"/>
                <a:ea typeface="Times New Roman" pitchFamily="18" charset="0"/>
                <a:cs typeface="Arial" pitchFamily="34" charset="0"/>
              </a:rPr>
              <a:t>Кукла предназначалась для разыгрываемых детьми в играх обрядах, таких, как, например, свадьба. И, таким образом, готовила детей к взрослой жизни. В основе Курской </a:t>
            </a:r>
            <a:r>
              <a:rPr lang="ru-RU" sz="2000" dirty="0" err="1" smtClean="0">
                <a:solidFill>
                  <a:srgbClr val="0000FF"/>
                </a:solidFill>
                <a:latin typeface="Arial" pitchFamily="34" charset="0"/>
                <a:ea typeface="Times New Roman" pitchFamily="18" charset="0"/>
                <a:cs typeface="Arial" pitchFamily="34" charset="0"/>
              </a:rPr>
              <a:t>столбушки</a:t>
            </a:r>
            <a:r>
              <a:rPr lang="ru-RU" sz="2000" dirty="0" smtClean="0">
                <a:solidFill>
                  <a:srgbClr val="0000FF"/>
                </a:solidFill>
                <a:latin typeface="Arial" pitchFamily="34" charset="0"/>
                <a:ea typeface="Times New Roman" pitchFamily="18" charset="0"/>
                <a:cs typeface="Arial" pitchFamily="34" charset="0"/>
              </a:rPr>
              <a:t>, в отличии от Владимирской </a:t>
            </a:r>
            <a:r>
              <a:rPr lang="ru-RU" sz="2000" dirty="0" err="1" smtClean="0">
                <a:solidFill>
                  <a:srgbClr val="0000FF"/>
                </a:solidFill>
                <a:latin typeface="Arial" pitchFamily="34" charset="0"/>
                <a:ea typeface="Times New Roman" pitchFamily="18" charset="0"/>
                <a:cs typeface="Arial" pitchFamily="34" charset="0"/>
              </a:rPr>
              <a:t>столбушки</a:t>
            </a:r>
            <a:r>
              <a:rPr lang="ru-RU" sz="2000" dirty="0" smtClean="0">
                <a:solidFill>
                  <a:srgbClr val="0000FF"/>
                </a:solidFill>
                <a:latin typeface="Arial" pitchFamily="34" charset="0"/>
                <a:ea typeface="Times New Roman" pitchFamily="18" charset="0"/>
                <a:cs typeface="Arial" pitchFamily="34" charset="0"/>
              </a:rPr>
              <a:t>, используется туго скатанная плотная ткань.</a:t>
            </a:r>
          </a:p>
          <a:p>
            <a:pPr lvl="0" algn="ctr" eaLnBrk="0" fontAlgn="base" hangingPunct="0">
              <a:spcBef>
                <a:spcPct val="0"/>
              </a:spcBef>
              <a:spcAft>
                <a:spcPct val="0"/>
              </a:spcAft>
            </a:pPr>
            <a:r>
              <a:rPr lang="ru-RU" sz="2000" dirty="0" smtClean="0">
                <a:solidFill>
                  <a:srgbClr val="0000FF"/>
                </a:solidFill>
                <a:latin typeface="Arial" pitchFamily="34" charset="0"/>
                <a:ea typeface="Times New Roman" pitchFamily="18" charset="0"/>
                <a:cs typeface="Arial" pitchFamily="34" charset="0"/>
              </a:rPr>
              <a:t>История появления кукол берет начало из самой глубокой древности, с языческих времен, как и история возникновения человечества, то есть кукла всегда сопровождала жизнь людей. Традиционные народные куклы выполняли определенные функции, поэтому обычно их делят на три группы: обрядовые, </a:t>
            </a:r>
            <a:r>
              <a:rPr lang="ru-RU" sz="2000" dirty="0" err="1" smtClean="0">
                <a:solidFill>
                  <a:srgbClr val="0000FF"/>
                </a:solidFill>
                <a:latin typeface="Arial" pitchFamily="34" charset="0"/>
                <a:ea typeface="Times New Roman" pitchFamily="18" charset="0"/>
                <a:cs typeface="Arial" pitchFamily="34" charset="0"/>
              </a:rPr>
              <a:t>обережные</a:t>
            </a:r>
            <a:r>
              <a:rPr lang="ru-RU" sz="2000" dirty="0" smtClean="0">
                <a:solidFill>
                  <a:srgbClr val="0000FF"/>
                </a:solidFill>
                <a:latin typeface="Arial" pitchFamily="34" charset="0"/>
                <a:ea typeface="Times New Roman" pitchFamily="18" charset="0"/>
                <a:cs typeface="Arial" pitchFamily="34" charset="0"/>
              </a:rPr>
              <a:t> и игровые.</a:t>
            </a:r>
            <a:endParaRPr lang="ru-RU" sz="2000" dirty="0" smtClean="0">
              <a:solidFill>
                <a:srgbClr val="0000FF"/>
              </a:solidFill>
              <a:latin typeface="Arial" pitchFamily="34" charset="0"/>
              <a:cs typeface="Arial" pitchFamily="34" charset="0"/>
            </a:endParaRPr>
          </a:p>
        </p:txBody>
      </p:sp>
      <p:pic>
        <p:nvPicPr>
          <p:cNvPr id="4" name="Рисунок 3" descr="Русская народная традиционная кукла"/>
          <p:cNvPicPr/>
          <p:nvPr/>
        </p:nvPicPr>
        <p:blipFill>
          <a:blip r:embed="rId2" cstate="screen"/>
          <a:srcRect/>
          <a:stretch>
            <a:fillRect/>
          </a:stretch>
        </p:blipFill>
        <p:spPr bwMode="auto">
          <a:xfrm>
            <a:off x="0" y="0"/>
            <a:ext cx="4283968"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143116"/>
            <a:ext cx="6400800" cy="3495684"/>
          </a:xfrm>
        </p:spPr>
        <p:txBody>
          <a:bodyPr/>
          <a:lstStyle/>
          <a:p>
            <a:endParaRPr lang="ru-RU" dirty="0" smtClean="0"/>
          </a:p>
          <a:p>
            <a:endParaRPr lang="ru-RU" dirty="0"/>
          </a:p>
          <a:p>
            <a:endParaRPr lang="ru-RU" dirty="0"/>
          </a:p>
        </p:txBody>
      </p:sp>
      <p:pic>
        <p:nvPicPr>
          <p:cNvPr id="1027" name="Рисунок 2" descr="http://www.roger.ru/userfiles/Image/tekst/pervay.jpg"/>
          <p:cNvPicPr>
            <a:picLocks noChangeAspect="1" noChangeArrowheads="1"/>
          </p:cNvPicPr>
          <p:nvPr/>
        </p:nvPicPr>
        <p:blipFill>
          <a:blip r:embed="rId2" cstate="screen"/>
          <a:srcRect/>
          <a:stretch>
            <a:fillRect/>
          </a:stretch>
        </p:blipFill>
        <p:spPr bwMode="auto">
          <a:xfrm>
            <a:off x="4355976" y="3861048"/>
            <a:ext cx="1436612" cy="2232248"/>
          </a:xfrm>
          <a:prstGeom prst="rect">
            <a:avLst/>
          </a:prstGeom>
          <a:noFill/>
          <a:ln w="9525">
            <a:noFill/>
            <a:miter lim="800000"/>
            <a:headEnd/>
            <a:tailEnd/>
          </a:ln>
          <a:effectLst>
            <a:glow rad="139700">
              <a:schemeClr val="accent2">
                <a:satMod val="175000"/>
                <a:alpha val="40000"/>
              </a:schemeClr>
            </a:glow>
          </a:effectLst>
        </p:spPr>
      </p:pic>
      <p:pic>
        <p:nvPicPr>
          <p:cNvPr id="1028" name="Рисунок 14"/>
          <p:cNvPicPr>
            <a:picLocks noChangeAspect="1" noChangeArrowheads="1"/>
          </p:cNvPicPr>
          <p:nvPr/>
        </p:nvPicPr>
        <p:blipFill>
          <a:blip r:embed="rId3" cstate="screen"/>
          <a:srcRect/>
          <a:stretch>
            <a:fillRect/>
          </a:stretch>
        </p:blipFill>
        <p:spPr bwMode="auto">
          <a:xfrm>
            <a:off x="4283968" y="404664"/>
            <a:ext cx="1881809" cy="2520280"/>
          </a:xfrm>
          <a:prstGeom prst="rect">
            <a:avLst/>
          </a:prstGeom>
          <a:noFill/>
          <a:ln w="9525">
            <a:noFill/>
            <a:miter lim="800000"/>
            <a:headEnd/>
            <a:tailEnd/>
          </a:ln>
          <a:effectLst>
            <a:glow rad="139700">
              <a:schemeClr val="accent2">
                <a:satMod val="175000"/>
                <a:alpha val="40000"/>
              </a:schemeClr>
            </a:glow>
          </a:effectLst>
        </p:spPr>
      </p:pic>
      <p:pic>
        <p:nvPicPr>
          <p:cNvPr id="1029" name="Рисунок 17"/>
          <p:cNvPicPr>
            <a:picLocks noChangeAspect="1" noChangeArrowheads="1"/>
          </p:cNvPicPr>
          <p:nvPr/>
        </p:nvPicPr>
        <p:blipFill>
          <a:blip r:embed="rId4" cstate="screen"/>
          <a:srcRect/>
          <a:stretch>
            <a:fillRect/>
          </a:stretch>
        </p:blipFill>
        <p:spPr bwMode="auto">
          <a:xfrm>
            <a:off x="6516216" y="404664"/>
            <a:ext cx="2352262" cy="2592288"/>
          </a:xfrm>
          <a:prstGeom prst="rect">
            <a:avLst/>
          </a:prstGeom>
          <a:noFill/>
          <a:ln w="9525">
            <a:noFill/>
            <a:miter lim="800000"/>
            <a:headEnd/>
            <a:tailEnd/>
          </a:ln>
          <a:effectLst>
            <a:glow rad="139700">
              <a:schemeClr val="accent2">
                <a:satMod val="175000"/>
                <a:alpha val="40000"/>
              </a:schemeClr>
            </a:glow>
          </a:effectLst>
        </p:spPr>
      </p:pic>
      <p:pic>
        <p:nvPicPr>
          <p:cNvPr id="1031" name="Рисунок 23"/>
          <p:cNvPicPr>
            <a:picLocks noChangeAspect="1" noChangeArrowheads="1"/>
          </p:cNvPicPr>
          <p:nvPr/>
        </p:nvPicPr>
        <p:blipFill>
          <a:blip r:embed="rId5" cstate="screen"/>
          <a:srcRect/>
          <a:stretch>
            <a:fillRect/>
          </a:stretch>
        </p:blipFill>
        <p:spPr bwMode="auto">
          <a:xfrm>
            <a:off x="5940152" y="3861048"/>
            <a:ext cx="1464643" cy="2160240"/>
          </a:xfrm>
          <a:prstGeom prst="rect">
            <a:avLst/>
          </a:prstGeom>
          <a:noFill/>
          <a:ln w="9525">
            <a:noFill/>
            <a:miter lim="800000"/>
            <a:headEnd/>
            <a:tailEnd/>
          </a:ln>
          <a:effectLst>
            <a:glow rad="139700">
              <a:schemeClr val="accent2">
                <a:satMod val="175000"/>
                <a:alpha val="40000"/>
              </a:schemeClr>
            </a:glow>
          </a:effectLst>
        </p:spPr>
      </p:pic>
      <p:pic>
        <p:nvPicPr>
          <p:cNvPr id="8" name="Содержимое 4" descr="http://www.roger.ru/userfiles/Image/tekst/Zaycik.jpg"/>
          <p:cNvPicPr>
            <a:picLocks/>
          </p:cNvPicPr>
          <p:nvPr/>
        </p:nvPicPr>
        <p:blipFill>
          <a:blip r:embed="rId6" cstate="screen"/>
          <a:srcRect/>
          <a:stretch>
            <a:fillRect/>
          </a:stretch>
        </p:blipFill>
        <p:spPr bwMode="auto">
          <a:xfrm>
            <a:off x="7668344" y="3789040"/>
            <a:ext cx="1475656" cy="2232248"/>
          </a:xfrm>
          <a:prstGeom prst="rect">
            <a:avLst/>
          </a:prstGeom>
          <a:noFill/>
          <a:ln w="9525">
            <a:noFill/>
            <a:miter lim="800000"/>
            <a:headEnd/>
            <a:tailEnd/>
          </a:ln>
          <a:effectLst>
            <a:glow rad="139700">
              <a:schemeClr val="accent2">
                <a:satMod val="175000"/>
                <a:alpha val="40000"/>
              </a:schemeClr>
            </a:glow>
          </a:effectLst>
        </p:spPr>
      </p:pic>
      <p:pic>
        <p:nvPicPr>
          <p:cNvPr id="9" name="Содержимое 4" descr="http://www.roger.ru/userfiles/Image/tekst/krupenichka.jpg"/>
          <p:cNvPicPr>
            <a:picLocks/>
          </p:cNvPicPr>
          <p:nvPr/>
        </p:nvPicPr>
        <p:blipFill>
          <a:blip r:embed="rId7" cstate="screen"/>
          <a:srcRect/>
          <a:stretch>
            <a:fillRect/>
          </a:stretch>
        </p:blipFill>
        <p:spPr bwMode="auto">
          <a:xfrm>
            <a:off x="251520" y="1268760"/>
            <a:ext cx="3744416" cy="4464496"/>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250" descr="русские народные куклы"/>
          <p:cNvPicPr>
            <a:picLocks noChangeAspect="1" noChangeArrowheads="1"/>
          </p:cNvPicPr>
          <p:nvPr/>
        </p:nvPicPr>
        <p:blipFill>
          <a:blip r:embed="rId2" cstate="screen"/>
          <a:srcRect/>
          <a:stretch>
            <a:fillRect/>
          </a:stretch>
        </p:blipFill>
        <p:spPr bwMode="auto">
          <a:xfrm>
            <a:off x="179512" y="980728"/>
            <a:ext cx="4367252" cy="5256584"/>
          </a:xfrm>
          <a:prstGeom prst="rect">
            <a:avLst/>
          </a:prstGeom>
          <a:noFill/>
        </p:spPr>
      </p:pic>
      <p:sp>
        <p:nvSpPr>
          <p:cNvPr id="5" name="Прямоугольник 4"/>
          <p:cNvSpPr/>
          <p:nvPr/>
        </p:nvSpPr>
        <p:spPr>
          <a:xfrm>
            <a:off x="5652120" y="332656"/>
            <a:ext cx="2360198" cy="523220"/>
          </a:xfrm>
          <a:prstGeom prst="rect">
            <a:avLst/>
          </a:prstGeom>
        </p:spPr>
        <p:txBody>
          <a:bodyPr wrap="none">
            <a:spAutoFit/>
          </a:bodyPr>
          <a:lstStyle/>
          <a:p>
            <a:pPr lvl="0" fontAlgn="base">
              <a:spcBef>
                <a:spcPct val="0"/>
              </a:spcBef>
              <a:spcAft>
                <a:spcPct val="0"/>
              </a:spcAft>
            </a:pPr>
            <a:r>
              <a:rPr lang="ru-RU" sz="2800" b="1" dirty="0" smtClean="0">
                <a:solidFill>
                  <a:srgbClr val="FF0000"/>
                </a:solidFill>
                <a:latin typeface="Arial" pitchFamily="34" charset="0"/>
                <a:ea typeface="Times New Roman" pitchFamily="18" charset="0"/>
                <a:cs typeface="Arial" pitchFamily="34" charset="0"/>
              </a:rPr>
              <a:t>День и ночь</a:t>
            </a:r>
            <a:endParaRPr lang="ru-RU" sz="2800" dirty="0" smtClean="0">
              <a:solidFill>
                <a:srgbClr val="FF0000"/>
              </a:solidFill>
              <a:latin typeface="Cambria" pitchFamily="18" charset="0"/>
              <a:ea typeface="Times New Roman" pitchFamily="18" charset="0"/>
              <a:cs typeface="Times New Roman" pitchFamily="18" charset="0"/>
            </a:endParaRPr>
          </a:p>
        </p:txBody>
      </p:sp>
      <p:sp>
        <p:nvSpPr>
          <p:cNvPr id="6" name="Прямоугольник 5"/>
          <p:cNvSpPr/>
          <p:nvPr/>
        </p:nvSpPr>
        <p:spPr>
          <a:xfrm>
            <a:off x="4572000" y="836712"/>
            <a:ext cx="4392488" cy="5909310"/>
          </a:xfrm>
          <a:prstGeom prst="rect">
            <a:avLst/>
          </a:prstGeom>
        </p:spPr>
        <p:txBody>
          <a:bodyPr wrap="square">
            <a:spAutoFit/>
          </a:bodyPr>
          <a:lstStyle/>
          <a:p>
            <a:pPr lvl="0" algn="just" fontAlgn="base">
              <a:spcBef>
                <a:spcPct val="0"/>
              </a:spcBef>
              <a:spcAft>
                <a:spcPct val="0"/>
              </a:spcAft>
            </a:pPr>
            <a:r>
              <a:rPr lang="ru-RU" dirty="0" smtClean="0">
                <a:solidFill>
                  <a:srgbClr val="000099"/>
                </a:solidFill>
                <a:latin typeface="Arial" pitchFamily="34" charset="0"/>
                <a:ea typeface="Times New Roman" pitchFamily="18" charset="0"/>
                <a:cs typeface="Arial" pitchFamily="34" charset="0"/>
              </a:rPr>
              <a:t>Данные куклы непосредственно связаны со временем суток, смены дня и ночи. Они представляют собой две одинаковые куклы, связанные между собой. Отличие  только в том, что одна кукла «день» сделана из белой ткани, а «ночь» - из синей ткани. В зависимости от того день или ночь на дворе, вперед выставлялась соответствующая кукла. Или куколки подвешивались, и менялось их положение, днем выше находилась светлая кукла, а ночью – темная. Куколка «день» следила за тем, что бы все спорилось в руках в светлую пору, а кукла «ночь» оберегала ночной сон. Как и у других традиционных русских кукол, у таких куколок нет лица. Куклы являются оберегом жилища, порядка в доме и во всем мире.  Обычно делались куколки под Новый год</a:t>
            </a:r>
            <a:r>
              <a:rPr lang="ru-RU" dirty="0" smtClean="0">
                <a:solidFill>
                  <a:schemeClr val="accent2">
                    <a:lumMod val="60000"/>
                    <a:lumOff val="40000"/>
                  </a:schemeClr>
                </a:solidFill>
                <a:latin typeface="Arial" pitchFamily="34" charset="0"/>
                <a:ea typeface="Times New Roman" pitchFamily="18" charset="0"/>
                <a:cs typeface="Arial" pitchFamily="34" charset="0"/>
              </a:rPr>
              <a:t>.</a:t>
            </a:r>
            <a:endParaRPr lang="ru-RU" sz="4400" dirty="0" smtClean="0">
              <a:solidFill>
                <a:schemeClr val="accent2">
                  <a:lumMod val="60000"/>
                  <a:lumOff val="40000"/>
                </a:schemeClr>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188640"/>
            <a:ext cx="2420856" cy="584775"/>
          </a:xfrm>
          <a:prstGeom prst="rect">
            <a:avLst/>
          </a:prstGeom>
        </p:spPr>
        <p:txBody>
          <a:bodyPr wrap="none">
            <a:spAutoFit/>
          </a:bodyPr>
          <a:lstStyle/>
          <a:p>
            <a:pPr lvl="0" algn="just" fontAlgn="base">
              <a:spcBef>
                <a:spcPct val="0"/>
              </a:spcBef>
              <a:spcAft>
                <a:spcPct val="0"/>
              </a:spcAft>
            </a:pPr>
            <a:r>
              <a:rPr lang="ru-RU" sz="3200" b="1" i="1" dirty="0" smtClean="0">
                <a:solidFill>
                  <a:srgbClr val="FF0000"/>
                </a:solidFill>
                <a:latin typeface="Arial" pitchFamily="34" charset="0"/>
                <a:ea typeface="Times New Roman" pitchFamily="18" charset="0"/>
                <a:cs typeface="Arial" pitchFamily="34" charset="0"/>
              </a:rPr>
              <a:t>БЕРЕГИНЯ</a:t>
            </a:r>
            <a:endParaRPr lang="ru-RU" sz="3200" i="1" dirty="0" smtClean="0">
              <a:solidFill>
                <a:srgbClr val="FF0000"/>
              </a:solidFill>
              <a:latin typeface="Arial" pitchFamily="34" charset="0"/>
              <a:cs typeface="Arial" pitchFamily="34" charset="0"/>
            </a:endParaRPr>
          </a:p>
        </p:txBody>
      </p:sp>
      <p:pic>
        <p:nvPicPr>
          <p:cNvPr id="4" name="Рисунок 3" descr="русская кукла оберег"/>
          <p:cNvPicPr/>
          <p:nvPr/>
        </p:nvPicPr>
        <p:blipFill>
          <a:blip r:embed="rId2" cstate="screen"/>
          <a:srcRect/>
          <a:stretch>
            <a:fillRect/>
          </a:stretch>
        </p:blipFill>
        <p:spPr bwMode="auto">
          <a:xfrm>
            <a:off x="395536" y="908720"/>
            <a:ext cx="3960440" cy="5400600"/>
          </a:xfrm>
          <a:prstGeom prst="rect">
            <a:avLst/>
          </a:prstGeom>
          <a:noFill/>
          <a:ln w="9525">
            <a:noFill/>
            <a:miter lim="800000"/>
            <a:headEnd/>
            <a:tailEnd/>
          </a:ln>
        </p:spPr>
      </p:pic>
      <p:sp>
        <p:nvSpPr>
          <p:cNvPr id="6" name="Прямоугольник 5"/>
          <p:cNvSpPr/>
          <p:nvPr/>
        </p:nvSpPr>
        <p:spPr>
          <a:xfrm>
            <a:off x="4427984" y="1556792"/>
            <a:ext cx="4572000" cy="4093428"/>
          </a:xfrm>
          <a:prstGeom prst="rect">
            <a:avLst/>
          </a:prstGeom>
        </p:spPr>
        <p:txBody>
          <a:bodyPr wrap="square">
            <a:spAutoFit/>
          </a:bodyPr>
          <a:lstStyle/>
          <a:p>
            <a:pPr lvl="0" algn="just" fontAlgn="base">
              <a:spcBef>
                <a:spcPct val="0"/>
              </a:spcBef>
              <a:spcAft>
                <a:spcPct val="0"/>
              </a:spcAft>
            </a:pPr>
            <a:r>
              <a:rPr lang="ru-RU" sz="2000" dirty="0" smtClean="0">
                <a:solidFill>
                  <a:srgbClr val="000099"/>
                </a:solidFill>
                <a:latin typeface="Arial" pitchFamily="34" charset="0"/>
                <a:ea typeface="Times New Roman" pitchFamily="18" charset="0"/>
                <a:cs typeface="Arial" pitchFamily="34" charset="0"/>
              </a:rPr>
              <a:t>Обрядовые куклы использовались в разных ритуальных действиях и на традиционных праздниках. Значение игровых кукол для детей зависело от их возраста, Для маленьких детей куклы делались, чтобы успокоить и развеселить их. А детей постарше, особенно девочек в процессе изготовления кукол хотели приучить к разным видам рукоделия. Также через игры с куклами дети как бы проецировали на себя свою жизнь в будущем.</a:t>
            </a:r>
            <a:endParaRPr lang="ru-RU" sz="2000" dirty="0" smtClean="0">
              <a:solidFill>
                <a:srgbClr val="000099"/>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7776864" cy="2554545"/>
          </a:xfrm>
          <a:prstGeom prst="rect">
            <a:avLst/>
          </a:prstGeom>
        </p:spPr>
        <p:txBody>
          <a:bodyPr wrap="square">
            <a:spAutoFit/>
          </a:bodyPr>
          <a:lstStyle/>
          <a:p>
            <a:pPr lvl="0" algn="ctr" fontAlgn="base">
              <a:spcBef>
                <a:spcPct val="0"/>
              </a:spcBef>
              <a:spcAft>
                <a:spcPct val="0"/>
              </a:spcAft>
            </a:pPr>
            <a:r>
              <a:rPr lang="ru-RU" sz="2000" dirty="0" err="1" smtClean="0">
                <a:solidFill>
                  <a:srgbClr val="000099"/>
                </a:solidFill>
                <a:latin typeface="Arial" pitchFamily="34" charset="0"/>
                <a:ea typeface="Times New Roman" pitchFamily="18" charset="0"/>
                <a:cs typeface="Arial" pitchFamily="34" charset="0"/>
              </a:rPr>
              <a:t>Обережные</a:t>
            </a:r>
            <a:r>
              <a:rPr lang="ru-RU" sz="2000" dirty="0" smtClean="0">
                <a:solidFill>
                  <a:srgbClr val="000099"/>
                </a:solidFill>
                <a:latin typeface="Arial" pitchFamily="34" charset="0"/>
                <a:ea typeface="Times New Roman" pitchFamily="18" charset="0"/>
                <a:cs typeface="Arial" pitchFamily="34" charset="0"/>
              </a:rPr>
              <a:t> куклы являлись своеобразными защитницами от темных сил и болезней, люди верили в их магическую силу. Особенность этих кукол в их безликости, это имело свое значение. В куклу без лица не сможет вселиться злая душа и кукла не причинит никакого вреда живым людям. Это было обязательным условием для изготовления кукол </a:t>
            </a:r>
            <a:r>
              <a:rPr lang="ru-RU" sz="2000" dirty="0" err="1" smtClean="0">
                <a:solidFill>
                  <a:srgbClr val="000099"/>
                </a:solidFill>
                <a:latin typeface="Arial" pitchFamily="34" charset="0"/>
                <a:ea typeface="Times New Roman" pitchFamily="18" charset="0"/>
                <a:cs typeface="Arial" pitchFamily="34" charset="0"/>
              </a:rPr>
              <a:t>Берегинь</a:t>
            </a:r>
            <a:r>
              <a:rPr lang="ru-RU" sz="2000" dirty="0" smtClean="0">
                <a:solidFill>
                  <a:srgbClr val="000099"/>
                </a:solidFill>
                <a:latin typeface="Arial" pitchFamily="34" charset="0"/>
                <a:ea typeface="Times New Roman" pitchFamily="18" charset="0"/>
                <a:cs typeface="Arial" pitchFamily="34" charset="0"/>
              </a:rPr>
              <a:t>, они не имели лиц. Кукла </a:t>
            </a:r>
            <a:r>
              <a:rPr lang="ru-RU" sz="2000" dirty="0" err="1" smtClean="0">
                <a:solidFill>
                  <a:srgbClr val="000099"/>
                </a:solidFill>
                <a:latin typeface="Arial" pitchFamily="34" charset="0"/>
                <a:ea typeface="Times New Roman" pitchFamily="18" charset="0"/>
                <a:cs typeface="Arial" pitchFamily="34" charset="0"/>
              </a:rPr>
              <a:t>Берегиня</a:t>
            </a:r>
            <a:r>
              <a:rPr lang="ru-RU" sz="2000" dirty="0" smtClean="0">
                <a:solidFill>
                  <a:srgbClr val="000099"/>
                </a:solidFill>
                <a:latin typeface="Arial" pitchFamily="34" charset="0"/>
                <a:ea typeface="Times New Roman" pitchFamily="18" charset="0"/>
                <a:cs typeface="Arial" pitchFamily="34" charset="0"/>
              </a:rPr>
              <a:t> представляла собой своеобразный амулет, охраняющий домашний очаг и семью.</a:t>
            </a:r>
            <a:endParaRPr lang="ru-RU" sz="2000" dirty="0" smtClean="0">
              <a:solidFill>
                <a:srgbClr val="000099"/>
              </a:solidFill>
              <a:latin typeface="Arial" pitchFamily="34" charset="0"/>
              <a:cs typeface="Arial" pitchFamily="34" charset="0"/>
            </a:endParaRPr>
          </a:p>
        </p:txBody>
      </p:sp>
      <p:pic>
        <p:nvPicPr>
          <p:cNvPr id="5" name="Рисунок 4" descr="Русские народные куклы"/>
          <p:cNvPicPr/>
          <p:nvPr/>
        </p:nvPicPr>
        <p:blipFill>
          <a:blip r:embed="rId2" cstate="screen"/>
          <a:srcRect/>
          <a:stretch>
            <a:fillRect/>
          </a:stretch>
        </p:blipFill>
        <p:spPr bwMode="auto">
          <a:xfrm>
            <a:off x="1835696" y="3284984"/>
            <a:ext cx="5472608" cy="328498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259" descr="Русская народная кукла"/>
          <p:cNvPicPr>
            <a:picLocks noChangeAspect="1" noChangeArrowheads="1"/>
          </p:cNvPicPr>
          <p:nvPr/>
        </p:nvPicPr>
        <p:blipFill>
          <a:blip r:embed="rId2" cstate="screen"/>
          <a:srcRect/>
          <a:stretch>
            <a:fillRect/>
          </a:stretch>
        </p:blipFill>
        <p:spPr bwMode="auto">
          <a:xfrm>
            <a:off x="2483768" y="980728"/>
            <a:ext cx="3810000" cy="3810000"/>
          </a:xfrm>
          <a:prstGeom prst="rect">
            <a:avLst/>
          </a:prstGeom>
          <a:noFill/>
        </p:spPr>
      </p:pic>
      <p:sp>
        <p:nvSpPr>
          <p:cNvPr id="5" name="Прямоугольник 4"/>
          <p:cNvSpPr/>
          <p:nvPr/>
        </p:nvSpPr>
        <p:spPr>
          <a:xfrm>
            <a:off x="3203848" y="332656"/>
            <a:ext cx="2807692" cy="461665"/>
          </a:xfrm>
          <a:prstGeom prst="rect">
            <a:avLst/>
          </a:prstGeom>
        </p:spPr>
        <p:txBody>
          <a:bodyPr wrap="none">
            <a:spAutoFit/>
          </a:bodyPr>
          <a:lstStyle/>
          <a:p>
            <a:pPr lvl="0" fontAlgn="base">
              <a:spcBef>
                <a:spcPct val="0"/>
              </a:spcBef>
              <a:spcAft>
                <a:spcPct val="0"/>
              </a:spcAft>
            </a:pPr>
            <a:r>
              <a:rPr lang="ru-RU" sz="2400" dirty="0" smtClean="0">
                <a:solidFill>
                  <a:srgbClr val="FF0000"/>
                </a:solidFill>
                <a:latin typeface="Arial" pitchFamily="34" charset="0"/>
                <a:ea typeface="Times New Roman" pitchFamily="18" charset="0"/>
                <a:cs typeface="Arial" pitchFamily="34" charset="0"/>
              </a:rPr>
              <a:t>Кукла Бессонница</a:t>
            </a:r>
            <a:endParaRPr lang="ru-RU" sz="2400" dirty="0" smtClean="0">
              <a:solidFill>
                <a:srgbClr val="FF0000"/>
              </a:solidFill>
              <a:latin typeface="Cambria" pitchFamily="18" charset="0"/>
              <a:ea typeface="Times New Roman" pitchFamily="18" charset="0"/>
              <a:cs typeface="Times New Roman" pitchFamily="18" charset="0"/>
            </a:endParaRPr>
          </a:p>
        </p:txBody>
      </p:sp>
      <p:sp>
        <p:nvSpPr>
          <p:cNvPr id="8" name="Прямоугольник 7"/>
          <p:cNvSpPr/>
          <p:nvPr/>
        </p:nvSpPr>
        <p:spPr>
          <a:xfrm>
            <a:off x="0" y="4869160"/>
            <a:ext cx="9144000" cy="1200329"/>
          </a:xfrm>
          <a:prstGeom prst="rect">
            <a:avLst/>
          </a:prstGeom>
        </p:spPr>
        <p:txBody>
          <a:bodyPr wrap="square">
            <a:spAutoFit/>
          </a:bodyPr>
          <a:lstStyle/>
          <a:p>
            <a:pPr lvl="0" algn="ctr" fontAlgn="base">
              <a:spcBef>
                <a:spcPct val="0"/>
              </a:spcBef>
              <a:spcAft>
                <a:spcPct val="0"/>
              </a:spcAft>
            </a:pPr>
            <a:r>
              <a:rPr lang="ru-RU" dirty="0" smtClean="0">
                <a:solidFill>
                  <a:srgbClr val="0000FF"/>
                </a:solidFill>
                <a:latin typeface="Arial" pitchFamily="34" charset="0"/>
                <a:ea typeface="Times New Roman" pitchFamily="18" charset="0"/>
                <a:cs typeface="Arial" pitchFamily="34" charset="0"/>
              </a:rPr>
              <a:t>Кукла Бессонница служила  оберегом, защищающим малыша от темных сил, сглаза. Эта простейшая по исполнению узелковая кукла делалась из двух квадратных лоскутов ткани или же двух платков, игла и ножницы при этом не использовались.</a:t>
            </a:r>
            <a:endParaRPr lang="ru-RU" sz="4400" dirty="0" smtClean="0">
              <a:solidFill>
                <a:srgbClr val="0000FF"/>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0"/>
            <a:ext cx="4032448" cy="584775"/>
          </a:xfrm>
          <a:prstGeom prst="rect">
            <a:avLst/>
          </a:prstGeom>
        </p:spPr>
        <p:txBody>
          <a:bodyPr wrap="square">
            <a:spAutoFit/>
          </a:bodyPr>
          <a:lstStyle/>
          <a:p>
            <a:pPr lvl="0" fontAlgn="base">
              <a:spcBef>
                <a:spcPct val="0"/>
              </a:spcBef>
              <a:spcAft>
                <a:spcPct val="0"/>
              </a:spcAft>
            </a:pPr>
            <a:r>
              <a:rPr lang="ru-RU" sz="3200" b="1" dirty="0" smtClean="0">
                <a:solidFill>
                  <a:srgbClr val="FF0000"/>
                </a:solidFill>
                <a:latin typeface="Arial" pitchFamily="34" charset="0"/>
                <a:ea typeface="Times New Roman" pitchFamily="18" charset="0"/>
                <a:cs typeface="Arial" pitchFamily="34" charset="0"/>
              </a:rPr>
              <a:t>Вепсская кукла</a:t>
            </a:r>
            <a:endParaRPr lang="ru-RU" sz="3200" dirty="0" smtClean="0">
              <a:solidFill>
                <a:srgbClr val="FF0000"/>
              </a:solidFill>
              <a:latin typeface="Cambria" pitchFamily="18" charset="0"/>
              <a:ea typeface="Times New Roman" pitchFamily="18" charset="0"/>
              <a:cs typeface="Times New Roman" pitchFamily="18" charset="0"/>
            </a:endParaRPr>
          </a:p>
        </p:txBody>
      </p:sp>
      <p:pic>
        <p:nvPicPr>
          <p:cNvPr id="4" name="Рисунок 3" descr="Народная кукла"/>
          <p:cNvPicPr/>
          <p:nvPr/>
        </p:nvPicPr>
        <p:blipFill>
          <a:blip r:embed="rId2" cstate="screen"/>
          <a:srcRect/>
          <a:stretch>
            <a:fillRect/>
          </a:stretch>
        </p:blipFill>
        <p:spPr bwMode="auto">
          <a:xfrm>
            <a:off x="4572000" y="908720"/>
            <a:ext cx="3995936" cy="4896544"/>
          </a:xfrm>
          <a:prstGeom prst="rect">
            <a:avLst/>
          </a:prstGeom>
          <a:noFill/>
          <a:ln w="9525">
            <a:noFill/>
            <a:miter lim="800000"/>
            <a:headEnd/>
            <a:tailEnd/>
          </a:ln>
        </p:spPr>
      </p:pic>
      <p:sp>
        <p:nvSpPr>
          <p:cNvPr id="6" name="Прямоугольник 5"/>
          <p:cNvSpPr/>
          <p:nvPr/>
        </p:nvSpPr>
        <p:spPr>
          <a:xfrm>
            <a:off x="251520" y="692696"/>
            <a:ext cx="3888432" cy="5940088"/>
          </a:xfrm>
          <a:prstGeom prst="rect">
            <a:avLst/>
          </a:prstGeom>
        </p:spPr>
        <p:txBody>
          <a:bodyPr wrap="square">
            <a:spAutoFit/>
          </a:bodyPr>
          <a:lstStyle/>
          <a:p>
            <a:pPr lvl="0" algn="just" fontAlgn="base">
              <a:spcBef>
                <a:spcPct val="0"/>
              </a:spcBef>
              <a:spcAft>
                <a:spcPct val="0"/>
              </a:spcAft>
            </a:pPr>
            <a:r>
              <a:rPr lang="ru-RU" sz="2000" dirty="0" smtClean="0">
                <a:solidFill>
                  <a:srgbClr val="0000FF"/>
                </a:solidFill>
                <a:latin typeface="Arial" pitchFamily="34" charset="0"/>
                <a:ea typeface="Times New Roman" pitchFamily="18" charset="0"/>
                <a:cs typeface="Arial" pitchFamily="34" charset="0"/>
              </a:rPr>
              <a:t>Вепсскую куклу изготавливали для защиты ребенка от порчи. Куклу-оберег изготавливали без использования иглы и ножниц из старой одежды матери, соблюдая народную примету, чтобы жизнь малыша была «не колотая и не резанная». </a:t>
            </a:r>
            <a:r>
              <a:rPr lang="ru-RU" sz="2000" dirty="0" err="1" smtClean="0">
                <a:solidFill>
                  <a:srgbClr val="0000FF"/>
                </a:solidFill>
                <a:latin typeface="Arial" pitchFamily="34" charset="0"/>
                <a:ea typeface="Times New Roman" pitchFamily="18" charset="0"/>
                <a:cs typeface="Arial" pitchFamily="34" charset="0"/>
              </a:rPr>
              <a:t>Обережную</a:t>
            </a:r>
            <a:r>
              <a:rPr lang="ru-RU" sz="2000" dirty="0" smtClean="0">
                <a:solidFill>
                  <a:srgbClr val="0000FF"/>
                </a:solidFill>
                <a:latin typeface="Arial" pitchFamily="34" charset="0"/>
                <a:ea typeface="Times New Roman" pitchFamily="18" charset="0"/>
                <a:cs typeface="Arial" pitchFamily="34" charset="0"/>
              </a:rPr>
              <a:t> вепсскую куклу делали еще до рождения младенца и помещали в его колыбель, чтобы  она «согрела» ее. Когда рождался младенец, вепсскую куклу подвешивали над колыбелью, чтобы она отгоняла всю злую силу. Подросшему ребенку отдавали куклу играть.</a:t>
            </a:r>
            <a:endParaRPr lang="ru-RU" sz="2000" dirty="0" smtClean="0">
              <a:solidFill>
                <a:srgbClr val="0000FF"/>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стер-класс"/>
          <p:cNvPicPr/>
          <p:nvPr/>
        </p:nvPicPr>
        <p:blipFill>
          <a:blip r:embed="rId2" cstate="screen"/>
          <a:srcRect/>
          <a:stretch>
            <a:fillRect/>
          </a:stretch>
        </p:blipFill>
        <p:spPr bwMode="auto">
          <a:xfrm>
            <a:off x="1763688" y="0"/>
            <a:ext cx="5716905" cy="3865245"/>
          </a:xfrm>
          <a:prstGeom prst="rect">
            <a:avLst/>
          </a:prstGeom>
          <a:noFill/>
          <a:ln w="9525">
            <a:noFill/>
            <a:miter lim="800000"/>
            <a:headEnd/>
            <a:tailEnd/>
          </a:ln>
        </p:spPr>
      </p:pic>
      <p:sp>
        <p:nvSpPr>
          <p:cNvPr id="49156" name="Rectangle 4"/>
          <p:cNvSpPr>
            <a:spLocks noChangeArrowheads="1"/>
          </p:cNvSpPr>
          <p:nvPr/>
        </p:nvSpPr>
        <p:spPr bwMode="auto">
          <a:xfrm>
            <a:off x="323528" y="3717032"/>
            <a:ext cx="86044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rgbClr val="000099"/>
                </a:solidFill>
                <a:effectLst/>
                <a:latin typeface="Arial" pitchFamily="34" charset="0"/>
                <a:ea typeface="Times New Roman" pitchFamily="18" charset="0"/>
                <a:cs typeface="Arial" pitchFamily="34" charset="0"/>
              </a:rPr>
              <a:t>Обережную</a:t>
            </a:r>
            <a:r>
              <a:rPr kumimoji="0" lang="ru-RU"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вепсскую куклу для ребенка обязательно изготавливали из изношенной одежды матери, так как верили, что такая кукла будет иметь очень сильное защитное действие, передавать ребенку материнскую силу и любовь. В представлениях наших предков материальный и духовный миры были неразрывно связаны. Детям для игр делали кукол из старых вещей или из новых тканей. Такие куклы было легко сделать, ведь отдельные составные части просто привязывались к основе. Вепсская кукла воплотила образ замужней женщины. Она выполняется простым узелковым способом. Обычно ее делали высотой в ладонь или меньше. Тканевые квадраты брали довольно большого размера, чтобы расправленные концы образовали юбку.</a:t>
            </a:r>
            <a:endParaRPr kumimoji="0" lang="ru-RU" b="0" i="0" u="none" strike="noStrike" cap="none" normalizeH="0" baseline="0" dirty="0" smtClean="0">
              <a:ln>
                <a:noFill/>
              </a:ln>
              <a:solidFill>
                <a:srgbClr val="000099"/>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692696"/>
            <a:ext cx="7992888" cy="526297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just" fontAlgn="base">
              <a:spcBef>
                <a:spcPct val="0"/>
              </a:spcBef>
              <a:spcAft>
                <a:spcPct val="0"/>
              </a:spcAft>
            </a:pPr>
            <a:r>
              <a:rPr lang="ru-RU" sz="1600" b="1" dirty="0" smtClean="0">
                <a:solidFill>
                  <a:srgbClr val="FFFF00"/>
                </a:solidFill>
                <a:latin typeface="Helvetica"/>
                <a:ea typeface="Times New Roman" pitchFamily="18" charset="0"/>
                <a:cs typeface="Times New Roman" pitchFamily="18" charset="0"/>
              </a:rPr>
              <a:t>На протяжении многих веков</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русская народная тряпичная кукла</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являлась неотъемлемой частью культуры и быта древних славян. До самой середины XX-го века тряпичная кукла считалась</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традиционной народной игрушкой.</a:t>
            </a:r>
            <a:endParaRPr lang="ru-RU" sz="1600" b="1" dirty="0" smtClean="0">
              <a:solidFill>
                <a:srgbClr val="FFFF00"/>
              </a:solidFill>
              <a:latin typeface="Arial" pitchFamily="34" charset="0"/>
              <a:cs typeface="Arial" pitchFamily="34" charset="0"/>
            </a:endParaRPr>
          </a:p>
          <a:p>
            <a:pPr lvl="0" algn="just" eaLnBrk="0" fontAlgn="base" hangingPunct="0">
              <a:spcBef>
                <a:spcPct val="0"/>
              </a:spcBef>
              <a:spcAft>
                <a:spcPct val="0"/>
              </a:spcAft>
            </a:pPr>
            <a:r>
              <a:rPr lang="ru-RU" sz="1600" b="1" dirty="0" smtClean="0">
                <a:solidFill>
                  <a:srgbClr val="FFFF00"/>
                </a:solidFill>
                <a:ea typeface="Times New Roman" pitchFamily="18" charset="0"/>
                <a:cs typeface="Times New Roman" pitchFamily="18" charset="0"/>
              </a:rPr>
              <a:t> </a:t>
            </a:r>
            <a:endParaRPr lang="ru-RU" sz="1600" b="1" dirty="0" smtClean="0">
              <a:solidFill>
                <a:srgbClr val="FFFF00"/>
              </a:solidFill>
              <a:latin typeface="Arial" pitchFamily="34" charset="0"/>
              <a:cs typeface="Arial" pitchFamily="34" charset="0"/>
            </a:endParaRPr>
          </a:p>
          <a:p>
            <a:pPr lvl="0" algn="just" eaLnBrk="0" fontAlgn="base" hangingPunct="0">
              <a:spcBef>
                <a:spcPct val="0"/>
              </a:spcBef>
              <a:spcAft>
                <a:spcPct val="0"/>
              </a:spcAft>
            </a:pPr>
            <a:r>
              <a:rPr lang="ru-RU" sz="1600" b="1" dirty="0" smtClean="0">
                <a:solidFill>
                  <a:srgbClr val="FFFF00"/>
                </a:solidFill>
                <a:latin typeface="Helvetica"/>
                <a:ea typeface="Times New Roman" pitchFamily="18" charset="0"/>
                <a:cs typeface="Times New Roman" pitchFamily="18" charset="0"/>
              </a:rPr>
              <a:t>Тряпичная кукла, которая была характерна для крестьянской среды, на протяжении всей жизни человека находилась рядом с ним, начиная от его рождения, заканчивая его смертью. Эта</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кукла</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была неотъемлемой частью общественной и семейной жизни человека.</a:t>
            </a:r>
            <a:endParaRPr lang="ru-RU" sz="1600" b="1" dirty="0" smtClean="0">
              <a:solidFill>
                <a:srgbClr val="FFFF00"/>
              </a:solidFill>
              <a:latin typeface="Arial" pitchFamily="34" charset="0"/>
              <a:cs typeface="Arial" pitchFamily="34" charset="0"/>
            </a:endParaRPr>
          </a:p>
          <a:p>
            <a:pPr lvl="0" algn="just" eaLnBrk="0" fontAlgn="base" hangingPunct="0">
              <a:spcBef>
                <a:spcPct val="0"/>
              </a:spcBef>
              <a:spcAft>
                <a:spcPct val="0"/>
              </a:spcAft>
            </a:pPr>
            <a:r>
              <a:rPr lang="ru-RU" sz="1600" b="1" dirty="0" smtClean="0">
                <a:solidFill>
                  <a:srgbClr val="FFFF00"/>
                </a:solidFill>
                <a:ea typeface="Times New Roman" pitchFamily="18" charset="0"/>
                <a:cs typeface="Times New Roman" pitchFamily="18" charset="0"/>
              </a:rPr>
              <a:t> </a:t>
            </a:r>
            <a:endParaRPr lang="ru-RU" sz="1600" b="1" dirty="0" smtClean="0">
              <a:solidFill>
                <a:srgbClr val="FFFF00"/>
              </a:solidFill>
              <a:latin typeface="Arial" pitchFamily="34" charset="0"/>
              <a:cs typeface="Arial" pitchFamily="34" charset="0"/>
            </a:endParaRPr>
          </a:p>
          <a:p>
            <a:pPr lvl="0" algn="just" eaLnBrk="0" fontAlgn="base" hangingPunct="0">
              <a:spcBef>
                <a:spcPct val="0"/>
              </a:spcBef>
              <a:spcAft>
                <a:spcPct val="0"/>
              </a:spcAft>
            </a:pPr>
            <a:r>
              <a:rPr lang="ru-RU" sz="1600" b="1" dirty="0" smtClean="0">
                <a:solidFill>
                  <a:srgbClr val="FFFF00"/>
                </a:solidFill>
                <a:latin typeface="Helvetica"/>
                <a:ea typeface="Times New Roman" pitchFamily="18" charset="0"/>
                <a:cs typeface="Times New Roman" pitchFamily="18" charset="0"/>
              </a:rPr>
              <a:t>Тряпичная кукла, является уникальным и особым видом искусства, она хранит в себе традиции и обряды, которые на протяжении многих веков складывались у русского народа. В</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тряпичной кукле, как ни в чем больше, переплетены игровое и сакральное начало, это придает ей особое значение и позволяет занимать главенствующее место среди других игрушек.</a:t>
            </a:r>
            <a:endParaRPr lang="ru-RU" sz="1600" b="1" dirty="0" smtClean="0">
              <a:solidFill>
                <a:srgbClr val="FFFF00"/>
              </a:solidFill>
              <a:latin typeface="Arial" pitchFamily="34" charset="0"/>
              <a:cs typeface="Arial" pitchFamily="34" charset="0"/>
            </a:endParaRPr>
          </a:p>
          <a:p>
            <a:pPr lvl="0" algn="just" eaLnBrk="0" fontAlgn="base" hangingPunct="0">
              <a:spcBef>
                <a:spcPct val="0"/>
              </a:spcBef>
              <a:spcAft>
                <a:spcPct val="0"/>
              </a:spcAft>
            </a:pPr>
            <a:r>
              <a:rPr lang="ru-RU" sz="1600" b="1" dirty="0" smtClean="0">
                <a:solidFill>
                  <a:srgbClr val="FFFF00"/>
                </a:solidFill>
                <a:ea typeface="Times New Roman" pitchFamily="18" charset="0"/>
                <a:cs typeface="Times New Roman" pitchFamily="18" charset="0"/>
              </a:rPr>
              <a:t> </a:t>
            </a:r>
            <a:endParaRPr lang="ru-RU" sz="1600" b="1" dirty="0" smtClean="0">
              <a:solidFill>
                <a:srgbClr val="FFFF00"/>
              </a:solidFill>
              <a:latin typeface="Arial" pitchFamily="34" charset="0"/>
              <a:cs typeface="Arial" pitchFamily="34" charset="0"/>
            </a:endParaRPr>
          </a:p>
          <a:p>
            <a:pPr lvl="0" algn="just" eaLnBrk="0" fontAlgn="base" hangingPunct="0">
              <a:spcBef>
                <a:spcPct val="0"/>
              </a:spcBef>
              <a:spcAft>
                <a:spcPct val="0"/>
              </a:spcAft>
            </a:pPr>
            <a:r>
              <a:rPr lang="ru-RU" sz="1600" b="1" dirty="0" smtClean="0">
                <a:solidFill>
                  <a:srgbClr val="FFFF00"/>
                </a:solidFill>
                <a:latin typeface="Helvetica"/>
                <a:ea typeface="Times New Roman" pitchFamily="18" charset="0"/>
                <a:cs typeface="Times New Roman" pitchFamily="18" charset="0"/>
              </a:rPr>
              <a:t>Довольно простые в художественно-выразительном плане ее черты, с одной стороны, передавали характер более ярко и четко, а с другой, оставалось место для полета фантазии и воображения. Такое сочетание глубины содержания и лаконичности форм, придавало</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русской народной тряпичной кукле</a:t>
            </a:r>
            <a:r>
              <a:rPr lang="ru-RU" sz="1600" b="1" dirty="0" smtClean="0">
                <a:solidFill>
                  <a:srgbClr val="FFFF00"/>
                </a:solidFill>
                <a:ea typeface="Times New Roman" pitchFamily="18" charset="0"/>
                <a:cs typeface="Times New Roman" pitchFamily="18" charset="0"/>
              </a:rPr>
              <a:t> </a:t>
            </a:r>
            <a:r>
              <a:rPr lang="ru-RU" sz="1600" b="1" dirty="0" smtClean="0">
                <a:solidFill>
                  <a:srgbClr val="FFFF00"/>
                </a:solidFill>
                <a:latin typeface="Helvetica"/>
                <a:ea typeface="Times New Roman" pitchFamily="18" charset="0"/>
                <a:cs typeface="Times New Roman" pitchFamily="18" charset="0"/>
              </a:rPr>
              <a:t>неповторимую актуальность и </a:t>
            </a:r>
            <a:r>
              <a:rPr lang="ru-RU" sz="1600" b="1" dirty="0" err="1" smtClean="0">
                <a:solidFill>
                  <a:srgbClr val="FFFF00"/>
                </a:solidFill>
                <a:latin typeface="Helvetica"/>
                <a:ea typeface="Times New Roman" pitchFamily="18" charset="0"/>
                <a:cs typeface="Times New Roman" pitchFamily="18" charset="0"/>
              </a:rPr>
              <a:t>востребованность</a:t>
            </a:r>
            <a:r>
              <a:rPr lang="ru-RU" sz="1600" b="1" dirty="0" smtClean="0">
                <a:solidFill>
                  <a:srgbClr val="FFFF00"/>
                </a:solidFill>
                <a:latin typeface="Helvetica"/>
                <a:ea typeface="Times New Roman" pitchFamily="18" charset="0"/>
                <a:cs typeface="Times New Roman" pitchFamily="18" charset="0"/>
              </a:rPr>
              <a:t>.</a:t>
            </a:r>
            <a:endParaRPr lang="ru-RU" sz="1600" b="1" dirty="0" smtClean="0">
              <a:solidFill>
                <a:srgbClr val="FFFF00"/>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Autofit/>
            <a:scene3d>
              <a:camera prst="orthographicFront"/>
              <a:lightRig rig="threePt" dir="t"/>
            </a:scene3d>
            <a:sp3d extrusionH="57150">
              <a:bevelT w="38100" h="38100"/>
            </a:sp3d>
          </a:bodyPr>
          <a:lstStyle/>
          <a:p>
            <a:pPr algn="r" hangingPunct="0"/>
            <a:r>
              <a:rPr lang="ru-RU" sz="2800" b="1" dirty="0">
                <a:solidFill>
                  <a:srgbClr val="FF0000"/>
                </a:solidFill>
                <a:cs typeface="Times New Roman" pitchFamily="18" charset="0"/>
              </a:rPr>
              <a:t>Кто в детстве в куклы не играл, </a:t>
            </a:r>
            <a:br>
              <a:rPr lang="ru-RU" sz="2800" b="1" dirty="0">
                <a:solidFill>
                  <a:srgbClr val="FF0000"/>
                </a:solidFill>
                <a:cs typeface="Times New Roman" pitchFamily="18" charset="0"/>
              </a:rPr>
            </a:br>
            <a:r>
              <a:rPr lang="ru-RU" sz="2800" b="1" dirty="0">
                <a:solidFill>
                  <a:srgbClr val="FF0000"/>
                </a:solidFill>
                <a:cs typeface="Times New Roman" pitchFamily="18" charset="0"/>
              </a:rPr>
              <a:t>Тот счастья не видал.</a:t>
            </a:r>
            <a:br>
              <a:rPr lang="ru-RU" sz="2800" b="1" dirty="0">
                <a:solidFill>
                  <a:srgbClr val="FF0000"/>
                </a:solidFill>
                <a:cs typeface="Times New Roman" pitchFamily="18" charset="0"/>
              </a:rPr>
            </a:br>
            <a:r>
              <a:rPr lang="ru-RU" sz="2800" b="1" dirty="0">
                <a:solidFill>
                  <a:srgbClr val="FF0000"/>
                </a:solidFill>
                <a:cs typeface="Times New Roman" pitchFamily="18" charset="0"/>
              </a:rPr>
              <a:t>(народная мудрость)</a:t>
            </a:r>
            <a:r>
              <a:rPr lang="ru-RU" sz="2800" b="1" dirty="0">
                <a:solidFill>
                  <a:srgbClr val="C00000"/>
                </a:solidFill>
                <a:latin typeface="Times New Roman" pitchFamily="18" charset="0"/>
                <a:cs typeface="Times New Roman" pitchFamily="18" charset="0"/>
              </a:rPr>
              <a:t/>
            </a:r>
            <a:br>
              <a:rPr lang="ru-RU" sz="2800" b="1" dirty="0">
                <a:solidFill>
                  <a:srgbClr val="C00000"/>
                </a:solidFill>
                <a:latin typeface="Times New Roman" pitchFamily="18" charset="0"/>
                <a:cs typeface="Times New Roman" pitchFamily="18" charset="0"/>
              </a:rPr>
            </a:b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214974"/>
          </a:xfrm>
        </p:spPr>
        <p:txBody>
          <a:bodyPr>
            <a:noAutofit/>
            <a:scene3d>
              <a:camera prst="orthographicFront"/>
              <a:lightRig rig="threePt" dir="t"/>
            </a:scene3d>
            <a:sp3d extrusionH="57150">
              <a:bevelT w="38100" h="38100"/>
            </a:sp3d>
          </a:bodyPr>
          <a:lstStyle/>
          <a:p>
            <a:pPr hangingPunct="0">
              <a:buNone/>
            </a:pPr>
            <a:r>
              <a:rPr lang="ru-RU" sz="2600" i="1" dirty="0" smtClean="0">
                <a:solidFill>
                  <a:srgbClr val="0000FF"/>
                </a:solidFill>
                <a:effectLst>
                  <a:innerShdw blurRad="63500" dist="50800" dir="13500000">
                    <a:prstClr val="black">
                      <a:alpha val="50000"/>
                    </a:prstClr>
                  </a:innerShdw>
                </a:effectLst>
                <a:cs typeface="Times New Roman" pitchFamily="18" charset="0"/>
              </a:rPr>
              <a:t>                 </a:t>
            </a:r>
            <a:r>
              <a:rPr lang="ru-RU" sz="2600" b="1" i="1" dirty="0" smtClean="0">
                <a:solidFill>
                  <a:srgbClr val="0000FF"/>
                </a:solidFill>
                <a:effectLst>
                  <a:innerShdw blurRad="63500" dist="50800" dir="13500000">
                    <a:prstClr val="black">
                      <a:alpha val="50000"/>
                    </a:prstClr>
                  </a:innerShdw>
                </a:effectLst>
                <a:cs typeface="Times New Roman" pitchFamily="18" charset="0"/>
              </a:rPr>
              <a:t> </a:t>
            </a:r>
            <a:r>
              <a:rPr lang="ru-RU" sz="2600" b="1" i="1" dirty="0" smtClean="0">
                <a:solidFill>
                  <a:srgbClr val="0000FF"/>
                </a:solidFill>
                <a:effectLst>
                  <a:innerShdw blurRad="63500" dist="50800" dir="13500000">
                    <a:prstClr val="black">
                      <a:alpha val="50000"/>
                    </a:prstClr>
                  </a:innerShdw>
                </a:effectLst>
                <a:ea typeface="Arial Unicode MS" pitchFamily="34" charset="-128"/>
                <a:cs typeface="Arial Unicode MS" pitchFamily="34" charset="-128"/>
              </a:rPr>
              <a:t>ВВЕДЕНИЕ</a:t>
            </a:r>
            <a:endParaRPr lang="ru-RU" sz="2600" b="1" dirty="0">
              <a:solidFill>
                <a:srgbClr val="0000FF"/>
              </a:solidFill>
              <a:effectLst>
                <a:innerShdw blurRad="63500" dist="50800" dir="13500000">
                  <a:prstClr val="black">
                    <a:alpha val="50000"/>
                  </a:prstClr>
                </a:innerShdw>
              </a:effectLst>
              <a:ea typeface="Arial Unicode MS" pitchFamily="34" charset="-128"/>
              <a:cs typeface="Arial Unicode MS" pitchFamily="34" charset="-128"/>
            </a:endParaRPr>
          </a:p>
          <a:p>
            <a:pPr hangingPunct="0">
              <a:buNone/>
            </a:pPr>
            <a:r>
              <a:rPr lang="ru-RU" sz="2600" dirty="0" smtClean="0">
                <a:solidFill>
                  <a:srgbClr val="0000FF"/>
                </a:solidFill>
                <a:effectLst>
                  <a:innerShdw blurRad="63500" dist="50800" dir="13500000">
                    <a:prstClr val="black">
                      <a:alpha val="50000"/>
                    </a:prstClr>
                  </a:innerShdw>
                </a:effectLst>
                <a:ea typeface="Arial Unicode MS" pitchFamily="34" charset="-128"/>
                <a:cs typeface="Arial Unicode MS" pitchFamily="34" charset="-128"/>
              </a:rPr>
              <a:t>           Изучение культуры своего народа на начальном этапе становления личности – актуальная задача современного образования. Народная культура является хранительницей вековых традиций, опыта, самосознания нации, а также выражением философских, нравственных и эстетических взглядов и идеалов. </a:t>
            </a:r>
          </a:p>
          <a:p>
            <a:pPr hangingPunct="0">
              <a:buNone/>
            </a:pPr>
            <a:r>
              <a:rPr lang="ru-RU" sz="2600" dirty="0" smtClean="0">
                <a:solidFill>
                  <a:srgbClr val="0000FF"/>
                </a:solidFill>
                <a:effectLst>
                  <a:innerShdw blurRad="63500" dist="50800" dir="13500000">
                    <a:prstClr val="black">
                      <a:alpha val="50000"/>
                    </a:prstClr>
                  </a:innerShdw>
                </a:effectLst>
                <a:ea typeface="Arial Unicode MS" pitchFamily="34" charset="-128"/>
                <a:cs typeface="Arial Unicode MS" pitchFamily="34" charset="-128"/>
              </a:rPr>
              <a:t>            Игрушка – важнейшее составляющие любой культуры. Игрушка – культурное орудие, посредством которого в «свернутой форме» передается состояние современной культуры. Игрушка – носитель сакральных ценностей, родовой информации. Кукла – одна из любимых игрушек всех детей.</a:t>
            </a:r>
          </a:p>
          <a:p>
            <a:pPr hangingPunct="0">
              <a:buNone/>
            </a:pPr>
            <a:r>
              <a:rPr lang="ru-RU" sz="2600" dirty="0" smtClean="0">
                <a:solidFill>
                  <a:srgbClr val="0000FF"/>
                </a:solidFill>
                <a:effectLst>
                  <a:innerShdw blurRad="63500" dist="50800" dir="13500000">
                    <a:prstClr val="black">
                      <a:alpha val="50000"/>
                    </a:prstClr>
                  </a:innerShdw>
                </a:effectLst>
                <a:ea typeface="Arial Unicode MS" pitchFamily="34" charset="-128"/>
                <a:cs typeface="Arial Unicode MS" pitchFamily="34" charset="-128"/>
              </a:rPr>
              <a:t>    </a:t>
            </a:r>
            <a:endParaRPr lang="ru-RU" sz="2600" dirty="0">
              <a:solidFill>
                <a:srgbClr val="0000FF"/>
              </a:solidFill>
              <a:effectLst>
                <a:innerShdw blurRad="63500" dist="50800" dir="13500000">
                  <a:prstClr val="black">
                    <a:alpha val="50000"/>
                  </a:prstClr>
                </a:innerShdw>
              </a:effectLst>
              <a:ea typeface="Arial Unicode MS" pitchFamily="34" charset="-128"/>
              <a:cs typeface="Arial Unicode MS" pitchFamily="34" charset="-128"/>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fontScale="90000"/>
          </a:bodyPr>
          <a:lstStyle/>
          <a:p>
            <a:r>
              <a:rPr lang="ru-RU" sz="2800" b="1" i="1" dirty="0" smtClean="0">
                <a:solidFill>
                  <a:srgbClr val="FF0000"/>
                </a:solidFill>
              </a:rPr>
              <a:t>ИСТОРИЯ ВОЗНИКНОВЕНИЯ РУССКОЙ НАРОДНОЙ     </a:t>
            </a:r>
            <a:r>
              <a:rPr lang="ru-RU" sz="2800" dirty="0" smtClean="0">
                <a:solidFill>
                  <a:srgbClr val="FF0000"/>
                </a:solidFill>
              </a:rPr>
              <a:t/>
            </a:r>
            <a:br>
              <a:rPr lang="ru-RU" sz="2800" dirty="0" smtClean="0">
                <a:solidFill>
                  <a:srgbClr val="FF0000"/>
                </a:solidFill>
              </a:rPr>
            </a:br>
            <a:r>
              <a:rPr lang="ru-RU" sz="2800" b="1" i="1" dirty="0" smtClean="0">
                <a:solidFill>
                  <a:srgbClr val="FF0000"/>
                </a:solidFill>
              </a:rPr>
              <a:t>          КУКЛЫ</a:t>
            </a:r>
            <a:endParaRPr lang="ru-RU" sz="2800" dirty="0"/>
          </a:p>
        </p:txBody>
      </p:sp>
      <p:sp>
        <p:nvSpPr>
          <p:cNvPr id="4" name="Содержимое 3"/>
          <p:cNvSpPr>
            <a:spLocks noGrp="1"/>
          </p:cNvSpPr>
          <p:nvPr>
            <p:ph sz="half" idx="2"/>
          </p:nvPr>
        </p:nvSpPr>
        <p:spPr>
          <a:xfrm>
            <a:off x="357158" y="714356"/>
            <a:ext cx="8786842" cy="6143644"/>
          </a:xfrm>
        </p:spPr>
        <p:txBody>
          <a:bodyPr>
            <a:noAutofit/>
          </a:bodyPr>
          <a:lstStyle/>
          <a:p>
            <a:pPr lvl="0" hangingPunct="0">
              <a:buNone/>
            </a:pPr>
            <a:r>
              <a:rPr lang="ru-RU" sz="1900" dirty="0" smtClean="0">
                <a:solidFill>
                  <a:srgbClr val="0000FF"/>
                </a:solidFill>
                <a:effectLst>
                  <a:innerShdw blurRad="63500" dist="50800" dir="13500000">
                    <a:prstClr val="black">
                      <a:alpha val="50000"/>
                    </a:prstClr>
                  </a:innerShdw>
                </a:effectLst>
              </a:rPr>
              <a:t>	</a:t>
            </a:r>
            <a:r>
              <a:rPr lang="ru-RU" sz="1900" dirty="0" smtClean="0">
                <a:solidFill>
                  <a:srgbClr val="000099"/>
                </a:solidFill>
                <a:effectLst>
                  <a:innerShdw blurRad="63500" dist="50800" dir="13500000">
                    <a:prstClr val="black">
                      <a:alpha val="50000"/>
                    </a:prstClr>
                  </a:innerShdw>
                </a:effectLst>
              </a:rPr>
              <a:t>Русская народная кукла имеет свою славную историю и богатые традиции. Проведённые раскопки под Новгородом подтверждают, что славянской кукле около тысячи лет. До наших дней кукол сохранилось очень мало, потому что материал, из которого они изготавливались (дерево, ткань, солома, береста, глина) недолговечен. </a:t>
            </a:r>
          </a:p>
          <a:p>
            <a:pPr lvl="0" hangingPunct="0">
              <a:buNone/>
            </a:pPr>
            <a:r>
              <a:rPr lang="ru-RU" sz="1900" dirty="0" smtClean="0">
                <a:solidFill>
                  <a:srgbClr val="7030A0"/>
                </a:solidFill>
                <a:effectLst>
                  <a:innerShdw blurRad="63500" dist="50800" dir="13500000">
                    <a:prstClr val="black">
                      <a:alpha val="50000"/>
                    </a:prstClr>
                  </a:innerShdw>
                </a:effectLst>
              </a:rPr>
              <a:t>	</a:t>
            </a:r>
            <a:r>
              <a:rPr lang="ru-RU" sz="2000" dirty="0" smtClean="0">
                <a:solidFill>
                  <a:srgbClr val="000099"/>
                </a:solidFill>
              </a:rPr>
              <a:t>В кукол из ткани играли дети во всех странах мира и во все времена. Это потому, что такую куклу просто сделать, она доступна и интересна всем - и бедным, и богатым. Матерчатая кукла может быть любимой игрушкой и маленькой принцессы, и крестьянской девочки. Вся разница в отделке - у одной она вышита золотом по шелку и украшена драгоценными камнями, а у другой сделана из беленой холстины. </a:t>
            </a:r>
          </a:p>
          <a:p>
            <a:pPr lvl="0" hangingPunct="0">
              <a:buNone/>
            </a:pPr>
            <a:r>
              <a:rPr lang="ru-RU" sz="2000" dirty="0" smtClean="0">
                <a:solidFill>
                  <a:srgbClr val="000099"/>
                </a:solidFill>
              </a:rPr>
              <a:t>	Для крестьянских девочек изготовление кукол и игра в них были не просто развлечением, но и своеобразной школой. Чтению и письму они не обучались до конца XIX века! </a:t>
            </a:r>
            <a:endParaRPr lang="ru-RU" sz="1900" dirty="0" smtClean="0">
              <a:solidFill>
                <a:srgbClr val="000099"/>
              </a:solidFill>
            </a:endParaRPr>
          </a:p>
          <a:p>
            <a:pPr hangingPunct="0">
              <a:buNone/>
            </a:pPr>
            <a:r>
              <a:rPr lang="ru-RU" sz="1900" dirty="0" smtClean="0"/>
              <a:t> </a:t>
            </a:r>
            <a:endParaRPr lang="ru-RU" sz="1900" dirty="0"/>
          </a:p>
        </p:txBody>
      </p:sp>
      <p:pic>
        <p:nvPicPr>
          <p:cNvPr id="9" name="Рисунок 14"/>
          <p:cNvPicPr>
            <a:picLocks noChangeAspect="1" noChangeArrowheads="1"/>
          </p:cNvPicPr>
          <p:nvPr/>
        </p:nvPicPr>
        <p:blipFill>
          <a:blip r:embed="rId2" cstate="screen"/>
          <a:srcRect/>
          <a:stretch>
            <a:fillRect/>
          </a:stretch>
        </p:blipFill>
        <p:spPr bwMode="auto">
          <a:xfrm>
            <a:off x="899592" y="5157192"/>
            <a:ext cx="1269937" cy="1700808"/>
          </a:xfrm>
          <a:prstGeom prst="rect">
            <a:avLst/>
          </a:prstGeom>
          <a:noFill/>
          <a:ln w="9525">
            <a:noFill/>
            <a:miter lim="800000"/>
            <a:headEnd/>
            <a:tailEnd/>
          </a:ln>
          <a:effectLst>
            <a:glow rad="139700">
              <a:schemeClr val="accent2">
                <a:satMod val="175000"/>
                <a:alpha val="40000"/>
              </a:schemeClr>
            </a:glow>
          </a:effectLst>
        </p:spPr>
      </p:pic>
      <p:pic>
        <p:nvPicPr>
          <p:cNvPr id="11" name="Рисунок 10" descr="http://img-fotki.yandex.ru/get/5202/pinigina.17/0_5e48a_50ecdeb7_L.jpg"/>
          <p:cNvPicPr/>
          <p:nvPr/>
        </p:nvPicPr>
        <p:blipFill>
          <a:blip r:embed="rId3" cstate="screen"/>
          <a:srcRect/>
          <a:stretch>
            <a:fillRect/>
          </a:stretch>
        </p:blipFill>
        <p:spPr bwMode="auto">
          <a:xfrm>
            <a:off x="6804248" y="4869160"/>
            <a:ext cx="1728192" cy="1988840"/>
          </a:xfrm>
          <a:prstGeom prst="rect">
            <a:avLst/>
          </a:prstGeom>
          <a:noFill/>
          <a:ln w="9525">
            <a:noFill/>
            <a:miter lim="800000"/>
            <a:headEnd/>
            <a:tailEnd/>
          </a:ln>
        </p:spPr>
      </p:pic>
      <p:pic>
        <p:nvPicPr>
          <p:cNvPr id="14" name="Рисунок 13" descr="http://img-fotki.yandex.ru/get/4605/pinigina.17/0_5c726_583b9560_L.jpg"/>
          <p:cNvPicPr/>
          <p:nvPr/>
        </p:nvPicPr>
        <p:blipFill>
          <a:blip r:embed="rId4" cstate="screen"/>
          <a:srcRect/>
          <a:stretch>
            <a:fillRect/>
          </a:stretch>
        </p:blipFill>
        <p:spPr bwMode="auto">
          <a:xfrm>
            <a:off x="4644008" y="4797152"/>
            <a:ext cx="1728192" cy="2060848"/>
          </a:xfrm>
          <a:prstGeom prst="rect">
            <a:avLst/>
          </a:prstGeom>
          <a:noFill/>
          <a:ln w="9525">
            <a:noFill/>
            <a:miter lim="800000"/>
            <a:headEnd/>
            <a:tailEnd/>
          </a:ln>
        </p:spPr>
      </p:pic>
      <p:pic>
        <p:nvPicPr>
          <p:cNvPr id="15" name="Рисунок 14" descr="Игровая тряпичная кукла">
            <a:hlinkClick r:id="rId5" tooltip="&quot;Игровая кукла&quot;"/>
          </p:cNvPr>
          <p:cNvPicPr/>
          <p:nvPr/>
        </p:nvPicPr>
        <p:blipFill>
          <a:blip r:embed="rId6" cstate="screen"/>
          <a:srcRect/>
          <a:stretch>
            <a:fillRect/>
          </a:stretch>
        </p:blipFill>
        <p:spPr bwMode="auto">
          <a:xfrm>
            <a:off x="2771800" y="5157193"/>
            <a:ext cx="1368152" cy="170080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русская народная игрушка"/>
          <p:cNvPicPr/>
          <p:nvPr/>
        </p:nvPicPr>
        <p:blipFill>
          <a:blip r:embed="rId2" cstate="screen"/>
          <a:srcRect/>
          <a:stretch>
            <a:fillRect/>
          </a:stretch>
        </p:blipFill>
        <p:spPr bwMode="auto">
          <a:xfrm>
            <a:off x="2195736" y="3717032"/>
            <a:ext cx="2232248" cy="3140968"/>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2285992"/>
          </a:xfrm>
        </p:spPr>
        <p:txBody>
          <a:bodyPr>
            <a:normAutofit fontScale="90000"/>
          </a:bodyPr>
          <a:lstStyle/>
          <a:p>
            <a:pPr hangingPunct="0"/>
            <a:r>
              <a:rPr lang="ru-RU" sz="1800" b="1" i="1" dirty="0" smtClean="0"/>
              <a:t/>
            </a:r>
            <a:br>
              <a:rPr lang="ru-RU" sz="1800" b="1" i="1" dirty="0" smtClean="0"/>
            </a:br>
            <a:r>
              <a:rPr lang="ru-RU" sz="2800" b="1" i="1" dirty="0" smtClean="0"/>
              <a:t>   </a:t>
            </a:r>
            <a:r>
              <a:rPr lang="ru-RU" sz="2800" b="1" i="1" dirty="0" smtClean="0">
                <a:solidFill>
                  <a:srgbClr val="C00000"/>
                </a:solidFill>
                <a:latin typeface="+mn-lt"/>
              </a:rPr>
              <a:t>ИГРОВЫЕ КУКЛЫ</a:t>
            </a:r>
            <a:r>
              <a:rPr lang="ru-RU" sz="2800" dirty="0" smtClean="0">
                <a:solidFill>
                  <a:srgbClr val="0000FF"/>
                </a:solidFill>
                <a:latin typeface="+mn-lt"/>
              </a:rPr>
              <a:t/>
            </a:r>
            <a:br>
              <a:rPr lang="ru-RU" sz="2800" dirty="0" smtClean="0">
                <a:solidFill>
                  <a:srgbClr val="0000FF"/>
                </a:solidFill>
                <a:latin typeface="+mn-lt"/>
              </a:rPr>
            </a:br>
            <a:r>
              <a:rPr lang="ru-RU" sz="2800" dirty="0" smtClean="0">
                <a:solidFill>
                  <a:srgbClr val="0000FF"/>
                </a:solidFill>
                <a:latin typeface="+mn-lt"/>
              </a:rPr>
              <a:t>Игровые куклы предназначались для забавы детям.  Играли до 7-8 лет все дети, пока они ходили в рубахах. Но лишь мальчики начинали носить порты,  а девочки юбку, их игровые роли и сами игры строго разделялись. </a:t>
            </a:r>
            <a:r>
              <a:rPr lang="ru-RU" sz="3100" dirty="0" smtClean="0">
                <a:latin typeface="+mn-lt"/>
              </a:rPr>
              <a:t/>
            </a:r>
            <a:br>
              <a:rPr lang="ru-RU" sz="3100" dirty="0" smtClean="0">
                <a:latin typeface="+mn-lt"/>
              </a:rPr>
            </a:br>
            <a:endParaRPr lang="ru-RU" sz="3100" dirty="0">
              <a:latin typeface="+mn-lt"/>
            </a:endParaRPr>
          </a:p>
        </p:txBody>
      </p:sp>
      <p:sp>
        <p:nvSpPr>
          <p:cNvPr id="4" name="Содержимое 3"/>
          <p:cNvSpPr>
            <a:spLocks noGrp="1"/>
          </p:cNvSpPr>
          <p:nvPr>
            <p:ph sz="half" idx="2"/>
          </p:nvPr>
        </p:nvSpPr>
        <p:spPr>
          <a:xfrm>
            <a:off x="4071934" y="2428868"/>
            <a:ext cx="4857784" cy="4214842"/>
          </a:xfrm>
        </p:spPr>
        <p:txBody>
          <a:bodyPr>
            <a:normAutofit fontScale="85000" lnSpcReduction="10000"/>
          </a:bodyPr>
          <a:lstStyle/>
          <a:p>
            <a:pPr>
              <a:buNone/>
            </a:pPr>
            <a:r>
              <a:rPr lang="ru-RU" b="1" i="1" dirty="0" smtClean="0">
                <a:solidFill>
                  <a:srgbClr val="C00000"/>
                </a:solidFill>
              </a:rPr>
              <a:t>     </a:t>
            </a:r>
            <a:r>
              <a:rPr lang="ru-RU" b="1" i="1" dirty="0" err="1" smtClean="0">
                <a:solidFill>
                  <a:srgbClr val="C00000"/>
                </a:solidFill>
              </a:rPr>
              <a:t>Зайчик-на-пальчик</a:t>
            </a:r>
            <a:r>
              <a:rPr lang="ru-RU" dirty="0" smtClean="0"/>
              <a:t> </a:t>
            </a:r>
            <a:r>
              <a:rPr lang="ru-RU" dirty="0" smtClean="0">
                <a:solidFill>
                  <a:srgbClr val="0000FF"/>
                </a:solidFill>
              </a:rPr>
              <a:t>чаще всего делали детям с трёх лет, чтобы они имели друга и собеседника. Зайчик одевался на пальчик и был всегда рядом. Эту игрушку раньше родители давали детям, когда уходили из дома, и если становиться скучно или страшно, к нему можно обратиться как к другу, поговорить с ним, пожаловаться или просто поиграть.</a:t>
            </a:r>
          </a:p>
          <a:p>
            <a:endParaRPr lang="ru-RU" dirty="0"/>
          </a:p>
        </p:txBody>
      </p:sp>
      <p:pic>
        <p:nvPicPr>
          <p:cNvPr id="5" name="Содержимое 4" descr="http://www.roger.ru/userfiles/Image/tekst/Zaycik.jpg"/>
          <p:cNvPicPr>
            <a:picLocks noGrp="1"/>
          </p:cNvPicPr>
          <p:nvPr>
            <p:ph sz="half" idx="1"/>
          </p:nvPr>
        </p:nvPicPr>
        <p:blipFill>
          <a:blip r:embed="rId3" cstate="screen"/>
          <a:srcRect/>
          <a:stretch>
            <a:fillRect/>
          </a:stretch>
        </p:blipFill>
        <p:spPr bwMode="auto">
          <a:xfrm>
            <a:off x="0" y="1988840"/>
            <a:ext cx="2448272" cy="3024336"/>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www.roger.ru/userfiles/Image/tekst/Martinicki.jpg"/>
          <p:cNvPicPr>
            <a:picLocks noGrp="1"/>
          </p:cNvPicPr>
          <p:nvPr>
            <p:ph sz="half" idx="1"/>
          </p:nvPr>
        </p:nvPicPr>
        <p:blipFill>
          <a:blip r:embed="rId2" cstate="screen"/>
          <a:srcRect/>
          <a:stretch>
            <a:fillRect/>
          </a:stretch>
        </p:blipFill>
        <p:spPr bwMode="auto">
          <a:xfrm>
            <a:off x="3347864" y="4365104"/>
            <a:ext cx="2448272" cy="2492896"/>
          </a:xfrm>
          <a:prstGeom prst="rect">
            <a:avLst/>
          </a:prstGeom>
          <a:noFill/>
          <a:ln w="9525">
            <a:noFill/>
            <a:miter lim="800000"/>
            <a:headEnd/>
            <a:tailEnd/>
          </a:ln>
          <a:effectLst>
            <a:glow rad="139700">
              <a:schemeClr val="accent2">
                <a:satMod val="175000"/>
                <a:alpha val="40000"/>
              </a:schemeClr>
            </a:glow>
          </a:effectLst>
        </p:spPr>
      </p:pic>
      <p:sp>
        <p:nvSpPr>
          <p:cNvPr id="4" name="Содержимое 3"/>
          <p:cNvSpPr>
            <a:spLocks noGrp="1"/>
          </p:cNvSpPr>
          <p:nvPr>
            <p:ph sz="half" idx="2"/>
          </p:nvPr>
        </p:nvSpPr>
        <p:spPr>
          <a:xfrm>
            <a:off x="251520" y="260648"/>
            <a:ext cx="8715436" cy="2500330"/>
          </a:xfrm>
        </p:spPr>
        <p:txBody>
          <a:bodyPr>
            <a:normAutofit fontScale="25000" lnSpcReduction="20000"/>
          </a:bodyPr>
          <a:lstStyle/>
          <a:p>
            <a:pPr algn="just">
              <a:buNone/>
            </a:pPr>
            <a:r>
              <a:rPr lang="ru-RU" sz="7200" b="1" i="1" dirty="0" smtClean="0">
                <a:solidFill>
                  <a:srgbClr val="000099"/>
                </a:solidFill>
                <a:latin typeface="Arial" pitchFamily="34" charset="0"/>
                <a:cs typeface="Arial" pitchFamily="34" charset="0"/>
              </a:rPr>
              <a:t>     </a:t>
            </a:r>
            <a:r>
              <a:rPr lang="ru-RU" sz="9600" b="1" i="1" dirty="0" err="1" smtClean="0">
                <a:solidFill>
                  <a:srgbClr val="FF0000"/>
                </a:solidFill>
                <a:latin typeface="Arial" pitchFamily="34" charset="0"/>
                <a:cs typeface="Arial" pitchFamily="34" charset="0"/>
              </a:rPr>
              <a:t>Мартинички</a:t>
            </a:r>
            <a:r>
              <a:rPr lang="ru-RU" sz="7200" b="1" dirty="0" smtClean="0">
                <a:solidFill>
                  <a:srgbClr val="000099"/>
                </a:solidFill>
                <a:latin typeface="Arial" pitchFamily="34" charset="0"/>
                <a:cs typeface="Arial" pitchFamily="34" charset="0"/>
              </a:rPr>
              <a:t> </a:t>
            </a:r>
            <a:r>
              <a:rPr lang="ru-RU" sz="7400" dirty="0" smtClean="0">
                <a:solidFill>
                  <a:srgbClr val="000099"/>
                </a:solidFill>
                <a:latin typeface="Arial" pitchFamily="34" charset="0"/>
                <a:cs typeface="Arial" pitchFamily="34" charset="0"/>
              </a:rPr>
              <a:t>– Весну на Руси встречали славянским обрядом «</a:t>
            </a:r>
            <a:r>
              <a:rPr lang="ru-RU" sz="7400" dirty="0" err="1" smtClean="0">
                <a:solidFill>
                  <a:srgbClr val="000099"/>
                </a:solidFill>
                <a:latin typeface="Arial" pitchFamily="34" charset="0"/>
                <a:cs typeface="Arial" pitchFamily="34" charset="0"/>
              </a:rPr>
              <a:t>закликания</a:t>
            </a:r>
            <a:r>
              <a:rPr lang="ru-RU" sz="7400" dirty="0" smtClean="0">
                <a:solidFill>
                  <a:srgbClr val="000099"/>
                </a:solidFill>
                <a:latin typeface="Arial" pitchFamily="34" charset="0"/>
                <a:cs typeface="Arial" pitchFamily="34" charset="0"/>
              </a:rPr>
              <a:t> весны» вместе с традиционными нитяными куколками </a:t>
            </a:r>
            <a:r>
              <a:rPr lang="ru-RU" sz="7400" dirty="0" err="1" smtClean="0">
                <a:solidFill>
                  <a:srgbClr val="000099"/>
                </a:solidFill>
                <a:latin typeface="Arial" pitchFamily="34" charset="0"/>
                <a:cs typeface="Arial" pitchFamily="34" charset="0"/>
              </a:rPr>
              <a:t>Мартиничками</a:t>
            </a:r>
            <a:r>
              <a:rPr lang="ru-RU" sz="7400" dirty="0" smtClean="0">
                <a:solidFill>
                  <a:srgbClr val="000099"/>
                </a:solidFill>
                <a:latin typeface="Arial" pitchFamily="34" charset="0"/>
                <a:cs typeface="Arial" pitchFamily="34" charset="0"/>
              </a:rPr>
              <a:t>. Праздник приходился на начало марта, отсюда и название кукол – </a:t>
            </a:r>
            <a:r>
              <a:rPr lang="ru-RU" sz="7400" dirty="0" err="1" smtClean="0">
                <a:solidFill>
                  <a:srgbClr val="000099"/>
                </a:solidFill>
                <a:latin typeface="Arial" pitchFamily="34" charset="0"/>
                <a:cs typeface="Arial" pitchFamily="34" charset="0"/>
              </a:rPr>
              <a:t>Мартинички</a:t>
            </a:r>
            <a:r>
              <a:rPr lang="ru-RU" sz="7400" dirty="0" smtClean="0">
                <a:solidFill>
                  <a:srgbClr val="000099"/>
                </a:solidFill>
                <a:latin typeface="Arial" pitchFamily="34" charset="0"/>
                <a:cs typeface="Arial" pitchFamily="34" charset="0"/>
              </a:rPr>
              <a:t>. Это композиция из пары куколок разного цвета: белого – символа уходящей зимы и красного – символа весны и жаркого солнца. </a:t>
            </a:r>
            <a:r>
              <a:rPr lang="ru-RU" sz="7400" dirty="0" err="1" smtClean="0">
                <a:solidFill>
                  <a:srgbClr val="000099"/>
                </a:solidFill>
                <a:latin typeface="Arial" pitchFamily="34" charset="0"/>
                <a:cs typeface="Arial" pitchFamily="34" charset="0"/>
              </a:rPr>
              <a:t>Мартиничек</a:t>
            </a:r>
            <a:r>
              <a:rPr lang="ru-RU" sz="7400" dirty="0" smtClean="0">
                <a:solidFill>
                  <a:srgbClr val="000099"/>
                </a:solidFill>
                <a:latin typeface="Arial" pitchFamily="34" charset="0"/>
                <a:cs typeface="Arial" pitchFamily="34" charset="0"/>
              </a:rPr>
              <a:t> развешивали на ветвях деревьев, а дети привязывали куколок на длинные шесты, бегали с ними по деревне и закликали весну. Кроме этого маленьких </a:t>
            </a:r>
            <a:r>
              <a:rPr lang="ru-RU" sz="7400" dirty="0" err="1" smtClean="0">
                <a:solidFill>
                  <a:srgbClr val="000099"/>
                </a:solidFill>
                <a:latin typeface="Arial" pitchFamily="34" charset="0"/>
                <a:cs typeface="Arial" pitchFamily="34" charset="0"/>
              </a:rPr>
              <a:t>куколок-обережков</a:t>
            </a:r>
            <a:r>
              <a:rPr lang="ru-RU" sz="7400" dirty="0" smtClean="0">
                <a:solidFill>
                  <a:srgbClr val="000099"/>
                </a:solidFill>
                <a:latin typeface="Arial" pitchFamily="34" charset="0"/>
                <a:cs typeface="Arial" pitchFamily="34" charset="0"/>
              </a:rPr>
              <a:t> дарили друг другу с пожеланием счастья и благополучия.</a:t>
            </a:r>
          </a:p>
          <a:p>
            <a:pPr algn="just">
              <a:buNone/>
            </a:pPr>
            <a:r>
              <a:rPr lang="ru-RU" sz="7400" dirty="0" smtClean="0">
                <a:solidFill>
                  <a:srgbClr val="000099"/>
                </a:solidFill>
                <a:latin typeface="Arial" pitchFamily="34" charset="0"/>
                <a:cs typeface="Arial" pitchFamily="34" charset="0"/>
              </a:rPr>
              <a:t>	Они имели и второе ритуальное значение: всегда после рождения ребенка в семье делалась очередная нитяная куколка, это действие имело большой символический смысл. Висевшая в красном углу свадебная пара кукол Неразлучников раздвигалась немного в стороны и на общую крепкую родительскую руку вешался маленький ребенок-куколка, сделанный из ниток. Этот своеобразный символический обряд повторялся после каждого прибавления в семействе. Сколько было детей, столько и куколок висело на общей руке кукол Неразлучников.</a:t>
            </a:r>
          </a:p>
          <a:p>
            <a:pPr algn="just">
              <a:buNone/>
            </a:pPr>
            <a:endParaRPr lang="ru-RU" sz="7200" dirty="0" smtClean="0">
              <a:solidFill>
                <a:srgbClr val="000099"/>
              </a:solidFill>
              <a:latin typeface="Arial" pitchFamily="34" charset="0"/>
              <a:cs typeface="Arial" pitchFamily="34" charset="0"/>
            </a:endParaRPr>
          </a:p>
          <a:p>
            <a:endParaRPr lang="ru-RU" dirty="0"/>
          </a:p>
        </p:txBody>
      </p:sp>
      <p:pic>
        <p:nvPicPr>
          <p:cNvPr id="6" name="Рисунок 5" descr="традиционные куклы"/>
          <p:cNvPicPr/>
          <p:nvPr/>
        </p:nvPicPr>
        <p:blipFill>
          <a:blip r:embed="rId3" cstate="screen"/>
          <a:srcRect/>
          <a:stretch>
            <a:fillRect/>
          </a:stretch>
        </p:blipFill>
        <p:spPr bwMode="auto">
          <a:xfrm>
            <a:off x="6228184" y="4365104"/>
            <a:ext cx="2915816" cy="2492896"/>
          </a:xfrm>
          <a:prstGeom prst="rect">
            <a:avLst/>
          </a:prstGeom>
          <a:noFill/>
          <a:ln w="9525">
            <a:noFill/>
            <a:miter lim="800000"/>
            <a:headEnd/>
            <a:tailEnd/>
          </a:ln>
        </p:spPr>
      </p:pic>
      <p:pic>
        <p:nvPicPr>
          <p:cNvPr id="7" name="Рисунок 6" descr="народные куклы"/>
          <p:cNvPicPr/>
          <p:nvPr/>
        </p:nvPicPr>
        <p:blipFill>
          <a:blip r:embed="rId4" cstate="screen"/>
          <a:srcRect/>
          <a:stretch>
            <a:fillRect/>
          </a:stretch>
        </p:blipFill>
        <p:spPr bwMode="auto">
          <a:xfrm>
            <a:off x="0" y="4365104"/>
            <a:ext cx="3059832" cy="249289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00496" y="285728"/>
            <a:ext cx="4929222" cy="6215106"/>
          </a:xfrm>
        </p:spPr>
        <p:txBody>
          <a:bodyPr>
            <a:normAutofit fontScale="47500" lnSpcReduction="20000"/>
          </a:bodyPr>
          <a:lstStyle/>
          <a:p>
            <a:pPr>
              <a:buNone/>
            </a:pPr>
            <a:r>
              <a:rPr lang="ru-RU" b="1" i="1" dirty="0" smtClean="0"/>
              <a:t>   </a:t>
            </a:r>
            <a:r>
              <a:rPr lang="ru-RU" sz="4500" b="1" i="1" dirty="0" smtClean="0"/>
              <a:t>  </a:t>
            </a:r>
          </a:p>
          <a:p>
            <a:pPr>
              <a:buNone/>
            </a:pPr>
            <a:r>
              <a:rPr lang="ru-RU" sz="5900" b="1" i="1" dirty="0" smtClean="0"/>
              <a:t>   </a:t>
            </a:r>
            <a:r>
              <a:rPr lang="ru-RU" sz="5900" b="1" i="1" dirty="0" smtClean="0">
                <a:solidFill>
                  <a:srgbClr val="C00000"/>
                </a:solidFill>
              </a:rPr>
              <a:t>Купавка</a:t>
            </a:r>
            <a:r>
              <a:rPr lang="ru-RU" sz="5900" dirty="0" smtClean="0"/>
              <a:t> </a:t>
            </a:r>
            <a:r>
              <a:rPr lang="ru-RU" sz="5900" dirty="0" smtClean="0">
                <a:solidFill>
                  <a:srgbClr val="0000FF"/>
                </a:solidFill>
              </a:rPr>
              <a:t>– кукла-однодневка, олицетворяла начало купаний. Делали эту куколку на крестообразной основе специально для праздника Ивана Купалы. Затем наряжали в красивую женскую одежду, на руки вешали ленточки, таким образом, девушки загадывали заветные желания, и отправляли плыть по реке, а ленточки, привязанные к её рукам, забирали с собой людские болезни и невзгоды. </a:t>
            </a:r>
          </a:p>
          <a:p>
            <a:endParaRPr lang="ru-RU" dirty="0"/>
          </a:p>
        </p:txBody>
      </p:sp>
      <p:pic>
        <p:nvPicPr>
          <p:cNvPr id="5" name="Содержимое 4" descr="http://www.roger.ru/userfiles/Image/tekst/kupavka-500x500.jpg"/>
          <p:cNvPicPr>
            <a:picLocks noGrp="1"/>
          </p:cNvPicPr>
          <p:nvPr>
            <p:ph sz="half" idx="1"/>
          </p:nvPr>
        </p:nvPicPr>
        <p:blipFill>
          <a:blip r:embed="rId2" cstate="screen"/>
          <a:srcRect/>
          <a:stretch>
            <a:fillRect/>
          </a:stretch>
        </p:blipFill>
        <p:spPr bwMode="auto">
          <a:xfrm>
            <a:off x="285720" y="1285860"/>
            <a:ext cx="3500462" cy="4525963"/>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b="1" i="1" dirty="0" smtClean="0"/>
              <a:t/>
            </a:r>
            <a:br>
              <a:rPr lang="ru-RU" sz="2400" b="1" i="1" dirty="0" smtClean="0"/>
            </a:br>
            <a:r>
              <a:rPr lang="ru-RU" sz="2400" b="1" i="1" dirty="0" smtClean="0"/>
              <a:t/>
            </a:r>
            <a:br>
              <a:rPr lang="ru-RU" sz="2400" b="1" i="1" dirty="0" smtClean="0"/>
            </a:br>
            <a:r>
              <a:rPr lang="ru-RU" sz="2400" b="1" i="1" dirty="0" smtClean="0"/>
              <a:t/>
            </a:r>
            <a:br>
              <a:rPr lang="ru-RU" sz="2400" b="1" i="1" dirty="0" smtClean="0"/>
            </a:br>
            <a:r>
              <a:rPr lang="ru-RU" sz="2400" b="1" i="1" dirty="0" err="1" smtClean="0">
                <a:solidFill>
                  <a:srgbClr val="C00000"/>
                </a:solidFill>
              </a:rPr>
              <a:t>Кувадка</a:t>
            </a:r>
            <a:r>
              <a:rPr lang="ru-RU" sz="2400" b="1" i="1" dirty="0" smtClean="0">
                <a:solidFill>
                  <a:srgbClr val="C00000"/>
                </a:solidFill>
              </a:rPr>
              <a:t> (или </a:t>
            </a:r>
            <a:r>
              <a:rPr lang="ru-RU" sz="2400" b="1" i="1" dirty="0" err="1" smtClean="0">
                <a:solidFill>
                  <a:srgbClr val="C00000"/>
                </a:solidFill>
              </a:rPr>
              <a:t>Куватка</a:t>
            </a:r>
            <a:r>
              <a:rPr lang="ru-RU" sz="2400" b="1" i="1" dirty="0" smtClean="0">
                <a:solidFill>
                  <a:srgbClr val="C00000"/>
                </a:solidFill>
              </a:rPr>
              <a:t>)</a:t>
            </a:r>
            <a:r>
              <a:rPr lang="ru-RU" sz="2400" dirty="0" smtClean="0">
                <a:solidFill>
                  <a:srgbClr val="C00000"/>
                </a:solidFill>
              </a:rPr>
              <a:t> </a:t>
            </a:r>
            <a:r>
              <a:rPr lang="ru-RU" sz="2400" dirty="0" smtClean="0">
                <a:solidFill>
                  <a:srgbClr val="0000FF"/>
                </a:solidFill>
              </a:rPr>
              <a:t>– </a:t>
            </a:r>
            <a:r>
              <a:rPr lang="ru-RU" sz="2500" dirty="0" smtClean="0">
                <a:solidFill>
                  <a:srgbClr val="0000FF"/>
                </a:solidFill>
              </a:rPr>
              <a:t>одна из самых простых </a:t>
            </a:r>
            <a:r>
              <a:rPr lang="ru-RU" sz="2500" dirty="0" err="1" smtClean="0">
                <a:solidFill>
                  <a:srgbClr val="0000FF"/>
                </a:solidFill>
              </a:rPr>
              <a:t>обережных</a:t>
            </a:r>
            <a:r>
              <a:rPr lang="ru-RU" sz="2500" dirty="0" smtClean="0">
                <a:solidFill>
                  <a:srgbClr val="0000FF"/>
                </a:solidFill>
              </a:rPr>
              <a:t> куколок. Её делали накануне рождения ребёнка и вывешивали в избе, чтобы отвлекать внимание злых духов от роженицы и младенца. </a:t>
            </a:r>
            <a:r>
              <a:rPr lang="ru-RU" sz="2500" dirty="0" err="1" smtClean="0">
                <a:solidFill>
                  <a:srgbClr val="0000FF"/>
                </a:solidFill>
              </a:rPr>
              <a:t>Кувадки</a:t>
            </a:r>
            <a:r>
              <a:rPr lang="ru-RU" sz="2500" dirty="0" smtClean="0">
                <a:solidFill>
                  <a:srgbClr val="0000FF"/>
                </a:solidFill>
              </a:rPr>
              <a:t> и защищали новорожденных, и служили им первыми игрушками.</a:t>
            </a:r>
            <a:r>
              <a:rPr lang="ru-RU" sz="2400" dirty="0" smtClean="0"/>
              <a:t/>
            </a:r>
            <a:br>
              <a:rPr lang="ru-RU" sz="2400" dirty="0" smtClean="0"/>
            </a:br>
            <a:endParaRPr lang="ru-RU" sz="2400" dirty="0"/>
          </a:p>
        </p:txBody>
      </p:sp>
      <p:pic>
        <p:nvPicPr>
          <p:cNvPr id="6" name="Содержимое 5" descr="http://www.roger.ru/userfiles/Image/tekst/doll.jpg"/>
          <p:cNvPicPr>
            <a:picLocks noGrp="1"/>
          </p:cNvPicPr>
          <p:nvPr>
            <p:ph sz="half" idx="1"/>
          </p:nvPr>
        </p:nvPicPr>
        <p:blipFill>
          <a:blip r:embed="rId2" cstate="screen"/>
          <a:srcRect/>
          <a:stretch>
            <a:fillRect/>
          </a:stretch>
        </p:blipFill>
        <p:spPr bwMode="auto">
          <a:xfrm>
            <a:off x="1355272" y="2276872"/>
            <a:ext cx="2568655" cy="3849291"/>
          </a:xfrm>
          <a:prstGeom prst="rect">
            <a:avLst/>
          </a:prstGeom>
          <a:noFill/>
          <a:ln w="9525">
            <a:noFill/>
            <a:miter lim="800000"/>
            <a:headEnd/>
            <a:tailEnd/>
          </a:ln>
          <a:effectLst>
            <a:glow rad="139700">
              <a:schemeClr val="accent2">
                <a:satMod val="175000"/>
                <a:alpha val="40000"/>
              </a:schemeClr>
            </a:glow>
          </a:effectLst>
        </p:spPr>
      </p:pic>
      <p:pic>
        <p:nvPicPr>
          <p:cNvPr id="3077" name="Picture 5"/>
          <p:cNvPicPr>
            <a:picLocks noGrp="1" noChangeAspect="1" noChangeArrowheads="1"/>
          </p:cNvPicPr>
          <p:nvPr>
            <p:ph sz="half" idx="2"/>
          </p:nvPr>
        </p:nvPicPr>
        <p:blipFill>
          <a:blip r:embed="rId3" cstate="screen"/>
          <a:srcRect/>
          <a:stretch>
            <a:fillRect/>
          </a:stretch>
        </p:blipFill>
        <p:spPr bwMode="auto">
          <a:xfrm>
            <a:off x="5361384" y="2186120"/>
            <a:ext cx="2955032" cy="3940043"/>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71934" y="357166"/>
            <a:ext cx="4614866" cy="6215106"/>
          </a:xfrm>
        </p:spPr>
        <p:txBody>
          <a:bodyPr>
            <a:normAutofit/>
          </a:bodyPr>
          <a:lstStyle/>
          <a:p>
            <a:pPr>
              <a:buNone/>
            </a:pPr>
            <a:r>
              <a:rPr lang="ru-RU" b="1" i="1" dirty="0" smtClean="0"/>
              <a:t>     </a:t>
            </a:r>
            <a:endParaRPr lang="ru-RU" dirty="0"/>
          </a:p>
        </p:txBody>
      </p:sp>
      <p:pic>
        <p:nvPicPr>
          <p:cNvPr id="5" name="Содержимое 4" descr="http://www.roger.ru/userfiles/Image/tekst/krupenichka.jpg"/>
          <p:cNvPicPr>
            <a:picLocks noGrp="1"/>
          </p:cNvPicPr>
          <p:nvPr>
            <p:ph sz="half" idx="1"/>
          </p:nvPr>
        </p:nvPicPr>
        <p:blipFill>
          <a:blip r:embed="rId2" cstate="screen"/>
          <a:srcRect/>
          <a:stretch>
            <a:fillRect/>
          </a:stretch>
        </p:blipFill>
        <p:spPr bwMode="auto">
          <a:xfrm>
            <a:off x="4932040" y="764704"/>
            <a:ext cx="4211960" cy="5328592"/>
          </a:xfrm>
          <a:prstGeom prst="rect">
            <a:avLst/>
          </a:prstGeom>
          <a:noFill/>
          <a:ln w="9525">
            <a:noFill/>
            <a:miter lim="800000"/>
            <a:headEnd/>
            <a:tailEnd/>
          </a:ln>
          <a:effectLst>
            <a:glow rad="139700">
              <a:schemeClr val="accent2">
                <a:satMod val="175000"/>
                <a:alpha val="40000"/>
              </a:schemeClr>
            </a:glow>
          </a:effectLst>
        </p:spPr>
      </p:pic>
      <p:sp>
        <p:nvSpPr>
          <p:cNvPr id="6" name="Прямоугольник 5"/>
          <p:cNvSpPr/>
          <p:nvPr/>
        </p:nvSpPr>
        <p:spPr>
          <a:xfrm>
            <a:off x="179512" y="404664"/>
            <a:ext cx="4752528" cy="8217634"/>
          </a:xfrm>
          <a:prstGeom prst="rect">
            <a:avLst/>
          </a:prstGeom>
        </p:spPr>
        <p:txBody>
          <a:bodyPr wrap="square">
            <a:spAutoFit/>
          </a:bodyPr>
          <a:lstStyle/>
          <a:p>
            <a:pPr algn="just">
              <a:buNone/>
            </a:pPr>
            <a:r>
              <a:rPr lang="ru-RU" sz="2400" b="1" i="1" dirty="0" err="1" smtClean="0">
                <a:solidFill>
                  <a:srgbClr val="C00000"/>
                </a:solidFill>
              </a:rPr>
              <a:t>Зернушка</a:t>
            </a:r>
            <a:r>
              <a:rPr lang="ru-RU" sz="2400" b="1" i="1" dirty="0" smtClean="0">
                <a:solidFill>
                  <a:srgbClr val="C00000"/>
                </a:solidFill>
              </a:rPr>
              <a:t> или </a:t>
            </a:r>
            <a:r>
              <a:rPr lang="ru-RU" sz="2400" b="1" i="1" dirty="0" err="1" smtClean="0">
                <a:solidFill>
                  <a:srgbClr val="C00000"/>
                </a:solidFill>
              </a:rPr>
              <a:t>Крупеничка</a:t>
            </a:r>
            <a:r>
              <a:rPr lang="ru-RU" sz="2400" dirty="0" smtClean="0">
                <a:solidFill>
                  <a:srgbClr val="C00000"/>
                </a:solidFill>
              </a:rPr>
              <a:t> </a:t>
            </a:r>
            <a:r>
              <a:rPr lang="ru-RU" sz="2400" dirty="0" smtClean="0"/>
              <a:t>– </a:t>
            </a:r>
          </a:p>
          <a:p>
            <a:pPr algn="just">
              <a:buNone/>
            </a:pPr>
            <a:r>
              <a:rPr lang="ru-RU" sz="2400" dirty="0" smtClean="0">
                <a:solidFill>
                  <a:srgbClr val="0000FF"/>
                </a:solidFill>
              </a:rPr>
              <a:t>кукла, которая  символизировала достаток и благополучие в доме, была своего рода оберегом семьи. Делали эту куклу после сбора урожая. Небольшой мешочек наполнялся зерном, при этом женщины всегда пели песню или читали молитву. К туловищу-мешочку приделывалась голова без лица, повязывалась платком и пояском. Основой куклы был мешочек, наполненный зерном. Если в доме было голодно, то эта кукла выручала своих хозяев – из неё брали зерно.</a:t>
            </a:r>
          </a:p>
          <a:p>
            <a:pPr>
              <a:buNone/>
            </a:pPr>
            <a:endParaRPr lang="ru-RU" dirty="0" smtClean="0">
              <a:solidFill>
                <a:srgbClr val="0000FF"/>
              </a:solidFill>
            </a:endParaRPr>
          </a:p>
          <a:p>
            <a:pPr>
              <a:buNone/>
            </a:pPr>
            <a:endParaRPr lang="ru-RU" dirty="0" smtClean="0">
              <a:solidFill>
                <a:srgbClr val="0000FF"/>
              </a:solidFill>
            </a:endParaRPr>
          </a:p>
          <a:p>
            <a:pPr>
              <a:buNone/>
            </a:pPr>
            <a:endParaRPr lang="ru-RU" dirty="0" smtClean="0">
              <a:solidFill>
                <a:srgbClr val="0000FF"/>
              </a:solidFill>
            </a:endParaRPr>
          </a:p>
          <a:p>
            <a:pPr>
              <a:buNone/>
            </a:pPr>
            <a:endParaRPr lang="ru-RU" dirty="0" smtClean="0">
              <a:solidFill>
                <a:srgbClr val="0000FF"/>
              </a:solidFill>
            </a:endParaRPr>
          </a:p>
          <a:p>
            <a:pPr>
              <a:buNone/>
            </a:pPr>
            <a:endParaRPr lang="ru-RU" dirty="0" smtClean="0">
              <a:solidFill>
                <a:srgbClr val="0000FF"/>
              </a:solidFill>
            </a:endParaRPr>
          </a:p>
          <a:p>
            <a:pPr>
              <a:buNone/>
            </a:pPr>
            <a:endParaRPr lang="ru-RU" dirty="0" smtClean="0">
              <a:solidFill>
                <a:srgbClr val="0000FF"/>
              </a:solidFill>
            </a:endParaRPr>
          </a:p>
          <a:p>
            <a:pPr>
              <a:buNone/>
            </a:pPr>
            <a:endParaRPr lang="ru-RU" dirty="0" smtClean="0">
              <a:solidFill>
                <a:srgbClr val="0000FF"/>
              </a:solidFill>
            </a:endParaRPr>
          </a:p>
          <a:p>
            <a:pPr>
              <a:buNone/>
            </a:pPr>
            <a:endParaRPr lang="ru-RU" dirty="0" smtClean="0">
              <a:solidFill>
                <a:srgbClr val="0000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1395</Words>
  <Application>Microsoft Office PowerPoint</Application>
  <PresentationFormat>Экран (4:3)</PresentationFormat>
  <Paragraphs>64</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Кто в детстве в куклы не играл,  Тот счастья не видал. (народная мудрость) </vt:lpstr>
      <vt:lpstr>ИСТОРИЯ ВОЗНИКНОВЕНИЯ РУССКОЙ НАРОДНОЙ                КУКЛЫ</vt:lpstr>
      <vt:lpstr>    ИГРОВЫЕ КУКЛЫ Игровые куклы предназначались для забавы детям.  Играли до 7-8 лет все дети, пока они ходили в рубахах. Но лишь мальчики начинали носить порты,  а девочки юбку, их игровые роли и сами игры строго разделялись.  </vt:lpstr>
      <vt:lpstr>Слайд 6</vt:lpstr>
      <vt:lpstr>Слайд 7</vt:lpstr>
      <vt:lpstr>   Кувадка (или Куватка) – одна из самых простых обережных куколок. Её делали накануне рождения ребёнка и вывешивали в избе, чтобы отвлекать внимание злых духов от роженицы и младенца. Кувадки и защищали новорожденных, и служили им первыми игрушками. </vt:lpstr>
      <vt:lpstr>Слайд 9</vt:lpstr>
      <vt:lpstr>Пеленашка - Спеленатую куклу подкладывали к младенцу в колыбель, где она обязательно находилась до крещения. Считалось, что кукла оберегает ребенка от опасности, защищает от злых духов и принимает на себя все напасти, угрожающие незащищенному крестом малышу. Только после крещения куклу убирали из колыбели. С куклой Пеленашкой связан еще один русский обряд. После переезда невесты в дом жениха, на колени новобрачной клали спеленатую куклу. Считалось, что после этого к молодой жене приходит материнская сила. Кукла Пеленашка делалась и для игры детям. Тогда обычно применяли бытовые вещи – простыни, одеяла и т. п. Завернув сложенную простыню в столбик, заворачивали куклу в одеяло и перевязывали пояском или веревочкой.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НАРОДНАЯ КУКЛА"</dc:title>
  <dc:creator>Admin</dc:creator>
  <cp:lastModifiedBy>Ярославцевы</cp:lastModifiedBy>
  <cp:revision>83</cp:revision>
  <dcterms:created xsi:type="dcterms:W3CDTF">2012-02-20T06:37:09Z</dcterms:created>
  <dcterms:modified xsi:type="dcterms:W3CDTF">2015-01-10T20:22:42Z</dcterms:modified>
</cp:coreProperties>
</file>